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8" r:id="rId2"/>
    <p:sldId id="434" r:id="rId3"/>
    <p:sldId id="919" r:id="rId4"/>
    <p:sldId id="1140" r:id="rId5"/>
    <p:sldId id="1141" r:id="rId6"/>
    <p:sldId id="1142" r:id="rId7"/>
    <p:sldId id="1143" r:id="rId8"/>
    <p:sldId id="1144" r:id="rId9"/>
    <p:sldId id="1145" r:id="rId10"/>
    <p:sldId id="1146" r:id="rId11"/>
    <p:sldId id="1147" r:id="rId12"/>
    <p:sldId id="1148" r:id="rId13"/>
    <p:sldId id="1150" r:id="rId14"/>
    <p:sldId id="1149" r:id="rId15"/>
    <p:sldId id="1108" r:id="rId16"/>
    <p:sldId id="1072" r:id="rId17"/>
    <p:sldId id="1109" r:id="rId18"/>
    <p:sldId id="1151" r:id="rId19"/>
    <p:sldId id="1152" r:id="rId20"/>
    <p:sldId id="1153" r:id="rId21"/>
    <p:sldId id="1154" r:id="rId22"/>
    <p:sldId id="1155" r:id="rId23"/>
    <p:sldId id="1156" r:id="rId24"/>
    <p:sldId id="886" r:id="rId25"/>
    <p:sldId id="1110" r:id="rId26"/>
    <p:sldId id="1111" r:id="rId27"/>
    <p:sldId id="1117" r:id="rId28"/>
    <p:sldId id="854" r:id="rId29"/>
    <p:sldId id="332" r:id="rId30"/>
    <p:sldId id="871" r:id="rId31"/>
    <p:sldId id="329" r:id="rId32"/>
    <p:sldId id="303" r:id="rId3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568B5"/>
    <a:srgbClr val="689F38"/>
    <a:srgbClr val="00838F"/>
    <a:srgbClr val="030A16"/>
    <a:srgbClr val="020915"/>
    <a:srgbClr val="FE7B1C"/>
    <a:srgbClr val="009589"/>
    <a:srgbClr val="55B55D"/>
    <a:srgbClr val="438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74954" autoAdjust="0"/>
  </p:normalViewPr>
  <p:slideViewPr>
    <p:cSldViewPr snapToGrid="0">
      <p:cViewPr varScale="1">
        <p:scale>
          <a:sx n="64" d="100"/>
          <a:sy n="64" d="100"/>
        </p:scale>
        <p:origin x="11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12.01.2020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5954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755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2420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298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5942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247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0394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5631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419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2093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201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12.01.2020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12.01.2020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12.01.2020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12.01.2020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12.01.2020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12.01.2020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12.01.2020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12.01.2020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12.01.2020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12.01.2020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12.01.2020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12.01.2020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AFC2C4-8EB3-4B69-9D0B-76BBF57F5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7322" y="4422317"/>
            <a:ext cx="597673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ФІЗИЧНІ ХАРАКТЕРИСТИКИ СОНЦЯ. БУДОВА СОНЦЯ ТА ДЖЕРЕЛА ЙОГО ЕНЕРГІЇ </a:t>
            </a: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7AFEB1-F2A8-404F-BFC4-1C5C90AD4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Фізичні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характеристики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Сонця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6C7D45-4CBA-488B-BFB0-D20CDA1C8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5" y="1680972"/>
            <a:ext cx="4601805" cy="4206997"/>
          </a:xfrm>
          <a:prstGeom prst="rect">
            <a:avLst/>
          </a:prstGeom>
        </p:spPr>
      </p:pic>
      <p:graphicFrame>
        <p:nvGraphicFramePr>
          <p:cNvPr id="12" name="Таблиця 11">
            <a:extLst>
              <a:ext uri="{FF2B5EF4-FFF2-40B4-BE49-F238E27FC236}">
                <a16:creationId xmlns:a16="http://schemas.microsoft.com/office/drawing/2014/main" id="{7F412E98-0612-4E71-8B0E-D2DA9FEEB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728683"/>
              </p:ext>
            </p:extLst>
          </p:nvPr>
        </p:nvGraphicFramePr>
        <p:xfrm>
          <a:off x="4956048" y="1078414"/>
          <a:ext cx="6876154" cy="5622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1568">
                  <a:extLst>
                    <a:ext uri="{9D8B030D-6E8A-4147-A177-3AD203B41FA5}">
                      <a16:colId xmlns:a16="http://schemas.microsoft.com/office/drawing/2014/main" val="3493046224"/>
                    </a:ext>
                  </a:extLst>
                </a:gridCol>
                <a:gridCol w="3474586">
                  <a:extLst>
                    <a:ext uri="{9D8B030D-6E8A-4147-A177-3AD203B41FA5}">
                      <a16:colId xmlns:a16="http://schemas.microsoft.com/office/drawing/2014/main" val="3333342969"/>
                    </a:ext>
                  </a:extLst>
                </a:gridCol>
              </a:tblGrid>
              <a:tr h="695522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Радіус</a:t>
                      </a:r>
                      <a:endParaRPr lang="uk-UA" sz="20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568B5"/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109 R</a:t>
                      </a:r>
                      <a:r>
                        <a:rPr lang="uk-UA" sz="2800" baseline="-250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</a:t>
                      </a: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>
                    <a:solidFill>
                      <a:srgbClr val="5568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112079"/>
                  </a:ext>
                </a:extLst>
              </a:tr>
              <a:tr h="553231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Маса</a:t>
                      </a:r>
                      <a:endParaRPr lang="uk-UA" sz="20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568B5"/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330 000 М</a:t>
                      </a:r>
                      <a:endParaRPr lang="uk-UA" sz="20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568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558426"/>
                  </a:ext>
                </a:extLst>
              </a:tr>
              <a:tr h="604653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Середня густина</a:t>
                      </a:r>
                      <a:endParaRPr lang="uk-UA" sz="20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568B5"/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1,4 г/см</a:t>
                      </a:r>
                      <a:r>
                        <a:rPr lang="uk-UA" sz="2800" baseline="300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3</a:t>
                      </a:r>
                      <a:endParaRPr lang="uk-UA" sz="20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568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740344"/>
                  </a:ext>
                </a:extLst>
              </a:tr>
              <a:tr h="120299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Температура фотосфери, К</a:t>
                      </a:r>
                    </a:p>
                  </a:txBody>
                  <a:tcPr marL="68580" marR="68580" marT="0" marB="0" anchor="ctr">
                    <a:solidFill>
                      <a:srgbClr val="5568B5"/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5780</a:t>
                      </a:r>
                    </a:p>
                  </a:txBody>
                  <a:tcPr marL="68580" marR="68580" marT="0" marB="0" anchor="ctr">
                    <a:solidFill>
                      <a:srgbClr val="5568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861807"/>
                  </a:ext>
                </a:extLst>
              </a:tr>
              <a:tr h="1134708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Температура ядра, К</a:t>
                      </a:r>
                    </a:p>
                  </a:txBody>
                  <a:tcPr marL="68580" marR="68580" marT="0" marB="0" anchor="ctr">
                    <a:solidFill>
                      <a:srgbClr val="5568B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 15 000 000</a:t>
                      </a:r>
                    </a:p>
                  </a:txBody>
                  <a:tcPr marL="68580" marR="68580" marT="0" marB="0" anchor="ctr">
                    <a:solidFill>
                      <a:srgbClr val="5568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1962"/>
                  </a:ext>
                </a:extLst>
              </a:tr>
              <a:tr h="773831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Прискорення</a:t>
                      </a:r>
                      <a:r>
                        <a:rPr lang="ru-RU" sz="28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err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вільного</a:t>
                      </a:r>
                      <a:r>
                        <a:rPr lang="ru-RU" sz="28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err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падіння</a:t>
                      </a:r>
                      <a:r>
                        <a:rPr lang="ru-RU" sz="28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2800" dirty="0" err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екваторі</a:t>
                      </a:r>
                      <a:endParaRPr lang="uk-UA" sz="28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568B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274 </a:t>
                      </a: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м/с</a:t>
                      </a:r>
                      <a:r>
                        <a:rPr lang="uk-UA" sz="2800" baseline="300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28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568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387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3813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Рисунок 209">
            <a:extLst>
              <a:ext uri="{FF2B5EF4-FFF2-40B4-BE49-F238E27FC236}">
                <a16:creationId xmlns:a16="http://schemas.microsoft.com/office/drawing/2014/main" id="{78617E99-ECF4-4904-8350-D51081492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Х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імічний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склад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Сонця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06" name="Picture 2" descr="Похожее изображение">
            <a:extLst>
              <a:ext uri="{FF2B5EF4-FFF2-40B4-BE49-F238E27FC236}">
                <a16:creationId xmlns:a16="http://schemas.microsoft.com/office/drawing/2014/main" id="{861E19DA-0F07-47A0-B4C4-6CC1E35CC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2019"/>
          <a:stretch/>
        </p:blipFill>
        <p:spPr bwMode="auto">
          <a:xfrm>
            <a:off x="415128" y="975298"/>
            <a:ext cx="5357000" cy="535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" name="Місце для вмісту 3">
            <a:extLst>
              <a:ext uri="{FF2B5EF4-FFF2-40B4-BE49-F238E27FC236}">
                <a16:creationId xmlns:a16="http://schemas.microsoft.com/office/drawing/2014/main" id="{727A6000-66D1-4C25-BD49-8DC158925784}"/>
              </a:ext>
            </a:extLst>
          </p:cNvPr>
          <p:cNvSpPr txBox="1">
            <a:spLocks/>
          </p:cNvSpPr>
          <p:nvPr/>
        </p:nvSpPr>
        <p:spPr>
          <a:xfrm>
            <a:off x="5985970" y="956538"/>
            <a:ext cx="5900931" cy="227996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Спектр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містить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понад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 тис.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поглинання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фраунгоферових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8" name="Місце для вмісту 3">
            <a:extLst>
              <a:ext uri="{FF2B5EF4-FFF2-40B4-BE49-F238E27FC236}">
                <a16:creationId xmlns:a16="http://schemas.microsoft.com/office/drawing/2014/main" id="{6168B1F1-4D1E-4B4E-B09E-1E5F6F5B4BD2}"/>
              </a:ext>
            </a:extLst>
          </p:cNvPr>
          <p:cNvSpPr txBox="1">
            <a:spLocks/>
          </p:cNvSpPr>
          <p:nvPr/>
        </p:nvSpPr>
        <p:spPr>
          <a:xfrm>
            <a:off x="467078" y="6145966"/>
            <a:ext cx="5253099" cy="44812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Неперервний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спектр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9" name="Місце для вмісту 3">
            <a:extLst>
              <a:ext uri="{FF2B5EF4-FFF2-40B4-BE49-F238E27FC236}">
                <a16:creationId xmlns:a16="http://schemas.microsoft.com/office/drawing/2014/main" id="{462328E3-0176-4A87-8DB7-13BDB75DEB50}"/>
              </a:ext>
            </a:extLst>
          </p:cNvPr>
          <p:cNvSpPr txBox="1">
            <a:spLocks/>
          </p:cNvSpPr>
          <p:nvPr/>
        </p:nvSpPr>
        <p:spPr>
          <a:xfrm>
            <a:off x="5985970" y="3384761"/>
            <a:ext cx="5900931" cy="331431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Утворюються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внаслідок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поглинання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атомами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хромосфері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також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молекулами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газів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949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Х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імічний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склад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Сонця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33" name="Прямоугольник 14">
            <a:extLst>
              <a:ext uri="{FF2B5EF4-FFF2-40B4-BE49-F238E27FC236}">
                <a16:creationId xmlns:a16="http://schemas.microsoft.com/office/drawing/2014/main" id="{0AFF0DCE-17D3-42AC-A9A0-158B6D550041}"/>
              </a:ext>
            </a:extLst>
          </p:cNvPr>
          <p:cNvSpPr/>
          <p:nvPr/>
        </p:nvSpPr>
        <p:spPr>
          <a:xfrm>
            <a:off x="500381" y="1964295"/>
            <a:ext cx="4711700" cy="609600"/>
          </a:xfrm>
          <a:prstGeom prst="rect">
            <a:avLst/>
          </a:prstGeom>
          <a:gradFill flip="none" rotWithShape="1">
            <a:gsLst>
              <a:gs pos="0">
                <a:srgbClr val="660066"/>
              </a:gs>
              <a:gs pos="21000">
                <a:srgbClr val="0070C0"/>
              </a:gs>
              <a:gs pos="34000">
                <a:srgbClr val="00B0F0"/>
              </a:gs>
              <a:gs pos="98315">
                <a:srgbClr val="C00000"/>
              </a:gs>
              <a:gs pos="80000">
                <a:srgbClr val="FFC000"/>
              </a:gs>
              <a:gs pos="62000">
                <a:srgbClr val="FFFF00"/>
              </a:gs>
              <a:gs pos="44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34" name="Прямая соединительная линия 18">
            <a:extLst>
              <a:ext uri="{FF2B5EF4-FFF2-40B4-BE49-F238E27FC236}">
                <a16:creationId xmlns:a16="http://schemas.microsoft.com/office/drawing/2014/main" id="{2E66F2FB-4A7D-459F-999F-AEE0C2631C05}"/>
              </a:ext>
            </a:extLst>
          </p:cNvPr>
          <p:cNvCxnSpPr/>
          <p:nvPr/>
        </p:nvCxnSpPr>
        <p:spPr>
          <a:xfrm>
            <a:off x="4618356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9">
            <a:extLst>
              <a:ext uri="{FF2B5EF4-FFF2-40B4-BE49-F238E27FC236}">
                <a16:creationId xmlns:a16="http://schemas.microsoft.com/office/drawing/2014/main" id="{16318B97-4AA1-43CB-9265-DCB41C9DD4F1}"/>
              </a:ext>
            </a:extLst>
          </p:cNvPr>
          <p:cNvCxnSpPr/>
          <p:nvPr/>
        </p:nvCxnSpPr>
        <p:spPr>
          <a:xfrm>
            <a:off x="4494532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21">
            <a:extLst>
              <a:ext uri="{FF2B5EF4-FFF2-40B4-BE49-F238E27FC236}">
                <a16:creationId xmlns:a16="http://schemas.microsoft.com/office/drawing/2014/main" id="{81E0D499-C7F0-4F6B-9F3E-5C2F8E76D9D6}"/>
              </a:ext>
            </a:extLst>
          </p:cNvPr>
          <p:cNvCxnSpPr/>
          <p:nvPr/>
        </p:nvCxnSpPr>
        <p:spPr>
          <a:xfrm>
            <a:off x="4323083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22">
            <a:extLst>
              <a:ext uri="{FF2B5EF4-FFF2-40B4-BE49-F238E27FC236}">
                <a16:creationId xmlns:a16="http://schemas.microsoft.com/office/drawing/2014/main" id="{34FC46F0-D9FE-4338-9DCB-2C1C64BC4F66}"/>
              </a:ext>
            </a:extLst>
          </p:cNvPr>
          <p:cNvCxnSpPr/>
          <p:nvPr/>
        </p:nvCxnSpPr>
        <p:spPr>
          <a:xfrm>
            <a:off x="4021457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23">
            <a:extLst>
              <a:ext uri="{FF2B5EF4-FFF2-40B4-BE49-F238E27FC236}">
                <a16:creationId xmlns:a16="http://schemas.microsoft.com/office/drawing/2014/main" id="{0CB09EFB-CF5E-41FA-9BAB-FCA6F32BDF2A}"/>
              </a:ext>
            </a:extLst>
          </p:cNvPr>
          <p:cNvCxnSpPr/>
          <p:nvPr/>
        </p:nvCxnSpPr>
        <p:spPr>
          <a:xfrm>
            <a:off x="3805557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24">
            <a:extLst>
              <a:ext uri="{FF2B5EF4-FFF2-40B4-BE49-F238E27FC236}">
                <a16:creationId xmlns:a16="http://schemas.microsoft.com/office/drawing/2014/main" id="{8CDD1321-DF92-4F52-B5B6-9110A9C80033}"/>
              </a:ext>
            </a:extLst>
          </p:cNvPr>
          <p:cNvCxnSpPr/>
          <p:nvPr/>
        </p:nvCxnSpPr>
        <p:spPr>
          <a:xfrm>
            <a:off x="3497583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25">
            <a:extLst>
              <a:ext uri="{FF2B5EF4-FFF2-40B4-BE49-F238E27FC236}">
                <a16:creationId xmlns:a16="http://schemas.microsoft.com/office/drawing/2014/main" id="{8EC03CF3-86DB-4290-A895-A7B007E8F1D3}"/>
              </a:ext>
            </a:extLst>
          </p:cNvPr>
          <p:cNvCxnSpPr/>
          <p:nvPr/>
        </p:nvCxnSpPr>
        <p:spPr>
          <a:xfrm>
            <a:off x="3262632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27">
            <a:extLst>
              <a:ext uri="{FF2B5EF4-FFF2-40B4-BE49-F238E27FC236}">
                <a16:creationId xmlns:a16="http://schemas.microsoft.com/office/drawing/2014/main" id="{6375ED54-8C1C-4CBB-A1E9-DD3FE0CAFC4E}"/>
              </a:ext>
            </a:extLst>
          </p:cNvPr>
          <p:cNvCxnSpPr/>
          <p:nvPr/>
        </p:nvCxnSpPr>
        <p:spPr>
          <a:xfrm>
            <a:off x="3189607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28">
            <a:extLst>
              <a:ext uri="{FF2B5EF4-FFF2-40B4-BE49-F238E27FC236}">
                <a16:creationId xmlns:a16="http://schemas.microsoft.com/office/drawing/2014/main" id="{3FA59EDE-037C-4AB3-96A9-C04588F23B09}"/>
              </a:ext>
            </a:extLst>
          </p:cNvPr>
          <p:cNvCxnSpPr/>
          <p:nvPr/>
        </p:nvCxnSpPr>
        <p:spPr>
          <a:xfrm>
            <a:off x="3126107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29">
            <a:extLst>
              <a:ext uri="{FF2B5EF4-FFF2-40B4-BE49-F238E27FC236}">
                <a16:creationId xmlns:a16="http://schemas.microsoft.com/office/drawing/2014/main" id="{1F5035BB-732E-4B7A-A5A0-5E38E9FDE335}"/>
              </a:ext>
            </a:extLst>
          </p:cNvPr>
          <p:cNvCxnSpPr/>
          <p:nvPr/>
        </p:nvCxnSpPr>
        <p:spPr>
          <a:xfrm>
            <a:off x="3053081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30">
            <a:extLst>
              <a:ext uri="{FF2B5EF4-FFF2-40B4-BE49-F238E27FC236}">
                <a16:creationId xmlns:a16="http://schemas.microsoft.com/office/drawing/2014/main" id="{EED5FA5C-FF43-4C76-B4B3-464851FE1123}"/>
              </a:ext>
            </a:extLst>
          </p:cNvPr>
          <p:cNvCxnSpPr/>
          <p:nvPr/>
        </p:nvCxnSpPr>
        <p:spPr>
          <a:xfrm>
            <a:off x="2932432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31">
            <a:extLst>
              <a:ext uri="{FF2B5EF4-FFF2-40B4-BE49-F238E27FC236}">
                <a16:creationId xmlns:a16="http://schemas.microsoft.com/office/drawing/2014/main" id="{0E98EC7E-ED1E-4482-8960-118D410CD895}"/>
              </a:ext>
            </a:extLst>
          </p:cNvPr>
          <p:cNvCxnSpPr/>
          <p:nvPr/>
        </p:nvCxnSpPr>
        <p:spPr>
          <a:xfrm>
            <a:off x="2884807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34">
            <a:extLst>
              <a:ext uri="{FF2B5EF4-FFF2-40B4-BE49-F238E27FC236}">
                <a16:creationId xmlns:a16="http://schemas.microsoft.com/office/drawing/2014/main" id="{02CAF306-826C-4C06-8569-6AF91D64DC13}"/>
              </a:ext>
            </a:extLst>
          </p:cNvPr>
          <p:cNvCxnSpPr/>
          <p:nvPr/>
        </p:nvCxnSpPr>
        <p:spPr>
          <a:xfrm>
            <a:off x="2475232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35">
            <a:extLst>
              <a:ext uri="{FF2B5EF4-FFF2-40B4-BE49-F238E27FC236}">
                <a16:creationId xmlns:a16="http://schemas.microsoft.com/office/drawing/2014/main" id="{CF633BA9-DDB1-4EB6-A88B-A6BF44B7290F}"/>
              </a:ext>
            </a:extLst>
          </p:cNvPr>
          <p:cNvCxnSpPr/>
          <p:nvPr/>
        </p:nvCxnSpPr>
        <p:spPr>
          <a:xfrm>
            <a:off x="2306956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37">
            <a:extLst>
              <a:ext uri="{FF2B5EF4-FFF2-40B4-BE49-F238E27FC236}">
                <a16:creationId xmlns:a16="http://schemas.microsoft.com/office/drawing/2014/main" id="{120B2B19-E4D2-4842-BB59-10551DB22D3F}"/>
              </a:ext>
            </a:extLst>
          </p:cNvPr>
          <p:cNvCxnSpPr/>
          <p:nvPr/>
        </p:nvCxnSpPr>
        <p:spPr>
          <a:xfrm>
            <a:off x="1973580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39">
            <a:extLst>
              <a:ext uri="{FF2B5EF4-FFF2-40B4-BE49-F238E27FC236}">
                <a16:creationId xmlns:a16="http://schemas.microsoft.com/office/drawing/2014/main" id="{BC127CF2-6824-4606-B84D-C6E790471232}"/>
              </a:ext>
            </a:extLst>
          </p:cNvPr>
          <p:cNvCxnSpPr/>
          <p:nvPr/>
        </p:nvCxnSpPr>
        <p:spPr>
          <a:xfrm>
            <a:off x="1840231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40">
            <a:extLst>
              <a:ext uri="{FF2B5EF4-FFF2-40B4-BE49-F238E27FC236}">
                <a16:creationId xmlns:a16="http://schemas.microsoft.com/office/drawing/2014/main" id="{2A6E07B1-0F96-4FD8-879E-6B34790BCAA3}"/>
              </a:ext>
            </a:extLst>
          </p:cNvPr>
          <p:cNvCxnSpPr/>
          <p:nvPr/>
        </p:nvCxnSpPr>
        <p:spPr>
          <a:xfrm>
            <a:off x="1776731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41">
            <a:extLst>
              <a:ext uri="{FF2B5EF4-FFF2-40B4-BE49-F238E27FC236}">
                <a16:creationId xmlns:a16="http://schemas.microsoft.com/office/drawing/2014/main" id="{A8D15EA0-F94B-4C40-8FA8-95C6EF940379}"/>
              </a:ext>
            </a:extLst>
          </p:cNvPr>
          <p:cNvCxnSpPr/>
          <p:nvPr/>
        </p:nvCxnSpPr>
        <p:spPr>
          <a:xfrm>
            <a:off x="1529080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43">
            <a:extLst>
              <a:ext uri="{FF2B5EF4-FFF2-40B4-BE49-F238E27FC236}">
                <a16:creationId xmlns:a16="http://schemas.microsoft.com/office/drawing/2014/main" id="{16255662-C50F-403F-9CB2-2C1403D3EDEA}"/>
              </a:ext>
            </a:extLst>
          </p:cNvPr>
          <p:cNvCxnSpPr/>
          <p:nvPr/>
        </p:nvCxnSpPr>
        <p:spPr>
          <a:xfrm>
            <a:off x="1183005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44">
            <a:extLst>
              <a:ext uri="{FF2B5EF4-FFF2-40B4-BE49-F238E27FC236}">
                <a16:creationId xmlns:a16="http://schemas.microsoft.com/office/drawing/2014/main" id="{BF2AFD1C-1ACC-4839-BC7C-7F42B910480B}"/>
              </a:ext>
            </a:extLst>
          </p:cNvPr>
          <p:cNvCxnSpPr/>
          <p:nvPr/>
        </p:nvCxnSpPr>
        <p:spPr>
          <a:xfrm>
            <a:off x="995680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45">
            <a:extLst>
              <a:ext uri="{FF2B5EF4-FFF2-40B4-BE49-F238E27FC236}">
                <a16:creationId xmlns:a16="http://schemas.microsoft.com/office/drawing/2014/main" id="{11F3E84B-A5A3-4359-9C78-67AFD8485E90}"/>
              </a:ext>
            </a:extLst>
          </p:cNvPr>
          <p:cNvCxnSpPr/>
          <p:nvPr/>
        </p:nvCxnSpPr>
        <p:spPr>
          <a:xfrm>
            <a:off x="802005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46">
            <a:extLst>
              <a:ext uri="{FF2B5EF4-FFF2-40B4-BE49-F238E27FC236}">
                <a16:creationId xmlns:a16="http://schemas.microsoft.com/office/drawing/2014/main" id="{3C59847D-6D03-40F9-9D24-1FDA7F432965}"/>
              </a:ext>
            </a:extLst>
          </p:cNvPr>
          <p:cNvCxnSpPr/>
          <p:nvPr/>
        </p:nvCxnSpPr>
        <p:spPr>
          <a:xfrm>
            <a:off x="757556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7">
            <a:extLst>
              <a:ext uri="{FF2B5EF4-FFF2-40B4-BE49-F238E27FC236}">
                <a16:creationId xmlns:a16="http://schemas.microsoft.com/office/drawing/2014/main" id="{54C81657-10AD-41EF-B020-2CA9E01D0E37}"/>
              </a:ext>
            </a:extLst>
          </p:cNvPr>
          <p:cNvCxnSpPr/>
          <p:nvPr/>
        </p:nvCxnSpPr>
        <p:spPr>
          <a:xfrm>
            <a:off x="4662805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32">
            <a:extLst>
              <a:ext uri="{FF2B5EF4-FFF2-40B4-BE49-F238E27FC236}">
                <a16:creationId xmlns:a16="http://schemas.microsoft.com/office/drawing/2014/main" id="{D4D0B73B-85DE-4269-9FC2-57D9846D77B1}"/>
              </a:ext>
            </a:extLst>
          </p:cNvPr>
          <p:cNvCxnSpPr/>
          <p:nvPr/>
        </p:nvCxnSpPr>
        <p:spPr>
          <a:xfrm>
            <a:off x="2840356" y="1964295"/>
            <a:ext cx="0" cy="609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Прямоугольник 73">
            <a:extLst>
              <a:ext uri="{FF2B5EF4-FFF2-40B4-BE49-F238E27FC236}">
                <a16:creationId xmlns:a16="http://schemas.microsoft.com/office/drawing/2014/main" id="{504DC957-178B-4DC1-9F06-38C624A5C3DA}"/>
              </a:ext>
            </a:extLst>
          </p:cNvPr>
          <p:cNvSpPr/>
          <p:nvPr/>
        </p:nvSpPr>
        <p:spPr>
          <a:xfrm>
            <a:off x="500381" y="2888421"/>
            <a:ext cx="4711700" cy="395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59" name="Прямая соединительная линия 78">
            <a:extLst>
              <a:ext uri="{FF2B5EF4-FFF2-40B4-BE49-F238E27FC236}">
                <a16:creationId xmlns:a16="http://schemas.microsoft.com/office/drawing/2014/main" id="{97892A80-9AD9-4BCA-BC83-EBE7A7548656}"/>
              </a:ext>
            </a:extLst>
          </p:cNvPr>
          <p:cNvCxnSpPr/>
          <p:nvPr/>
        </p:nvCxnSpPr>
        <p:spPr>
          <a:xfrm>
            <a:off x="4623649" y="2891572"/>
            <a:ext cx="0" cy="390525"/>
          </a:xfrm>
          <a:prstGeom prst="line">
            <a:avLst/>
          </a:prstGeom>
          <a:ln w="9525">
            <a:solidFill>
              <a:srgbClr val="E57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единительная линия 79">
            <a:extLst>
              <a:ext uri="{FF2B5EF4-FFF2-40B4-BE49-F238E27FC236}">
                <a16:creationId xmlns:a16="http://schemas.microsoft.com/office/drawing/2014/main" id="{3FCAC377-A932-4701-99FA-7607BD373948}"/>
              </a:ext>
            </a:extLst>
          </p:cNvPr>
          <p:cNvCxnSpPr/>
          <p:nvPr/>
        </p:nvCxnSpPr>
        <p:spPr>
          <a:xfrm>
            <a:off x="1974637" y="2889251"/>
            <a:ext cx="0" cy="392847"/>
          </a:xfrm>
          <a:prstGeom prst="line">
            <a:avLst/>
          </a:prstGeom>
          <a:ln w="9525">
            <a:solidFill>
              <a:srgbClr val="00A1E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80">
            <a:extLst>
              <a:ext uri="{FF2B5EF4-FFF2-40B4-BE49-F238E27FC236}">
                <a16:creationId xmlns:a16="http://schemas.microsoft.com/office/drawing/2014/main" id="{18686FC6-F389-4E87-A088-6F0514397D7F}"/>
              </a:ext>
            </a:extLst>
          </p:cNvPr>
          <p:cNvCxnSpPr/>
          <p:nvPr/>
        </p:nvCxnSpPr>
        <p:spPr>
          <a:xfrm>
            <a:off x="1183005" y="2888397"/>
            <a:ext cx="0" cy="396875"/>
          </a:xfrm>
          <a:prstGeom prst="line">
            <a:avLst/>
          </a:prstGeom>
          <a:ln w="9525">
            <a:solidFill>
              <a:srgbClr val="204CA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81">
            <a:extLst>
              <a:ext uri="{FF2B5EF4-FFF2-40B4-BE49-F238E27FC236}">
                <a16:creationId xmlns:a16="http://schemas.microsoft.com/office/drawing/2014/main" id="{78861ECB-0F00-4697-958B-8C29B2C3EB77}"/>
              </a:ext>
            </a:extLst>
          </p:cNvPr>
          <p:cNvCxnSpPr/>
          <p:nvPr/>
        </p:nvCxnSpPr>
        <p:spPr>
          <a:xfrm>
            <a:off x="803064" y="2891572"/>
            <a:ext cx="0" cy="400051"/>
          </a:xfrm>
          <a:prstGeom prst="line">
            <a:avLst/>
          </a:prstGeom>
          <a:ln w="9525">
            <a:solidFill>
              <a:srgbClr val="4721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Прямоугольник 72">
            <a:extLst>
              <a:ext uri="{FF2B5EF4-FFF2-40B4-BE49-F238E27FC236}">
                <a16:creationId xmlns:a16="http://schemas.microsoft.com/office/drawing/2014/main" id="{F7F41800-1293-4319-A2F6-A6AC3D9C3FF6}"/>
              </a:ext>
            </a:extLst>
          </p:cNvPr>
          <p:cNvSpPr/>
          <p:nvPr/>
        </p:nvSpPr>
        <p:spPr>
          <a:xfrm>
            <a:off x="500381" y="3464356"/>
            <a:ext cx="4711700" cy="395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64" name="Прямая соединительная линия 82">
            <a:extLst>
              <a:ext uri="{FF2B5EF4-FFF2-40B4-BE49-F238E27FC236}">
                <a16:creationId xmlns:a16="http://schemas.microsoft.com/office/drawing/2014/main" id="{D82C9F32-A357-4AE3-A17B-B6F8684F897B}"/>
              </a:ext>
            </a:extLst>
          </p:cNvPr>
          <p:cNvCxnSpPr/>
          <p:nvPr/>
        </p:nvCxnSpPr>
        <p:spPr>
          <a:xfrm>
            <a:off x="1776731" y="3458410"/>
            <a:ext cx="0" cy="402167"/>
          </a:xfrm>
          <a:prstGeom prst="line">
            <a:avLst/>
          </a:prstGeom>
          <a:ln w="9525">
            <a:solidFill>
              <a:srgbClr val="008DD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83">
            <a:extLst>
              <a:ext uri="{FF2B5EF4-FFF2-40B4-BE49-F238E27FC236}">
                <a16:creationId xmlns:a16="http://schemas.microsoft.com/office/drawing/2014/main" id="{37B377D9-9956-4D54-832B-D6F996735826}"/>
              </a:ext>
            </a:extLst>
          </p:cNvPr>
          <p:cNvCxnSpPr/>
          <p:nvPr/>
        </p:nvCxnSpPr>
        <p:spPr>
          <a:xfrm>
            <a:off x="2308012" y="3466877"/>
            <a:ext cx="0" cy="393700"/>
          </a:xfrm>
          <a:prstGeom prst="line">
            <a:avLst/>
          </a:prstGeom>
          <a:ln w="9525">
            <a:solidFill>
              <a:srgbClr val="00B0A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единительная линия 84">
            <a:extLst>
              <a:ext uri="{FF2B5EF4-FFF2-40B4-BE49-F238E27FC236}">
                <a16:creationId xmlns:a16="http://schemas.microsoft.com/office/drawing/2014/main" id="{41CBC15D-DA55-4B9F-AEFF-B37B08225846}"/>
              </a:ext>
            </a:extLst>
          </p:cNvPr>
          <p:cNvCxnSpPr/>
          <p:nvPr/>
        </p:nvCxnSpPr>
        <p:spPr>
          <a:xfrm>
            <a:off x="2475232" y="3466877"/>
            <a:ext cx="0" cy="387351"/>
          </a:xfrm>
          <a:prstGeom prst="line">
            <a:avLst/>
          </a:prstGeom>
          <a:ln w="9525">
            <a:solidFill>
              <a:srgbClr val="00B07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единительная линия 85">
            <a:extLst>
              <a:ext uri="{FF2B5EF4-FFF2-40B4-BE49-F238E27FC236}">
                <a16:creationId xmlns:a16="http://schemas.microsoft.com/office/drawing/2014/main" id="{85611AEA-D285-4143-A91E-D4AA909D8141}"/>
              </a:ext>
            </a:extLst>
          </p:cNvPr>
          <p:cNvCxnSpPr/>
          <p:nvPr/>
        </p:nvCxnSpPr>
        <p:spPr>
          <a:xfrm>
            <a:off x="2891155" y="3476402"/>
            <a:ext cx="0" cy="384175"/>
          </a:xfrm>
          <a:prstGeom prst="line">
            <a:avLst/>
          </a:prstGeom>
          <a:ln w="9525">
            <a:solidFill>
              <a:srgbClr val="5ACC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86">
            <a:extLst>
              <a:ext uri="{FF2B5EF4-FFF2-40B4-BE49-F238E27FC236}">
                <a16:creationId xmlns:a16="http://schemas.microsoft.com/office/drawing/2014/main" id="{E4ECDEAF-9F1D-4E08-9475-EC617AF1907F}"/>
              </a:ext>
            </a:extLst>
          </p:cNvPr>
          <p:cNvCxnSpPr/>
          <p:nvPr/>
        </p:nvCxnSpPr>
        <p:spPr>
          <a:xfrm>
            <a:off x="4022513" y="3458410"/>
            <a:ext cx="0" cy="402167"/>
          </a:xfrm>
          <a:prstGeom prst="line">
            <a:avLst/>
          </a:prstGeom>
          <a:ln w="9525">
            <a:solidFill>
              <a:srgbClr val="FFD1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единительная линия 87">
            <a:extLst>
              <a:ext uri="{FF2B5EF4-FFF2-40B4-BE49-F238E27FC236}">
                <a16:creationId xmlns:a16="http://schemas.microsoft.com/office/drawing/2014/main" id="{8B4D36FB-C95D-4967-871E-4B112B3C66DA}"/>
              </a:ext>
            </a:extLst>
          </p:cNvPr>
          <p:cNvCxnSpPr/>
          <p:nvPr/>
        </p:nvCxnSpPr>
        <p:spPr>
          <a:xfrm>
            <a:off x="4660689" y="3463702"/>
            <a:ext cx="0" cy="401108"/>
          </a:xfrm>
          <a:prstGeom prst="line">
            <a:avLst/>
          </a:prstGeom>
          <a:ln w="9525">
            <a:solidFill>
              <a:srgbClr val="E46E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Прямоугольник 74">
            <a:extLst>
              <a:ext uri="{FF2B5EF4-FFF2-40B4-BE49-F238E27FC236}">
                <a16:creationId xmlns:a16="http://schemas.microsoft.com/office/drawing/2014/main" id="{6C960E2A-EE82-485B-BBDB-FCA45B815CC7}"/>
              </a:ext>
            </a:extLst>
          </p:cNvPr>
          <p:cNvSpPr/>
          <p:nvPr/>
        </p:nvSpPr>
        <p:spPr>
          <a:xfrm>
            <a:off x="500381" y="4031596"/>
            <a:ext cx="4711700" cy="395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71" name="Прямая соединительная линия 88">
            <a:extLst>
              <a:ext uri="{FF2B5EF4-FFF2-40B4-BE49-F238E27FC236}">
                <a16:creationId xmlns:a16="http://schemas.microsoft.com/office/drawing/2014/main" id="{F53225F8-7E02-45A2-B962-F43843284BB5}"/>
              </a:ext>
            </a:extLst>
          </p:cNvPr>
          <p:cNvCxnSpPr/>
          <p:nvPr/>
        </p:nvCxnSpPr>
        <p:spPr>
          <a:xfrm>
            <a:off x="1776731" y="4036660"/>
            <a:ext cx="0" cy="389291"/>
          </a:xfrm>
          <a:prstGeom prst="line">
            <a:avLst/>
          </a:prstGeom>
          <a:ln w="9525">
            <a:solidFill>
              <a:srgbClr val="008DD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89">
            <a:extLst>
              <a:ext uri="{FF2B5EF4-FFF2-40B4-BE49-F238E27FC236}">
                <a16:creationId xmlns:a16="http://schemas.microsoft.com/office/drawing/2014/main" id="{A9F66993-9AA6-4AC5-A42C-835DCE45C421}"/>
              </a:ext>
            </a:extLst>
          </p:cNvPr>
          <p:cNvCxnSpPr/>
          <p:nvPr/>
        </p:nvCxnSpPr>
        <p:spPr>
          <a:xfrm>
            <a:off x="4022513" y="4032251"/>
            <a:ext cx="0" cy="389643"/>
          </a:xfrm>
          <a:prstGeom prst="line">
            <a:avLst/>
          </a:prstGeom>
          <a:ln w="9525">
            <a:solidFill>
              <a:srgbClr val="FFD1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единительная линия 90">
            <a:extLst>
              <a:ext uri="{FF2B5EF4-FFF2-40B4-BE49-F238E27FC236}">
                <a16:creationId xmlns:a16="http://schemas.microsoft.com/office/drawing/2014/main" id="{C22B68E1-03AF-4177-BE93-AEB65E26FA9C}"/>
              </a:ext>
            </a:extLst>
          </p:cNvPr>
          <p:cNvCxnSpPr/>
          <p:nvPr/>
        </p:nvCxnSpPr>
        <p:spPr>
          <a:xfrm>
            <a:off x="3806613" y="4035426"/>
            <a:ext cx="0" cy="387349"/>
          </a:xfrm>
          <a:prstGeom prst="line">
            <a:avLst/>
          </a:prstGeom>
          <a:ln w="9525">
            <a:solidFill>
              <a:srgbClr val="FFE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91">
            <a:extLst>
              <a:ext uri="{FF2B5EF4-FFF2-40B4-BE49-F238E27FC236}">
                <a16:creationId xmlns:a16="http://schemas.microsoft.com/office/drawing/2014/main" id="{43BB3CA8-ABF6-43E4-866E-5468F3D1BDAD}"/>
              </a:ext>
            </a:extLst>
          </p:cNvPr>
          <p:cNvCxnSpPr/>
          <p:nvPr/>
        </p:nvCxnSpPr>
        <p:spPr>
          <a:xfrm>
            <a:off x="4323083" y="4036660"/>
            <a:ext cx="0" cy="389467"/>
          </a:xfrm>
          <a:prstGeom prst="line">
            <a:avLst/>
          </a:prstGeom>
          <a:ln w="9525">
            <a:solidFill>
              <a:srgbClr val="FCB5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Прямоугольник 77">
            <a:extLst>
              <a:ext uri="{FF2B5EF4-FFF2-40B4-BE49-F238E27FC236}">
                <a16:creationId xmlns:a16="http://schemas.microsoft.com/office/drawing/2014/main" id="{8A8C2A69-88F8-4810-A2D9-D23D95B07324}"/>
              </a:ext>
            </a:extLst>
          </p:cNvPr>
          <p:cNvSpPr/>
          <p:nvPr/>
        </p:nvSpPr>
        <p:spPr>
          <a:xfrm>
            <a:off x="500381" y="4597147"/>
            <a:ext cx="4711700" cy="395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76" name="Прямая соединительная линия 92">
            <a:extLst>
              <a:ext uri="{FF2B5EF4-FFF2-40B4-BE49-F238E27FC236}">
                <a16:creationId xmlns:a16="http://schemas.microsoft.com/office/drawing/2014/main" id="{8016B558-BB75-4ECC-BBAE-9C32162E7245}"/>
              </a:ext>
            </a:extLst>
          </p:cNvPr>
          <p:cNvCxnSpPr/>
          <p:nvPr/>
        </p:nvCxnSpPr>
        <p:spPr>
          <a:xfrm>
            <a:off x="803064" y="4598406"/>
            <a:ext cx="0" cy="395869"/>
          </a:xfrm>
          <a:prstGeom prst="line">
            <a:avLst/>
          </a:prstGeom>
          <a:ln w="9525">
            <a:solidFill>
              <a:srgbClr val="4721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93">
            <a:extLst>
              <a:ext uri="{FF2B5EF4-FFF2-40B4-BE49-F238E27FC236}">
                <a16:creationId xmlns:a16="http://schemas.microsoft.com/office/drawing/2014/main" id="{D19F0AC6-CFF7-424B-8600-6D5373AA69D9}"/>
              </a:ext>
            </a:extLst>
          </p:cNvPr>
          <p:cNvCxnSpPr/>
          <p:nvPr/>
        </p:nvCxnSpPr>
        <p:spPr>
          <a:xfrm>
            <a:off x="755439" y="4601580"/>
            <a:ext cx="0" cy="389520"/>
          </a:xfrm>
          <a:prstGeom prst="line">
            <a:avLst/>
          </a:prstGeom>
          <a:ln w="9525">
            <a:solidFill>
              <a:srgbClr val="4D1B7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Прямоугольник 76">
            <a:extLst>
              <a:ext uri="{FF2B5EF4-FFF2-40B4-BE49-F238E27FC236}">
                <a16:creationId xmlns:a16="http://schemas.microsoft.com/office/drawing/2014/main" id="{48D53941-2888-4C2E-A891-81C6DD2A5FC3}"/>
              </a:ext>
            </a:extLst>
          </p:cNvPr>
          <p:cNvSpPr/>
          <p:nvPr/>
        </p:nvSpPr>
        <p:spPr>
          <a:xfrm>
            <a:off x="500381" y="5732941"/>
            <a:ext cx="4711700" cy="395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79" name="Прямая соединительная линия 94">
            <a:extLst>
              <a:ext uri="{FF2B5EF4-FFF2-40B4-BE49-F238E27FC236}">
                <a16:creationId xmlns:a16="http://schemas.microsoft.com/office/drawing/2014/main" id="{3CB16704-177E-4807-B2A5-95BBE3CB9C48}"/>
              </a:ext>
            </a:extLst>
          </p:cNvPr>
          <p:cNvCxnSpPr/>
          <p:nvPr/>
        </p:nvCxnSpPr>
        <p:spPr>
          <a:xfrm>
            <a:off x="995259" y="5736114"/>
            <a:ext cx="0" cy="388461"/>
          </a:xfrm>
          <a:prstGeom prst="line">
            <a:avLst/>
          </a:prstGeom>
          <a:ln w="9525">
            <a:solidFill>
              <a:srgbClr val="33379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95">
            <a:extLst>
              <a:ext uri="{FF2B5EF4-FFF2-40B4-BE49-F238E27FC236}">
                <a16:creationId xmlns:a16="http://schemas.microsoft.com/office/drawing/2014/main" id="{642F94F1-2AEC-4357-866B-53AEEF586B87}"/>
              </a:ext>
            </a:extLst>
          </p:cNvPr>
          <p:cNvCxnSpPr/>
          <p:nvPr/>
        </p:nvCxnSpPr>
        <p:spPr>
          <a:xfrm>
            <a:off x="4617299" y="5732939"/>
            <a:ext cx="0" cy="391636"/>
          </a:xfrm>
          <a:prstGeom prst="line">
            <a:avLst/>
          </a:prstGeom>
          <a:ln w="9525">
            <a:solidFill>
              <a:srgbClr val="E57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единительная линия 96">
            <a:extLst>
              <a:ext uri="{FF2B5EF4-FFF2-40B4-BE49-F238E27FC236}">
                <a16:creationId xmlns:a16="http://schemas.microsoft.com/office/drawing/2014/main" id="{EA6CDAA2-9531-4ADD-9C42-5100F76DEE20}"/>
              </a:ext>
            </a:extLst>
          </p:cNvPr>
          <p:cNvCxnSpPr/>
          <p:nvPr/>
        </p:nvCxnSpPr>
        <p:spPr>
          <a:xfrm>
            <a:off x="4494532" y="5728706"/>
            <a:ext cx="0" cy="397933"/>
          </a:xfrm>
          <a:prstGeom prst="line">
            <a:avLst/>
          </a:prstGeom>
          <a:ln w="9525">
            <a:solidFill>
              <a:srgbClr val="EF9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единительная линия 97">
            <a:extLst>
              <a:ext uri="{FF2B5EF4-FFF2-40B4-BE49-F238E27FC236}">
                <a16:creationId xmlns:a16="http://schemas.microsoft.com/office/drawing/2014/main" id="{4BE1348D-E277-45C2-816F-305B24C1CA66}"/>
              </a:ext>
            </a:extLst>
          </p:cNvPr>
          <p:cNvCxnSpPr/>
          <p:nvPr/>
        </p:nvCxnSpPr>
        <p:spPr>
          <a:xfrm>
            <a:off x="3497581" y="5732939"/>
            <a:ext cx="0" cy="393700"/>
          </a:xfrm>
          <a:prstGeom prst="line">
            <a:avLst/>
          </a:prstGeom>
          <a:ln w="9525">
            <a:solidFill>
              <a:srgbClr val="FFFA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единительная линия 98">
            <a:extLst>
              <a:ext uri="{FF2B5EF4-FFF2-40B4-BE49-F238E27FC236}">
                <a16:creationId xmlns:a16="http://schemas.microsoft.com/office/drawing/2014/main" id="{4AB8E035-54F3-4129-9AAC-1B2DCF33293E}"/>
              </a:ext>
            </a:extLst>
          </p:cNvPr>
          <p:cNvCxnSpPr/>
          <p:nvPr/>
        </p:nvCxnSpPr>
        <p:spPr>
          <a:xfrm>
            <a:off x="2932431" y="5732939"/>
            <a:ext cx="0" cy="397933"/>
          </a:xfrm>
          <a:prstGeom prst="line">
            <a:avLst/>
          </a:prstGeom>
          <a:ln w="9525">
            <a:solidFill>
              <a:srgbClr val="69D12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Прямая соединительная линия 99">
            <a:extLst>
              <a:ext uri="{FF2B5EF4-FFF2-40B4-BE49-F238E27FC236}">
                <a16:creationId xmlns:a16="http://schemas.microsoft.com/office/drawing/2014/main" id="{08A45BB7-FB51-4420-A85E-0BA941D66A0F}"/>
              </a:ext>
            </a:extLst>
          </p:cNvPr>
          <p:cNvCxnSpPr/>
          <p:nvPr/>
        </p:nvCxnSpPr>
        <p:spPr>
          <a:xfrm>
            <a:off x="2884805" y="5728706"/>
            <a:ext cx="0" cy="397933"/>
          </a:xfrm>
          <a:prstGeom prst="line">
            <a:avLst/>
          </a:prstGeom>
          <a:ln w="9525">
            <a:solidFill>
              <a:srgbClr val="5ACC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Прямая соединительная линия 100">
            <a:extLst>
              <a:ext uri="{FF2B5EF4-FFF2-40B4-BE49-F238E27FC236}">
                <a16:creationId xmlns:a16="http://schemas.microsoft.com/office/drawing/2014/main" id="{267A2FAD-00C2-4795-9806-229DFD6F23F4}"/>
              </a:ext>
            </a:extLst>
          </p:cNvPr>
          <p:cNvCxnSpPr/>
          <p:nvPr/>
        </p:nvCxnSpPr>
        <p:spPr>
          <a:xfrm>
            <a:off x="2475231" y="5728706"/>
            <a:ext cx="0" cy="402167"/>
          </a:xfrm>
          <a:prstGeom prst="line">
            <a:avLst/>
          </a:prstGeom>
          <a:ln w="9525">
            <a:solidFill>
              <a:srgbClr val="00B07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Прямая соединительная линия 101">
            <a:extLst>
              <a:ext uri="{FF2B5EF4-FFF2-40B4-BE49-F238E27FC236}">
                <a16:creationId xmlns:a16="http://schemas.microsoft.com/office/drawing/2014/main" id="{4DAD3EED-1B1F-4EF3-A82E-B648144F4BB9}"/>
              </a:ext>
            </a:extLst>
          </p:cNvPr>
          <p:cNvCxnSpPr/>
          <p:nvPr/>
        </p:nvCxnSpPr>
        <p:spPr>
          <a:xfrm>
            <a:off x="1973580" y="5732939"/>
            <a:ext cx="0" cy="394812"/>
          </a:xfrm>
          <a:prstGeom prst="line">
            <a:avLst/>
          </a:prstGeom>
          <a:ln w="9525">
            <a:solidFill>
              <a:srgbClr val="00A1E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Прямая соединительная линия 102">
            <a:extLst>
              <a:ext uri="{FF2B5EF4-FFF2-40B4-BE49-F238E27FC236}">
                <a16:creationId xmlns:a16="http://schemas.microsoft.com/office/drawing/2014/main" id="{8AB71945-6DF0-4590-A1F7-C34FB7214234}"/>
              </a:ext>
            </a:extLst>
          </p:cNvPr>
          <p:cNvCxnSpPr/>
          <p:nvPr/>
        </p:nvCxnSpPr>
        <p:spPr>
          <a:xfrm>
            <a:off x="1840231" y="5728706"/>
            <a:ext cx="0" cy="397933"/>
          </a:xfrm>
          <a:prstGeom prst="line">
            <a:avLst/>
          </a:prstGeom>
          <a:ln w="9525">
            <a:solidFill>
              <a:srgbClr val="0093D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Прямая соединительная линия 103">
            <a:extLst>
              <a:ext uri="{FF2B5EF4-FFF2-40B4-BE49-F238E27FC236}">
                <a16:creationId xmlns:a16="http://schemas.microsoft.com/office/drawing/2014/main" id="{45C37BCE-CE77-42E3-A2BF-6EC36F79AB34}"/>
              </a:ext>
            </a:extLst>
          </p:cNvPr>
          <p:cNvCxnSpPr/>
          <p:nvPr/>
        </p:nvCxnSpPr>
        <p:spPr>
          <a:xfrm>
            <a:off x="1776731" y="5732939"/>
            <a:ext cx="0" cy="393700"/>
          </a:xfrm>
          <a:prstGeom prst="line">
            <a:avLst/>
          </a:prstGeom>
          <a:ln w="9525">
            <a:solidFill>
              <a:srgbClr val="008DD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Прямоугольник 75">
            <a:extLst>
              <a:ext uri="{FF2B5EF4-FFF2-40B4-BE49-F238E27FC236}">
                <a16:creationId xmlns:a16="http://schemas.microsoft.com/office/drawing/2014/main" id="{D4C89113-C017-4EA2-9107-76FE6525A293}"/>
              </a:ext>
            </a:extLst>
          </p:cNvPr>
          <p:cNvSpPr/>
          <p:nvPr/>
        </p:nvSpPr>
        <p:spPr>
          <a:xfrm>
            <a:off x="500381" y="5162297"/>
            <a:ext cx="4711700" cy="395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90" name="Прямая соединительная линия 104">
            <a:extLst>
              <a:ext uri="{FF2B5EF4-FFF2-40B4-BE49-F238E27FC236}">
                <a16:creationId xmlns:a16="http://schemas.microsoft.com/office/drawing/2014/main" id="{D34BAC1F-FB26-4857-8ED2-C9211208AE60}"/>
              </a:ext>
            </a:extLst>
          </p:cNvPr>
          <p:cNvCxnSpPr/>
          <p:nvPr/>
        </p:nvCxnSpPr>
        <p:spPr>
          <a:xfrm>
            <a:off x="3805557" y="5163983"/>
            <a:ext cx="0" cy="397933"/>
          </a:xfrm>
          <a:prstGeom prst="line">
            <a:avLst/>
          </a:prstGeom>
          <a:ln w="9525">
            <a:solidFill>
              <a:srgbClr val="FFE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Прямая соединительная линия 105">
            <a:extLst>
              <a:ext uri="{FF2B5EF4-FFF2-40B4-BE49-F238E27FC236}">
                <a16:creationId xmlns:a16="http://schemas.microsoft.com/office/drawing/2014/main" id="{B6C89F1C-C90E-439A-A243-F3E00C4534A7}"/>
              </a:ext>
            </a:extLst>
          </p:cNvPr>
          <p:cNvCxnSpPr/>
          <p:nvPr/>
        </p:nvCxnSpPr>
        <p:spPr>
          <a:xfrm>
            <a:off x="3262632" y="5163983"/>
            <a:ext cx="0" cy="393700"/>
          </a:xfrm>
          <a:prstGeom prst="line">
            <a:avLst/>
          </a:prstGeom>
          <a:ln w="9525">
            <a:solidFill>
              <a:srgbClr val="CDEF0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Прямая соединительная линия 106">
            <a:extLst>
              <a:ext uri="{FF2B5EF4-FFF2-40B4-BE49-F238E27FC236}">
                <a16:creationId xmlns:a16="http://schemas.microsoft.com/office/drawing/2014/main" id="{44ED3A44-DBAA-4AEC-9891-B3687A6BC4CB}"/>
              </a:ext>
            </a:extLst>
          </p:cNvPr>
          <p:cNvCxnSpPr/>
          <p:nvPr/>
        </p:nvCxnSpPr>
        <p:spPr>
          <a:xfrm>
            <a:off x="3189607" y="5163983"/>
            <a:ext cx="0" cy="393700"/>
          </a:xfrm>
          <a:prstGeom prst="line">
            <a:avLst/>
          </a:prstGeom>
          <a:ln w="9525">
            <a:solidFill>
              <a:srgbClr val="B7E91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Прямая соединительная линия 107">
            <a:extLst>
              <a:ext uri="{FF2B5EF4-FFF2-40B4-BE49-F238E27FC236}">
                <a16:creationId xmlns:a16="http://schemas.microsoft.com/office/drawing/2014/main" id="{A575FCEB-D1D3-45BC-B273-9CD7640C044D}"/>
              </a:ext>
            </a:extLst>
          </p:cNvPr>
          <p:cNvCxnSpPr/>
          <p:nvPr/>
        </p:nvCxnSpPr>
        <p:spPr>
          <a:xfrm>
            <a:off x="3126107" y="5162551"/>
            <a:ext cx="0" cy="395132"/>
          </a:xfrm>
          <a:prstGeom prst="line">
            <a:avLst/>
          </a:prstGeom>
          <a:ln w="9525">
            <a:solidFill>
              <a:srgbClr val="A3E31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Прямая соединительная линия 108">
            <a:extLst>
              <a:ext uri="{FF2B5EF4-FFF2-40B4-BE49-F238E27FC236}">
                <a16:creationId xmlns:a16="http://schemas.microsoft.com/office/drawing/2014/main" id="{F4FB6C10-8E39-4B8F-8483-EA047E83CE73}"/>
              </a:ext>
            </a:extLst>
          </p:cNvPr>
          <p:cNvCxnSpPr/>
          <p:nvPr/>
        </p:nvCxnSpPr>
        <p:spPr>
          <a:xfrm>
            <a:off x="2306956" y="5159750"/>
            <a:ext cx="0" cy="393700"/>
          </a:xfrm>
          <a:prstGeom prst="line">
            <a:avLst/>
          </a:prstGeom>
          <a:ln w="9525">
            <a:solidFill>
              <a:srgbClr val="00B0A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Прямая соединительная линия 109">
            <a:extLst>
              <a:ext uri="{FF2B5EF4-FFF2-40B4-BE49-F238E27FC236}">
                <a16:creationId xmlns:a16="http://schemas.microsoft.com/office/drawing/2014/main" id="{9C04B71C-329B-4AA9-9892-37611273010B}"/>
              </a:ext>
            </a:extLst>
          </p:cNvPr>
          <p:cNvCxnSpPr/>
          <p:nvPr/>
        </p:nvCxnSpPr>
        <p:spPr>
          <a:xfrm>
            <a:off x="1529083" y="5159750"/>
            <a:ext cx="0" cy="402167"/>
          </a:xfrm>
          <a:prstGeom prst="line">
            <a:avLst/>
          </a:prstGeom>
          <a:ln w="9525">
            <a:solidFill>
              <a:srgbClr val="0086D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Прямая соединительная линия 110">
            <a:extLst>
              <a:ext uri="{FF2B5EF4-FFF2-40B4-BE49-F238E27FC236}">
                <a16:creationId xmlns:a16="http://schemas.microsoft.com/office/drawing/2014/main" id="{1DAECD10-1E72-45F4-91F3-A82A04851DC0}"/>
              </a:ext>
            </a:extLst>
          </p:cNvPr>
          <p:cNvCxnSpPr/>
          <p:nvPr/>
        </p:nvCxnSpPr>
        <p:spPr>
          <a:xfrm>
            <a:off x="1183008" y="5163983"/>
            <a:ext cx="0" cy="389467"/>
          </a:xfrm>
          <a:prstGeom prst="line">
            <a:avLst/>
          </a:prstGeom>
          <a:ln w="9525">
            <a:solidFill>
              <a:srgbClr val="204CA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D2359D0C-E011-4066-B8F5-1FEFB408EA89}"/>
              </a:ext>
            </a:extLst>
          </p:cNvPr>
          <p:cNvSpPr txBox="1"/>
          <p:nvPr/>
        </p:nvSpPr>
        <p:spPr>
          <a:xfrm>
            <a:off x="4656421" y="2863301"/>
            <a:ext cx="33374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67" dirty="0">
                <a:solidFill>
                  <a:schemeClr val="bg1"/>
                </a:solidFill>
              </a:rPr>
              <a:t>Н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4BCD771A-7871-4775-AE73-B54E91953DB5}"/>
              </a:ext>
            </a:extLst>
          </p:cNvPr>
          <p:cNvSpPr txBox="1"/>
          <p:nvPr/>
        </p:nvSpPr>
        <p:spPr>
          <a:xfrm>
            <a:off x="4656422" y="3442481"/>
            <a:ext cx="45236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67" dirty="0">
                <a:solidFill>
                  <a:schemeClr val="bg1"/>
                </a:solidFill>
              </a:rPr>
              <a:t>Не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2B7681AE-E66D-4AE1-8034-494D0BEF905B}"/>
              </a:ext>
            </a:extLst>
          </p:cNvPr>
          <p:cNvSpPr txBox="1"/>
          <p:nvPr/>
        </p:nvSpPr>
        <p:spPr>
          <a:xfrm>
            <a:off x="4656422" y="4014403"/>
            <a:ext cx="45397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Na</a:t>
            </a:r>
            <a:endParaRPr lang="ru-RU" sz="1867" dirty="0">
              <a:solidFill>
                <a:schemeClr val="bg1"/>
              </a:solidFill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172AE7CF-84AB-4D93-B5F8-7FA8BA9384B9}"/>
              </a:ext>
            </a:extLst>
          </p:cNvPr>
          <p:cNvSpPr txBox="1"/>
          <p:nvPr/>
        </p:nvSpPr>
        <p:spPr>
          <a:xfrm>
            <a:off x="4656421" y="4567309"/>
            <a:ext cx="42832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Ca</a:t>
            </a:r>
            <a:endParaRPr lang="ru-RU" sz="1867" dirty="0">
              <a:solidFill>
                <a:schemeClr val="bg1"/>
              </a:solidFill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6DF2D74B-E13A-43A2-B291-051403242495}"/>
              </a:ext>
            </a:extLst>
          </p:cNvPr>
          <p:cNvSpPr txBox="1"/>
          <p:nvPr/>
        </p:nvSpPr>
        <p:spPr>
          <a:xfrm>
            <a:off x="4656422" y="5119225"/>
            <a:ext cx="50206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Mg</a:t>
            </a:r>
            <a:endParaRPr lang="ru-RU" sz="1867" dirty="0">
              <a:solidFill>
                <a:schemeClr val="bg1"/>
              </a:solidFill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9EC31000-7CF1-4936-89EE-D70738054924}"/>
              </a:ext>
            </a:extLst>
          </p:cNvPr>
          <p:cNvSpPr txBox="1"/>
          <p:nvPr/>
        </p:nvSpPr>
        <p:spPr>
          <a:xfrm>
            <a:off x="4656422" y="5701969"/>
            <a:ext cx="41036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Fe</a:t>
            </a:r>
            <a:endParaRPr lang="ru-RU" sz="1867" dirty="0">
              <a:solidFill>
                <a:schemeClr val="bg1"/>
              </a:solidFill>
            </a:endParaRPr>
          </a:p>
        </p:txBody>
      </p:sp>
      <p:cxnSp>
        <p:nvCxnSpPr>
          <p:cNvPr id="203" name="Прямая соединительная линия 135">
            <a:extLst>
              <a:ext uri="{FF2B5EF4-FFF2-40B4-BE49-F238E27FC236}">
                <a16:creationId xmlns:a16="http://schemas.microsoft.com/office/drawing/2014/main" id="{553984DE-70E9-454D-8C71-FE56572B4563}"/>
              </a:ext>
            </a:extLst>
          </p:cNvPr>
          <p:cNvCxnSpPr/>
          <p:nvPr/>
        </p:nvCxnSpPr>
        <p:spPr>
          <a:xfrm>
            <a:off x="2840353" y="2895377"/>
            <a:ext cx="0" cy="384175"/>
          </a:xfrm>
          <a:prstGeom prst="line">
            <a:avLst/>
          </a:prstGeom>
          <a:ln w="9525">
            <a:solidFill>
              <a:srgbClr val="4BC73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Місце для вмісту 3">
            <a:extLst>
              <a:ext uri="{FF2B5EF4-FFF2-40B4-BE49-F238E27FC236}">
                <a16:creationId xmlns:a16="http://schemas.microsoft.com/office/drawing/2014/main" id="{B2459648-DCCB-4A73-A935-9F031AE02DA3}"/>
              </a:ext>
            </a:extLst>
          </p:cNvPr>
          <p:cNvSpPr txBox="1">
            <a:spLocks/>
          </p:cNvSpPr>
          <p:nvPr/>
        </p:nvSpPr>
        <p:spPr>
          <a:xfrm>
            <a:off x="6115428" y="956538"/>
            <a:ext cx="5900931" cy="116671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У спектрі Сонця виявлено 72 хімічних елемента </a:t>
            </a:r>
            <a:endParaRPr lang="uk-UA" sz="4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9" name="Місце для вмісту 3">
            <a:extLst>
              <a:ext uri="{FF2B5EF4-FFF2-40B4-BE49-F238E27FC236}">
                <a16:creationId xmlns:a16="http://schemas.microsoft.com/office/drawing/2014/main" id="{D73361B9-BB18-4C6C-BD3C-35AFEEAE8C7D}"/>
              </a:ext>
            </a:extLst>
          </p:cNvPr>
          <p:cNvSpPr txBox="1">
            <a:spLocks/>
          </p:cNvSpPr>
          <p:nvPr/>
        </p:nvSpPr>
        <p:spPr>
          <a:xfrm>
            <a:off x="6115428" y="2317610"/>
            <a:ext cx="5922599" cy="174516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(73 %)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гелій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(25%)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Інші елементи – </a:t>
            </a:r>
            <a:r>
              <a:rPr lang="en-US" sz="3600" dirty="0">
                <a:solidFill>
                  <a:schemeClr val="bg1"/>
                </a:solidFill>
                <a:latin typeface="Gerbera"/>
              </a:rPr>
              <a:t>Na</a:t>
            </a:r>
            <a:r>
              <a:rPr lang="uk-UA" sz="3600" dirty="0">
                <a:solidFill>
                  <a:schemeClr val="bg1"/>
                </a:solidFill>
                <a:latin typeface="Gerbera"/>
              </a:rPr>
              <a:t>,</a:t>
            </a:r>
            <a:r>
              <a:rPr lang="en-US" sz="3600" dirty="0">
                <a:solidFill>
                  <a:schemeClr val="bg1"/>
                </a:solidFill>
                <a:latin typeface="Gerbera"/>
              </a:rPr>
              <a:t> Ca</a:t>
            </a:r>
            <a:r>
              <a:rPr lang="uk-UA" sz="3600" dirty="0">
                <a:solidFill>
                  <a:schemeClr val="bg1"/>
                </a:solidFill>
                <a:latin typeface="Gerbera"/>
              </a:rPr>
              <a:t>, </a:t>
            </a:r>
            <a:r>
              <a:rPr lang="en-US" sz="3600" dirty="0">
                <a:solidFill>
                  <a:schemeClr val="bg1"/>
                </a:solidFill>
                <a:latin typeface="Gerbera"/>
              </a:rPr>
              <a:t>Mg</a:t>
            </a:r>
            <a:r>
              <a:rPr lang="uk-UA" sz="3600" dirty="0">
                <a:solidFill>
                  <a:schemeClr val="bg1"/>
                </a:solidFill>
                <a:latin typeface="Gerbera"/>
              </a:rPr>
              <a:t>, </a:t>
            </a:r>
            <a:r>
              <a:rPr lang="en-US" sz="3600" dirty="0">
                <a:solidFill>
                  <a:schemeClr val="bg1"/>
                </a:solidFill>
                <a:latin typeface="Gerbera"/>
              </a:rPr>
              <a:t>Fe</a:t>
            </a:r>
            <a:r>
              <a:rPr lang="uk-UA" sz="3600" dirty="0">
                <a:solidFill>
                  <a:schemeClr val="bg1"/>
                </a:solidFill>
                <a:latin typeface="Gerbera"/>
              </a:rPr>
              <a:t> і </a:t>
            </a:r>
            <a:r>
              <a:rPr lang="uk-UA" sz="3600" dirty="0" err="1">
                <a:solidFill>
                  <a:schemeClr val="bg1"/>
                </a:solidFill>
                <a:latin typeface="Gerbera"/>
              </a:rPr>
              <a:t>т.д</a:t>
            </a:r>
            <a:r>
              <a:rPr lang="uk-UA" sz="3600" dirty="0">
                <a:solidFill>
                  <a:schemeClr val="bg1"/>
                </a:solidFill>
                <a:latin typeface="Gerbera"/>
              </a:rPr>
              <a:t>. (2 %)</a:t>
            </a:r>
            <a:endParaRPr lang="ru-RU" sz="3600" dirty="0">
              <a:solidFill>
                <a:schemeClr val="bg1"/>
              </a:solidFill>
              <a:latin typeface="Gerbera"/>
            </a:endParaRPr>
          </a:p>
        </p:txBody>
      </p:sp>
      <p:sp>
        <p:nvSpPr>
          <p:cNvPr id="80" name="Місце для вмісту 3">
            <a:extLst>
              <a:ext uri="{FF2B5EF4-FFF2-40B4-BE49-F238E27FC236}">
                <a16:creationId xmlns:a16="http://schemas.microsoft.com/office/drawing/2014/main" id="{5754AB57-2015-4529-ADFD-3536E397AA07}"/>
              </a:ext>
            </a:extLst>
          </p:cNvPr>
          <p:cNvSpPr txBox="1">
            <a:spLocks/>
          </p:cNvSpPr>
          <p:nvPr/>
        </p:nvSpPr>
        <p:spPr>
          <a:xfrm>
            <a:off x="6079763" y="4257134"/>
            <a:ext cx="5922599" cy="227168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1868 р.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Лок’єр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виявив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гелій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Сонці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1895 р.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гелій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знайдено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endParaRPr lang="ru-RU" sz="3600" dirty="0">
              <a:solidFill>
                <a:schemeClr val="bg1"/>
              </a:solidFill>
              <a:latin typeface="Gerbera"/>
            </a:endParaRPr>
          </a:p>
        </p:txBody>
      </p:sp>
    </p:spTree>
    <p:extLst>
      <p:ext uri="{BB962C8B-B14F-4D97-AF65-F5344CB8AC3E}">
        <p14:creationId xmlns:p14="http://schemas.microsoft.com/office/powerpoint/2010/main" val="13231296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Рисунок 209">
            <a:extLst>
              <a:ext uri="{FF2B5EF4-FFF2-40B4-BE49-F238E27FC236}">
                <a16:creationId xmlns:a16="http://schemas.microsoft.com/office/drawing/2014/main" id="{78617E99-ECF4-4904-8350-D51081492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Температура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Сонця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07" name="Місце для вмісту 3">
            <a:extLst>
              <a:ext uri="{FF2B5EF4-FFF2-40B4-BE49-F238E27FC236}">
                <a16:creationId xmlns:a16="http://schemas.microsoft.com/office/drawing/2014/main" id="{727A6000-66D1-4C25-BD49-8DC158925784}"/>
              </a:ext>
            </a:extLst>
          </p:cNvPr>
          <p:cNvSpPr txBox="1">
            <a:spLocks/>
          </p:cNvSpPr>
          <p:nvPr/>
        </p:nvSpPr>
        <p:spPr>
          <a:xfrm>
            <a:off x="7094908" y="956538"/>
            <a:ext cx="4791993" cy="331431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 випромінює електромагнітні хвилі різної довжини, які сприймаються як біле світло </a:t>
            </a:r>
          </a:p>
        </p:txBody>
      </p:sp>
      <p:sp>
        <p:nvSpPr>
          <p:cNvPr id="208" name="Місце для вмісту 3">
            <a:extLst>
              <a:ext uri="{FF2B5EF4-FFF2-40B4-BE49-F238E27FC236}">
                <a16:creationId xmlns:a16="http://schemas.microsoft.com/office/drawing/2014/main" id="{6168B1F1-4D1E-4B4E-B09E-1E5F6F5B4BD2}"/>
              </a:ext>
            </a:extLst>
          </p:cNvPr>
          <p:cNvSpPr txBox="1">
            <a:spLocks/>
          </p:cNvSpPr>
          <p:nvPr/>
        </p:nvSpPr>
        <p:spPr>
          <a:xfrm>
            <a:off x="523119" y="5986822"/>
            <a:ext cx="5895970" cy="5278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Розпод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іл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енергії у спектрі Сонця</a:t>
            </a:r>
          </a:p>
        </p:txBody>
      </p:sp>
      <p:sp>
        <p:nvSpPr>
          <p:cNvPr id="209" name="Місце для вмісту 3">
            <a:extLst>
              <a:ext uri="{FF2B5EF4-FFF2-40B4-BE49-F238E27FC236}">
                <a16:creationId xmlns:a16="http://schemas.microsoft.com/office/drawing/2014/main" id="{462328E3-0176-4A87-8DB7-13BDB75DEB50}"/>
              </a:ext>
            </a:extLst>
          </p:cNvPr>
          <p:cNvSpPr txBox="1">
            <a:spLocks/>
          </p:cNvSpPr>
          <p:nvPr/>
        </p:nvSpPr>
        <p:spPr>
          <a:xfrm>
            <a:off x="7081642" y="4434034"/>
            <a:ext cx="4791993" cy="228689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 – жовта зоря, з середньою температурою «поверхні» 5780 К</a:t>
            </a:r>
          </a:p>
        </p:txBody>
      </p:sp>
      <p:pic>
        <p:nvPicPr>
          <p:cNvPr id="10" name="Picture 2" descr="Результат пошуку зображень за запитом &quot;спектр сонця&quot;">
            <a:extLst>
              <a:ext uri="{FF2B5EF4-FFF2-40B4-BE49-F238E27FC236}">
                <a16:creationId xmlns:a16="http://schemas.microsoft.com/office/drawing/2014/main" id="{0ADECB88-490A-42E0-A658-864FD3196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" y="1186146"/>
            <a:ext cx="6777318" cy="448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7987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Рисунок 209">
            <a:extLst>
              <a:ext uri="{FF2B5EF4-FFF2-40B4-BE49-F238E27FC236}">
                <a16:creationId xmlns:a16="http://schemas.microsoft.com/office/drawing/2014/main" id="{78617E99-ECF4-4904-8350-D51081492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Обертання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Сонця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07" name="Місце для вмісту 3">
            <a:extLst>
              <a:ext uri="{FF2B5EF4-FFF2-40B4-BE49-F238E27FC236}">
                <a16:creationId xmlns:a16="http://schemas.microsoft.com/office/drawing/2014/main" id="{727A6000-66D1-4C25-BD49-8DC158925784}"/>
              </a:ext>
            </a:extLst>
          </p:cNvPr>
          <p:cNvSpPr txBox="1">
            <a:spLocks/>
          </p:cNvSpPr>
          <p:nvPr/>
        </p:nvSpPr>
        <p:spPr>
          <a:xfrm>
            <a:off x="6255023" y="1219078"/>
            <a:ext cx="5402162" cy="223285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тому ж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нього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9" name="Місце для вмісту 3">
            <a:extLst>
              <a:ext uri="{FF2B5EF4-FFF2-40B4-BE49-F238E27FC236}">
                <a16:creationId xmlns:a16="http://schemas.microsoft.com/office/drawing/2014/main" id="{462328E3-0176-4A87-8DB7-13BDB75DEB50}"/>
              </a:ext>
            </a:extLst>
          </p:cNvPr>
          <p:cNvSpPr txBox="1">
            <a:spLocks/>
          </p:cNvSpPr>
          <p:nvPr/>
        </p:nvSpPr>
        <p:spPr>
          <a:xfrm>
            <a:off x="6255023" y="3805853"/>
            <a:ext cx="5402163" cy="269823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Кутова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окремих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ділянок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зменшується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віддаленням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екватора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EC1330-4B54-48E2-A3EF-BF637FA3950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020" y="-194951"/>
            <a:ext cx="7973062" cy="79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019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Місце для вмісту 3"/>
              <p:cNvSpPr txBox="1">
                <a:spLocks/>
              </p:cNvSpPr>
              <p:nvPr/>
            </p:nvSpPr>
            <p:spPr>
              <a:xfrm>
                <a:off x="166635" y="969441"/>
                <a:ext cx="11858729" cy="1654680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600" b="1" dirty="0">
                    <a:solidFill>
                      <a:srgbClr val="FFFF00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Світність</a:t>
                </a:r>
                <a:r>
                  <a:rPr lang="ru-RU" sz="3600" b="1" dirty="0">
                    <a:solidFill>
                      <a:srgbClr val="FFFF00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3600" b="1" dirty="0" err="1">
                    <a:solidFill>
                      <a:srgbClr val="FFFF00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Сонця</a:t>
                </a:r>
                <a:r>
                  <a:rPr lang="ru-RU" sz="3600" b="1" dirty="0">
                    <a:solidFill>
                      <a:srgbClr val="FFFF00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uk-UA" sz="36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Wingdings 2" panose="05020102010507070707" pitchFamily="18" charset="2"/>
                          </a:rPr>
                          <m:t></m:t>
                        </m:r>
                      </m:sub>
                    </m:sSub>
                  </m:oMath>
                </a14:m>
                <a:r>
                  <a:rPr lang="uk-UA" sz="3600" dirty="0">
                    <a:solidFill>
                      <a:srgbClr val="FFFF00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це кількість енергії, що випромінює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його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поверхня у всіх напрямках за одиницю часу (потужність випромінювання)</a:t>
                </a:r>
                <a:endParaRPr lang="uk-UA" sz="2800" dirty="0">
                  <a:solidFill>
                    <a:schemeClr val="bg1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Місце для вмісту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35" y="969441"/>
                <a:ext cx="11858729" cy="1654680"/>
              </a:xfrm>
              <a:prstGeom prst="roundRect">
                <a:avLst/>
              </a:prstGeom>
              <a:blipFill>
                <a:blip r:embed="rId3"/>
                <a:stretch>
                  <a:fillRect l="-821" t="-9524" r="-821" b="-18315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Місце для вмісту 3"/>
              <p:cNvSpPr txBox="1">
                <a:spLocks/>
              </p:cNvSpPr>
              <p:nvPr/>
            </p:nvSpPr>
            <p:spPr>
              <a:xfrm>
                <a:off x="166611" y="2780685"/>
                <a:ext cx="11858729" cy="1133327"/>
              </a:xfrm>
              <a:prstGeom prst="roundRect">
                <a:avLst/>
              </a:prstGeom>
              <a:solidFill>
                <a:srgbClr val="689F38"/>
              </a:solidFill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uk-UA" sz="3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uk-UA" sz="36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Wingdings 2" panose="05020102010507070707" pitchFamily="18" charset="2"/>
                          </a:rPr>
                          <m:t></m:t>
                        </m:r>
                      </m:sub>
                    </m:sSub>
                  </m:oMath>
                </a14:m>
                <a:r>
                  <a:rPr lang="uk-UA" sz="3600" i="1" dirty="0">
                    <a:solidFill>
                      <a:srgbClr val="FFFF00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 = 4</a:t>
                </a:r>
                <a14:m>
                  <m:oMath xmlns:m="http://schemas.openxmlformats.org/officeDocument/2006/math">
                    <m:r>
                      <a:rPr lang="uk-UA" sz="36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  <m:sSubSup>
                      <m:sSubSupPr>
                        <m:ctrlPr>
                          <a:rPr lang="uk-UA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uk-UA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uk-UA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⊕</m:t>
                        </m:r>
                      </m:sub>
                      <m:sup>
                        <m:r>
                          <a:rPr lang="uk-UA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uk-UA" sz="3600" i="1" dirty="0">
                    <a:solidFill>
                      <a:srgbClr val="FFFF00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q</a:t>
                </a:r>
                <a:r>
                  <a:rPr lang="uk-UA" sz="3600" i="1" dirty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,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⊕</m:t>
                        </m:r>
                      </m:sub>
                    </m:sSub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 - середня відстань від Землі до Сонця, q – сонячна стала  </a:t>
                </a:r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11" name="Місце для вмісту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11" y="2780685"/>
                <a:ext cx="11858729" cy="1133327"/>
              </a:xfrm>
              <a:prstGeom prst="roundRect">
                <a:avLst/>
              </a:prstGeom>
              <a:blipFill>
                <a:blip r:embed="rId4"/>
                <a:stretch>
                  <a:fillRect t="-12903" b="-263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Потужн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ість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Сонячного випромінювання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9B45B1A9-9BD5-423F-A65E-8A0DB7CCAA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6612" y="4043351"/>
                <a:ext cx="11858729" cy="1648910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>
                    <a:solidFill>
                      <a:srgbClr val="FFFF00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Сонячна стала (</a:t>
                </a:r>
                <a:r>
                  <a:rPr lang="en-US" sz="3600" dirty="0">
                    <a:solidFill>
                      <a:srgbClr val="FFFF00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q)</a:t>
                </a:r>
                <a:r>
                  <a:rPr lang="ru-RU" sz="3600" dirty="0">
                    <a:solidFill>
                      <a:srgbClr val="FFFF00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 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–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енергія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, яку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отримує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поверхні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Землі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 за 1 с за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умови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,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що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Сонце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розташоване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 в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зеніті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, </a:t>
                </a:r>
                <a:r>
                  <a:rPr lang="en-US" sz="3600" dirty="0">
                    <a:solidFill>
                      <a:srgbClr val="FFFF00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q = 1,37</a:t>
                </a:r>
                <a:r>
                  <a:rPr lang="ru-RU" sz="3600" dirty="0">
                    <a:solidFill>
                      <a:srgbClr val="FFFF00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 Вт/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6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6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uk-UA" sz="36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9B45B1A9-9BD5-423F-A65E-8A0DB7CCA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12" y="4043351"/>
                <a:ext cx="11858729" cy="1648910"/>
              </a:xfrm>
              <a:prstGeom prst="roundRect">
                <a:avLst/>
              </a:prstGeom>
              <a:blipFill>
                <a:blip r:embed="rId5"/>
                <a:stretch>
                  <a:fillRect t="-7326" b="-16484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Місце для вмісту 3">
                <a:extLst>
                  <a:ext uri="{FF2B5EF4-FFF2-40B4-BE49-F238E27FC236}">
                    <a16:creationId xmlns:a16="http://schemas.microsoft.com/office/drawing/2014/main" id="{83B357CF-E1C1-45C6-BCAC-7100D2A900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6611" y="5915784"/>
                <a:ext cx="11858729" cy="592698"/>
              </a:xfrm>
              <a:prstGeom prst="roundRect">
                <a:avLst/>
              </a:prstGeom>
              <a:solidFill>
                <a:srgbClr val="00838F"/>
              </a:solidFill>
              <a:ln>
                <a:solidFill>
                  <a:srgbClr val="009589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uk-UA" sz="36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uk-UA" sz="36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Wingdings 2" panose="05020102010507070707" pitchFamily="18" charset="2"/>
                          </a:rPr>
                          <m:t></m:t>
                        </m:r>
                      </m:sub>
                    </m:sSub>
                  </m:oMath>
                </a14:m>
                <a:r>
                  <a:rPr lang="uk-UA" sz="3600" i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uk-UA" sz="36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uk-UA" sz="36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uk-UA" sz="36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3,1</m:t>
                    </m:r>
                    <m:r>
                      <a:rPr lang="ru-RU" sz="3600" b="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uk-UA" sz="3600" i="1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uk-UA" sz="36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(1,5</m:t>
                        </m:r>
                        <m:r>
                          <a:rPr lang="uk-UA" sz="36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uk-UA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uk-UA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uk-UA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11</m:t>
                            </m:r>
                          </m:sup>
                        </m:sSup>
                        <m:r>
                          <a:rPr lang="uk-UA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uk-UA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uk-UA" sz="3600" i="1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∙</m:t>
                    </m:r>
                    <m:r>
                      <a:rPr lang="uk-UA" sz="36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1,37 </m:t>
                    </m:r>
                    <m:r>
                      <a:rPr lang="uk-UA" sz="36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uk-UA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uk-UA" sz="36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k-UA" sz="36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uk-UA" sz="36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3,9 </a:t>
                </a:r>
                <a14:m>
                  <m:oMath xmlns:m="http://schemas.openxmlformats.org/officeDocument/2006/math">
                    <m:r>
                      <a:rPr lang="uk-UA" sz="360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uk-UA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26</m:t>
                        </m:r>
                      </m:sup>
                    </m:sSup>
                  </m:oMath>
                </a14:m>
                <a:r>
                  <a:rPr lang="uk-UA" sz="36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Вт</a:t>
                </a:r>
                <a:endParaRPr lang="uk-UA" sz="3600" dirty="0">
                  <a:solidFill>
                    <a:srgbClr val="FFFFFF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14" name="Місце для вмісту 3">
                <a:extLst>
                  <a:ext uri="{FF2B5EF4-FFF2-40B4-BE49-F238E27FC236}">
                    <a16:creationId xmlns:a16="http://schemas.microsoft.com/office/drawing/2014/main" id="{83B357CF-E1C1-45C6-BCAC-7100D2A90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11" y="5915784"/>
                <a:ext cx="11858729" cy="592698"/>
              </a:xfrm>
              <a:prstGeom prst="roundRect">
                <a:avLst/>
              </a:prstGeom>
              <a:blipFill>
                <a:blip r:embed="rId6"/>
                <a:stretch>
                  <a:fillRect t="-24000" b="-34000"/>
                </a:stretch>
              </a:blipFill>
              <a:ln>
                <a:solidFill>
                  <a:srgbClr val="009589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48675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0D3C9B-6830-4401-9A9E-1DF5B7A8E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2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Чому Сонце світить незмінно?</a:t>
              </a:r>
            </a:p>
          </p:txBody>
        </p:sp>
      </p:grpSp>
      <p:sp>
        <p:nvSpPr>
          <p:cNvPr id="21" name="Місце для вмісту 3">
            <a:extLst>
              <a:ext uri="{FF2B5EF4-FFF2-40B4-BE49-F238E27FC236}">
                <a16:creationId xmlns:a16="http://schemas.microsoft.com/office/drawing/2014/main" id="{550ACEF9-4095-4C9A-9B90-748C4DBEC126}"/>
              </a:ext>
            </a:extLst>
          </p:cNvPr>
          <p:cNvSpPr txBox="1">
            <a:spLocks/>
          </p:cNvSpPr>
          <p:nvPr/>
        </p:nvSpPr>
        <p:spPr>
          <a:xfrm>
            <a:off x="6853505" y="1793473"/>
            <a:ext cx="5137577" cy="438291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Гідростатична рівновага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рівновага у зірках між силою тяжіння, яка направлена до центру та силами газового та променевого тиску 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BE134B-74C1-49BA-A4AB-00D891B72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" t="6965" r="23210" b="23039"/>
          <a:stretch/>
        </p:blipFill>
        <p:spPr>
          <a:xfrm>
            <a:off x="-1651090" y="-324678"/>
            <a:ext cx="8303681" cy="6858001"/>
          </a:xfrm>
          <a:prstGeom prst="rect">
            <a:avLst/>
          </a:prstGeom>
        </p:spPr>
      </p:pic>
      <p:sp>
        <p:nvSpPr>
          <p:cNvPr id="12" name="Штриховая стрелка вправо 3">
            <a:extLst>
              <a:ext uri="{FF2B5EF4-FFF2-40B4-BE49-F238E27FC236}">
                <a16:creationId xmlns:a16="http://schemas.microsoft.com/office/drawing/2014/main" id="{A0C9C839-BB17-438E-B484-7FC22F3A87EA}"/>
              </a:ext>
            </a:extLst>
          </p:cNvPr>
          <p:cNvSpPr/>
          <p:nvPr/>
        </p:nvSpPr>
        <p:spPr>
          <a:xfrm rot="2181380">
            <a:off x="2429265" y="2699880"/>
            <a:ext cx="292631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9B1314"/>
              </a:gs>
              <a:gs pos="100000">
                <a:srgbClr val="4BC7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" name="Штриховая стрелка вправо 12">
            <a:extLst>
              <a:ext uri="{FF2B5EF4-FFF2-40B4-BE49-F238E27FC236}">
                <a16:creationId xmlns:a16="http://schemas.microsoft.com/office/drawing/2014/main" id="{BE1D3DEC-F1C4-4708-8660-926E9D185B13}"/>
              </a:ext>
            </a:extLst>
          </p:cNvPr>
          <p:cNvSpPr/>
          <p:nvPr/>
        </p:nvSpPr>
        <p:spPr>
          <a:xfrm rot="2339213">
            <a:off x="2961415" y="3130648"/>
            <a:ext cx="319281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FEA500"/>
              </a:gs>
              <a:gs pos="100000">
                <a:srgbClr val="4BC7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4" name="Штриховая стрелка вправо 14">
            <a:extLst>
              <a:ext uri="{FF2B5EF4-FFF2-40B4-BE49-F238E27FC236}">
                <a16:creationId xmlns:a16="http://schemas.microsoft.com/office/drawing/2014/main" id="{532CB5FF-9B7B-48BD-972F-EECC3A4F4FFB}"/>
              </a:ext>
            </a:extLst>
          </p:cNvPr>
          <p:cNvSpPr/>
          <p:nvPr/>
        </p:nvSpPr>
        <p:spPr>
          <a:xfrm rot="2339213">
            <a:off x="2691768" y="2905317"/>
            <a:ext cx="300764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E35105"/>
              </a:gs>
              <a:gs pos="100000">
                <a:srgbClr val="4BC7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Штриховая стрелка вправо 15">
            <a:extLst>
              <a:ext uri="{FF2B5EF4-FFF2-40B4-BE49-F238E27FC236}">
                <a16:creationId xmlns:a16="http://schemas.microsoft.com/office/drawing/2014/main" id="{FC7065E9-2197-4D63-9083-A1E538042CEF}"/>
              </a:ext>
            </a:extLst>
          </p:cNvPr>
          <p:cNvSpPr/>
          <p:nvPr/>
        </p:nvSpPr>
        <p:spPr>
          <a:xfrm rot="6272237">
            <a:off x="3269389" y="2959196"/>
            <a:ext cx="319281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FEA500"/>
              </a:gs>
              <a:gs pos="100000">
                <a:srgbClr val="4BC7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Штриховая стрелка вправо 16">
            <a:extLst>
              <a:ext uri="{FF2B5EF4-FFF2-40B4-BE49-F238E27FC236}">
                <a16:creationId xmlns:a16="http://schemas.microsoft.com/office/drawing/2014/main" id="{76D3A65D-E5E7-4AB3-94B7-A66EB32A180B}"/>
              </a:ext>
            </a:extLst>
          </p:cNvPr>
          <p:cNvSpPr/>
          <p:nvPr/>
        </p:nvSpPr>
        <p:spPr>
          <a:xfrm rot="6272237">
            <a:off x="3383691" y="2575022"/>
            <a:ext cx="319281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F87D03"/>
              </a:gs>
              <a:gs pos="100000">
                <a:srgbClr val="4BC7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8" name="Штриховая стрелка вправо 17">
            <a:extLst>
              <a:ext uri="{FF2B5EF4-FFF2-40B4-BE49-F238E27FC236}">
                <a16:creationId xmlns:a16="http://schemas.microsoft.com/office/drawing/2014/main" id="{FB216D96-8F82-4095-8ABD-009737178396}"/>
              </a:ext>
            </a:extLst>
          </p:cNvPr>
          <p:cNvSpPr/>
          <p:nvPr/>
        </p:nvSpPr>
        <p:spPr>
          <a:xfrm rot="6272237">
            <a:off x="3450030" y="2177957"/>
            <a:ext cx="404955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A31912"/>
              </a:gs>
              <a:gs pos="100000">
                <a:srgbClr val="4BC7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Штриховая стрелка вправо 18">
            <a:extLst>
              <a:ext uri="{FF2B5EF4-FFF2-40B4-BE49-F238E27FC236}">
                <a16:creationId xmlns:a16="http://schemas.microsoft.com/office/drawing/2014/main" id="{DDAE075E-0C5E-440C-9B00-40CCB1E7DEB3}"/>
              </a:ext>
            </a:extLst>
          </p:cNvPr>
          <p:cNvSpPr/>
          <p:nvPr/>
        </p:nvSpPr>
        <p:spPr>
          <a:xfrm rot="18910706">
            <a:off x="2863620" y="3805062"/>
            <a:ext cx="319281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FD9901"/>
              </a:gs>
              <a:gs pos="100000">
                <a:srgbClr val="4BC7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2" name="Штриховая стрелка вправо 19">
            <a:extLst>
              <a:ext uri="{FF2B5EF4-FFF2-40B4-BE49-F238E27FC236}">
                <a16:creationId xmlns:a16="http://schemas.microsoft.com/office/drawing/2014/main" id="{C462EBCD-DEAF-435C-8533-C6CECCE3F387}"/>
              </a:ext>
            </a:extLst>
          </p:cNvPr>
          <p:cNvSpPr/>
          <p:nvPr/>
        </p:nvSpPr>
        <p:spPr>
          <a:xfrm rot="18725233">
            <a:off x="2613893" y="4077165"/>
            <a:ext cx="300764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D94807"/>
              </a:gs>
              <a:gs pos="100000">
                <a:srgbClr val="4BC7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" name="Штриховая стрелка вправо 20">
            <a:extLst>
              <a:ext uri="{FF2B5EF4-FFF2-40B4-BE49-F238E27FC236}">
                <a16:creationId xmlns:a16="http://schemas.microsoft.com/office/drawing/2014/main" id="{C9490F1C-CD45-40C2-8C7A-5AF828B97793}"/>
              </a:ext>
            </a:extLst>
          </p:cNvPr>
          <p:cNvSpPr/>
          <p:nvPr/>
        </p:nvSpPr>
        <p:spPr>
          <a:xfrm rot="18621194">
            <a:off x="2343838" y="4377672"/>
            <a:ext cx="292631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9B1314"/>
              </a:gs>
              <a:gs pos="100000">
                <a:srgbClr val="4BC7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5" name="Штриховая стрелка вправо 21">
            <a:extLst>
              <a:ext uri="{FF2B5EF4-FFF2-40B4-BE49-F238E27FC236}">
                <a16:creationId xmlns:a16="http://schemas.microsoft.com/office/drawing/2014/main" id="{9EFABC5F-C21D-40E7-8520-CC3606012607}"/>
              </a:ext>
            </a:extLst>
          </p:cNvPr>
          <p:cNvSpPr/>
          <p:nvPr/>
        </p:nvSpPr>
        <p:spPr>
          <a:xfrm rot="18621194" flipH="1" flipV="1">
            <a:off x="2461426" y="4484248"/>
            <a:ext cx="292631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BD2E0D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6" name="Штриховая стрелка вправо 24">
            <a:extLst>
              <a:ext uri="{FF2B5EF4-FFF2-40B4-BE49-F238E27FC236}">
                <a16:creationId xmlns:a16="http://schemas.microsoft.com/office/drawing/2014/main" id="{F02E3957-6C18-4FC5-9852-4F3BE737E7EC}"/>
              </a:ext>
            </a:extLst>
          </p:cNvPr>
          <p:cNvSpPr/>
          <p:nvPr/>
        </p:nvSpPr>
        <p:spPr>
          <a:xfrm rot="18621194" flipH="1" flipV="1">
            <a:off x="2698493" y="4204849"/>
            <a:ext cx="292631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FB8F02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7" name="Штриховая стрелка вправо 25">
            <a:extLst>
              <a:ext uri="{FF2B5EF4-FFF2-40B4-BE49-F238E27FC236}">
                <a16:creationId xmlns:a16="http://schemas.microsoft.com/office/drawing/2014/main" id="{5E09EFC9-41AB-4F64-B618-DF17F55A4AFE}"/>
              </a:ext>
            </a:extLst>
          </p:cNvPr>
          <p:cNvSpPr/>
          <p:nvPr/>
        </p:nvSpPr>
        <p:spPr>
          <a:xfrm rot="18621194" flipH="1" flipV="1">
            <a:off x="2977893" y="3883116"/>
            <a:ext cx="292631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FFE1A6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8" name="Штриховая стрелка вправо 26">
            <a:extLst>
              <a:ext uri="{FF2B5EF4-FFF2-40B4-BE49-F238E27FC236}">
                <a16:creationId xmlns:a16="http://schemas.microsoft.com/office/drawing/2014/main" id="{A2A6FDC4-2874-47D4-9403-D3F2CD76A9E7}"/>
              </a:ext>
            </a:extLst>
          </p:cNvPr>
          <p:cNvSpPr/>
          <p:nvPr/>
        </p:nvSpPr>
        <p:spPr>
          <a:xfrm rot="2296353" flipH="1" flipV="1">
            <a:off x="2895344" y="3238590"/>
            <a:ext cx="292631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FFCA61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9" name="Штриховая стрелка вправо 27">
            <a:extLst>
              <a:ext uri="{FF2B5EF4-FFF2-40B4-BE49-F238E27FC236}">
                <a16:creationId xmlns:a16="http://schemas.microsoft.com/office/drawing/2014/main" id="{051ED021-8FE2-42F8-A299-6B9D896F37D7}"/>
              </a:ext>
            </a:extLst>
          </p:cNvPr>
          <p:cNvSpPr/>
          <p:nvPr/>
        </p:nvSpPr>
        <p:spPr>
          <a:xfrm rot="2296353" flipH="1" flipV="1">
            <a:off x="2596892" y="3000464"/>
            <a:ext cx="292631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FB9001"/>
              </a:gs>
              <a:gs pos="8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3" name="Штриховая стрелка вправо 28">
            <a:extLst>
              <a:ext uri="{FF2B5EF4-FFF2-40B4-BE49-F238E27FC236}">
                <a16:creationId xmlns:a16="http://schemas.microsoft.com/office/drawing/2014/main" id="{507E6166-557A-4257-939A-B287D5232A36}"/>
              </a:ext>
            </a:extLst>
          </p:cNvPr>
          <p:cNvSpPr/>
          <p:nvPr/>
        </p:nvSpPr>
        <p:spPr>
          <a:xfrm rot="2296353" flipH="1" flipV="1">
            <a:off x="2362118" y="2809830"/>
            <a:ext cx="261440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C0300C"/>
              </a:gs>
              <a:gs pos="8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4" name="Штриховая стрелка вправо 29">
            <a:extLst>
              <a:ext uri="{FF2B5EF4-FFF2-40B4-BE49-F238E27FC236}">
                <a16:creationId xmlns:a16="http://schemas.microsoft.com/office/drawing/2014/main" id="{A5DCB464-9806-42D8-A02C-4C082DEC80AD}"/>
              </a:ext>
            </a:extLst>
          </p:cNvPr>
          <p:cNvSpPr/>
          <p:nvPr/>
        </p:nvSpPr>
        <p:spPr>
          <a:xfrm rot="6598923" flipH="1" flipV="1">
            <a:off x="3408344" y="3002429"/>
            <a:ext cx="292631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FFE1A5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5" name="Штриховая стрелка вправо 30">
            <a:extLst>
              <a:ext uri="{FF2B5EF4-FFF2-40B4-BE49-F238E27FC236}">
                <a16:creationId xmlns:a16="http://schemas.microsoft.com/office/drawing/2014/main" id="{D5F8ECA8-9944-4F96-805F-684041AFA160}"/>
              </a:ext>
            </a:extLst>
          </p:cNvPr>
          <p:cNvSpPr/>
          <p:nvPr/>
        </p:nvSpPr>
        <p:spPr>
          <a:xfrm rot="6598923" flipH="1" flipV="1">
            <a:off x="3516294" y="2659528"/>
            <a:ext cx="292631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FD9E01"/>
              </a:gs>
              <a:gs pos="97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6" name="Штриховая стрелка вправо 31">
            <a:extLst>
              <a:ext uri="{FF2B5EF4-FFF2-40B4-BE49-F238E27FC236}">
                <a16:creationId xmlns:a16="http://schemas.microsoft.com/office/drawing/2014/main" id="{D8AB165B-8535-416D-BDCE-3515E038EE15}"/>
              </a:ext>
            </a:extLst>
          </p:cNvPr>
          <p:cNvSpPr/>
          <p:nvPr/>
        </p:nvSpPr>
        <p:spPr>
          <a:xfrm rot="6598923" flipH="1" flipV="1">
            <a:off x="3627489" y="2244157"/>
            <a:ext cx="378676" cy="117475"/>
          </a:xfrm>
          <a:prstGeom prst="stripedRightArrow">
            <a:avLst>
              <a:gd name="adj1" fmla="val 54166"/>
              <a:gd name="adj2" fmla="val 118074"/>
            </a:avLst>
          </a:prstGeom>
          <a:gradFill flip="none" rotWithShape="1">
            <a:gsLst>
              <a:gs pos="0">
                <a:srgbClr val="E3560A"/>
              </a:gs>
              <a:gs pos="97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B427B6-A26B-4828-92B1-11C2C14B4AC3}"/>
              </a:ext>
            </a:extLst>
          </p:cNvPr>
          <p:cNvSpPr txBox="1"/>
          <p:nvPr/>
        </p:nvSpPr>
        <p:spPr>
          <a:xfrm>
            <a:off x="-4821857" y="5163283"/>
            <a:ext cx="5378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179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2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3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3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3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3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4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44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4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4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5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5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6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9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5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7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22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3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23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35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8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239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40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24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4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8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249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5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3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254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55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25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6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3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264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65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6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8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269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70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1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2" grpId="0" animBg="1"/>
      <p:bldP spid="22" grpId="1" animBg="1"/>
      <p:bldP spid="22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73569FD-13CC-4C1E-856C-0A6D722DC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50B4508-95AE-4F0E-A37F-CCBE4ED8B8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" t="6965" r="23210" b="23039"/>
          <a:stretch/>
        </p:blipFill>
        <p:spPr>
          <a:xfrm>
            <a:off x="-2077143" y="-199455"/>
            <a:ext cx="8543876" cy="7056378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Сонця</a:t>
              </a:r>
            </a:p>
          </p:txBody>
        </p:sp>
      </p:grpSp>
      <p:sp>
        <p:nvSpPr>
          <p:cNvPr id="16" name="Овал 15">
            <a:extLst>
              <a:ext uri="{FF2B5EF4-FFF2-40B4-BE49-F238E27FC236}">
                <a16:creationId xmlns:a16="http://schemas.microsoft.com/office/drawing/2014/main" id="{5F5C6259-0915-41CE-9B9B-C7588692E687}"/>
              </a:ext>
            </a:extLst>
          </p:cNvPr>
          <p:cNvSpPr/>
          <p:nvPr/>
        </p:nvSpPr>
        <p:spPr>
          <a:xfrm>
            <a:off x="1984483" y="3545118"/>
            <a:ext cx="370977" cy="3709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ru-RU" sz="1867" b="1" dirty="0">
                <a:solidFill>
                  <a:prstClr val="black"/>
                </a:solidFill>
                <a:latin typeface="Gerbera"/>
              </a:rPr>
              <a:t>3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13EAC5E-990D-4106-94C5-4D06CDA2F54F}"/>
              </a:ext>
            </a:extLst>
          </p:cNvPr>
          <p:cNvSpPr/>
          <p:nvPr/>
        </p:nvSpPr>
        <p:spPr>
          <a:xfrm>
            <a:off x="1560421" y="3545117"/>
            <a:ext cx="370977" cy="3709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ru-RU" sz="1867" b="1" dirty="0">
                <a:solidFill>
                  <a:prstClr val="black"/>
                </a:solidFill>
                <a:latin typeface="Gerbera"/>
              </a:rPr>
              <a:t>4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B4EF9CD-D977-4F24-A400-8C7FAFC3DDB3}"/>
              </a:ext>
            </a:extLst>
          </p:cNvPr>
          <p:cNvSpPr/>
          <p:nvPr/>
        </p:nvSpPr>
        <p:spPr>
          <a:xfrm>
            <a:off x="2454281" y="3545116"/>
            <a:ext cx="370977" cy="3709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ru-RU" sz="1867" b="1" dirty="0">
                <a:solidFill>
                  <a:prstClr val="black"/>
                </a:solidFill>
                <a:latin typeface="Gerbera"/>
              </a:rPr>
              <a:t>2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F27A8275-F442-4689-9AD3-57B23EF7E82B}"/>
              </a:ext>
            </a:extLst>
          </p:cNvPr>
          <p:cNvSpPr/>
          <p:nvPr/>
        </p:nvSpPr>
        <p:spPr>
          <a:xfrm>
            <a:off x="2977164" y="3545116"/>
            <a:ext cx="370977" cy="3709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ru-RU" sz="1867" b="1" dirty="0">
                <a:solidFill>
                  <a:prstClr val="black"/>
                </a:solidFill>
                <a:latin typeface="Gerbera"/>
              </a:rPr>
              <a:t>1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DE88B44-3CCB-4FC5-9744-AFC9C18B66B8}"/>
              </a:ext>
            </a:extLst>
          </p:cNvPr>
          <p:cNvSpPr/>
          <p:nvPr/>
        </p:nvSpPr>
        <p:spPr>
          <a:xfrm>
            <a:off x="1062347" y="3545117"/>
            <a:ext cx="370977" cy="3709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ru-RU" sz="1867" b="1" dirty="0">
                <a:solidFill>
                  <a:prstClr val="black"/>
                </a:solidFill>
                <a:latin typeface="Gerbera"/>
              </a:rPr>
              <a:t>5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062DC8CC-3565-4D66-AC1C-F5488E173FCF}"/>
              </a:ext>
            </a:extLst>
          </p:cNvPr>
          <p:cNvSpPr/>
          <p:nvPr/>
        </p:nvSpPr>
        <p:spPr>
          <a:xfrm>
            <a:off x="474007" y="3545118"/>
            <a:ext cx="370977" cy="3709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ru-RU" sz="1867" b="1" dirty="0">
                <a:solidFill>
                  <a:prstClr val="black"/>
                </a:solidFill>
                <a:latin typeface="Gerbera"/>
              </a:rPr>
              <a:t>6</a:t>
            </a:r>
          </a:p>
        </p:txBody>
      </p: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739E6180-5750-4B82-B5A9-D5FAF6430C20}"/>
              </a:ext>
            </a:extLst>
          </p:cNvPr>
          <p:cNvSpPr txBox="1">
            <a:spLocks/>
          </p:cNvSpPr>
          <p:nvPr/>
        </p:nvSpPr>
        <p:spPr>
          <a:xfrm>
            <a:off x="6760576" y="1358210"/>
            <a:ext cx="5137577" cy="49544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Внутрішня будова: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– ядро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– зона променевої рівноваги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–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конвективна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зона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Атмосфера Сонця: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– фотосфера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– хромосфера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– Сонячна корона</a:t>
            </a:r>
          </a:p>
        </p:txBody>
      </p:sp>
    </p:spTree>
    <p:extLst>
      <p:ext uri="{BB962C8B-B14F-4D97-AF65-F5344CB8AC3E}">
        <p14:creationId xmlns:p14="http://schemas.microsoft.com/office/powerpoint/2010/main" val="7069375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73569FD-13CC-4C1E-856C-0A6D722DC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Сонця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739E6180-5750-4B82-B5A9-D5FAF6430C20}"/>
              </a:ext>
            </a:extLst>
          </p:cNvPr>
          <p:cNvSpPr txBox="1">
            <a:spLocks/>
          </p:cNvSpPr>
          <p:nvPr/>
        </p:nvSpPr>
        <p:spPr>
          <a:xfrm>
            <a:off x="6268280" y="1031943"/>
            <a:ext cx="5629871" cy="63202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Займає невеликий об’єм</a:t>
            </a: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0C797B87-F6EB-47B4-AA70-C2DE87DA2C7E}"/>
              </a:ext>
            </a:extLst>
          </p:cNvPr>
          <p:cNvGrpSpPr/>
          <p:nvPr/>
        </p:nvGrpSpPr>
        <p:grpSpPr>
          <a:xfrm>
            <a:off x="580622" y="936075"/>
            <a:ext cx="5046133" cy="5046133"/>
            <a:chOff x="6560617" y="1181404"/>
            <a:chExt cx="5046133" cy="5046133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3594689-72FF-49C0-8DD0-030D1E5FA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617" y="1181404"/>
              <a:ext cx="5046133" cy="504613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77D5C1C-E3F1-411F-9C02-FA7943760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399" y="2418927"/>
              <a:ext cx="2077351" cy="2886231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0AD4A3F7-FCB8-491B-B0B9-1F5FAACFA088}"/>
              </a:ext>
            </a:extLst>
          </p:cNvPr>
          <p:cNvGrpSpPr/>
          <p:nvPr/>
        </p:nvGrpSpPr>
        <p:grpSpPr>
          <a:xfrm>
            <a:off x="3260035" y="1628056"/>
            <a:ext cx="2663687" cy="1800944"/>
            <a:chOff x="9283701" y="1352309"/>
            <a:chExt cx="2532482" cy="2133418"/>
          </a:xfrm>
        </p:grpSpPr>
        <p:sp>
          <p:nvSpPr>
            <p:cNvPr id="27" name="Прямоугольник 8">
              <a:extLst>
                <a:ext uri="{FF2B5EF4-FFF2-40B4-BE49-F238E27FC236}">
                  <a16:creationId xmlns:a16="http://schemas.microsoft.com/office/drawing/2014/main" id="{8F483389-BBF4-4ABC-BB49-F4FC3E451E30}"/>
                </a:ext>
              </a:extLst>
            </p:cNvPr>
            <p:cNvSpPr/>
            <p:nvPr/>
          </p:nvSpPr>
          <p:spPr>
            <a:xfrm>
              <a:off x="10460247" y="1352309"/>
              <a:ext cx="1355936" cy="818834"/>
            </a:xfrm>
            <a:prstGeom prst="roundRect">
              <a:avLst/>
            </a:prstGeom>
            <a:solidFill>
              <a:srgbClr val="5568B5"/>
            </a:solidFill>
          </p:spPr>
          <p:txBody>
            <a:bodyPr wrap="square" lIns="240000" tIns="96000" rIns="240000" bIns="96000">
              <a:spAutoFit/>
            </a:bodyPr>
            <a:lstStyle/>
            <a:p>
              <a:pPr algn="ctr" defTabSz="914377">
                <a:defRPr/>
              </a:pPr>
              <a:r>
                <a:rPr lang="ru-RU" sz="28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ядро</a:t>
              </a:r>
            </a:p>
          </p:txBody>
        </p:sp>
        <p:cxnSp>
          <p:nvCxnSpPr>
            <p:cNvPr id="28" name="Прямая соединительная линия 9">
              <a:extLst>
                <a:ext uri="{FF2B5EF4-FFF2-40B4-BE49-F238E27FC236}">
                  <a16:creationId xmlns:a16="http://schemas.microsoft.com/office/drawing/2014/main" id="{551C6A11-4F53-4296-BCBF-F432AEB6E2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83701" y="1907328"/>
              <a:ext cx="1680573" cy="1578399"/>
            </a:xfrm>
            <a:prstGeom prst="line">
              <a:avLst/>
            </a:prstGeom>
            <a:ln w="9525">
              <a:gradFill>
                <a:gsLst>
                  <a:gs pos="0">
                    <a:schemeClr val="tx1"/>
                  </a:gs>
                  <a:gs pos="83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Місце для вмісту 3">
                <a:extLst>
                  <a:ext uri="{FF2B5EF4-FFF2-40B4-BE49-F238E27FC236}">
                    <a16:creationId xmlns:a16="http://schemas.microsoft.com/office/drawing/2014/main" id="{4C3EAB7B-E0E7-4416-A59A-DEF18BF665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38743" y="1808459"/>
                <a:ext cx="4888943" cy="1620541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Зосереджена значна частина маси Сонця </a:t>
                </a:r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  <a:ea typeface="MS Mincho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3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uk-UA" sz="3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S Mincho"/>
                        </a:rPr>
                        <m:t>150 г/ </m:t>
                      </m:r>
                      <m:sSup>
                        <m:sSupPr>
                          <m:ctrlP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Mincho"/>
                              <a:cs typeface="Times New Roman" panose="02020603050405020304" pitchFamily="18" charset="0"/>
                            </a:rPr>
                            <m:t>см</m:t>
                          </m:r>
                        </m:e>
                        <m:sup>
                          <m: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Mincho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9" name="Місце для вмісту 3">
                <a:extLst>
                  <a:ext uri="{FF2B5EF4-FFF2-40B4-BE49-F238E27FC236}">
                    <a16:creationId xmlns:a16="http://schemas.microsoft.com/office/drawing/2014/main" id="{4C3EAB7B-E0E7-4416-A59A-DEF18BF66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743" y="1808459"/>
                <a:ext cx="4888943" cy="1620541"/>
              </a:xfrm>
              <a:prstGeom prst="roundRect">
                <a:avLst/>
              </a:prstGeom>
              <a:blipFill>
                <a:blip r:embed="rId6"/>
                <a:stretch>
                  <a:fillRect l="-249" t="-8582" r="-3234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Місце для вмісту 3">
            <a:extLst>
              <a:ext uri="{FF2B5EF4-FFF2-40B4-BE49-F238E27FC236}">
                <a16:creationId xmlns:a16="http://schemas.microsoft.com/office/drawing/2014/main" id="{9C658A29-5485-416F-A733-5EBD2C1BA4D3}"/>
              </a:ext>
            </a:extLst>
          </p:cNvPr>
          <p:cNvSpPr txBox="1">
            <a:spLocks/>
          </p:cNvSpPr>
          <p:nvPr/>
        </p:nvSpPr>
        <p:spPr>
          <a:xfrm>
            <a:off x="6207380" y="3664871"/>
            <a:ext cx="5629871" cy="216118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Протікання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термоядерних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реакцій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величезний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тиск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висока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температура)</a:t>
            </a:r>
          </a:p>
        </p:txBody>
      </p:sp>
      <p:sp>
        <p:nvSpPr>
          <p:cNvPr id="34" name="Місце для вмісту 3">
            <a:extLst>
              <a:ext uri="{FF2B5EF4-FFF2-40B4-BE49-F238E27FC236}">
                <a16:creationId xmlns:a16="http://schemas.microsoft.com/office/drawing/2014/main" id="{EBE14D76-49BF-4612-8E03-FE263D200C20}"/>
              </a:ext>
            </a:extLst>
          </p:cNvPr>
          <p:cNvSpPr txBox="1">
            <a:spLocks/>
          </p:cNvSpPr>
          <p:nvPr/>
        </p:nvSpPr>
        <p:spPr>
          <a:xfrm>
            <a:off x="6967343" y="5982208"/>
            <a:ext cx="4109943" cy="63202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1/3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радіуса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Сонця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Місце для вмісту 3">
            <a:extLst>
              <a:ext uri="{FF2B5EF4-FFF2-40B4-BE49-F238E27FC236}">
                <a16:creationId xmlns:a16="http://schemas.microsoft.com/office/drawing/2014/main" id="{6AAECDF1-E868-4A20-BA8C-BF115C220182}"/>
              </a:ext>
            </a:extLst>
          </p:cNvPr>
          <p:cNvSpPr txBox="1">
            <a:spLocks/>
          </p:cNvSpPr>
          <p:nvPr/>
        </p:nvSpPr>
        <p:spPr>
          <a:xfrm>
            <a:off x="1048716" y="5955592"/>
            <a:ext cx="4109943" cy="63202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= 15 000 000 K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54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3" grpId="0" animBg="1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73569FD-13CC-4C1E-856C-0A6D722DC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Сонця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739E6180-5750-4B82-B5A9-D5FAF6430C20}"/>
              </a:ext>
            </a:extLst>
          </p:cNvPr>
          <p:cNvSpPr txBox="1">
            <a:spLocks/>
          </p:cNvSpPr>
          <p:nvPr/>
        </p:nvSpPr>
        <p:spPr>
          <a:xfrm>
            <a:off x="6094440" y="936075"/>
            <a:ext cx="5629871" cy="106463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Оточує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ядро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відстані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2/3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радіуса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Сонця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594689-72FF-49C0-8DD0-030D1E5FA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2" y="936075"/>
            <a:ext cx="5046133" cy="5046133"/>
          </a:xfrm>
          <a:prstGeom prst="rect">
            <a:avLst/>
          </a:prstGeom>
        </p:spPr>
      </p:pic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0AD4A3F7-FCB8-491B-B0B9-1F5FAACFA088}"/>
              </a:ext>
            </a:extLst>
          </p:cNvPr>
          <p:cNvGrpSpPr/>
          <p:nvPr/>
        </p:nvGrpSpPr>
        <p:grpSpPr>
          <a:xfrm>
            <a:off x="3204166" y="1173420"/>
            <a:ext cx="2459052" cy="2097183"/>
            <a:chOff x="9608338" y="1352309"/>
            <a:chExt cx="2207845" cy="1983601"/>
          </a:xfrm>
        </p:grpSpPr>
        <p:cxnSp>
          <p:nvCxnSpPr>
            <p:cNvPr id="28" name="Прямая соединительная линия 9">
              <a:extLst>
                <a:ext uri="{FF2B5EF4-FFF2-40B4-BE49-F238E27FC236}">
                  <a16:creationId xmlns:a16="http://schemas.microsoft.com/office/drawing/2014/main" id="{551C6A11-4F53-4296-BCBF-F432AEB6E2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8338" y="1907329"/>
              <a:ext cx="1355936" cy="1428581"/>
            </a:xfrm>
            <a:prstGeom prst="line">
              <a:avLst/>
            </a:prstGeom>
            <a:ln w="9525">
              <a:gradFill>
                <a:gsLst>
                  <a:gs pos="0">
                    <a:schemeClr val="tx1"/>
                  </a:gs>
                  <a:gs pos="83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Прямоугольник 8">
              <a:extLst>
                <a:ext uri="{FF2B5EF4-FFF2-40B4-BE49-F238E27FC236}">
                  <a16:creationId xmlns:a16="http://schemas.microsoft.com/office/drawing/2014/main" id="{8F483389-BBF4-4ABC-BB49-F4FC3E451E30}"/>
                </a:ext>
              </a:extLst>
            </p:cNvPr>
            <p:cNvSpPr/>
            <p:nvPr/>
          </p:nvSpPr>
          <p:spPr>
            <a:xfrm>
              <a:off x="10460247" y="1352309"/>
              <a:ext cx="1355936" cy="818834"/>
            </a:xfrm>
            <a:prstGeom prst="roundRect">
              <a:avLst/>
            </a:prstGeom>
            <a:solidFill>
              <a:srgbClr val="5568B5"/>
            </a:solidFill>
          </p:spPr>
          <p:txBody>
            <a:bodyPr wrap="square" lIns="240000" tIns="96000" rIns="240000" bIns="96000">
              <a:spAutoFit/>
            </a:bodyPr>
            <a:lstStyle/>
            <a:p>
              <a:pPr algn="ctr" defTabSz="914377">
                <a:defRPr/>
              </a:pPr>
              <a:r>
                <a:rPr lang="ru-RU" sz="28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ядро</a:t>
              </a:r>
            </a:p>
          </p:txBody>
        </p:sp>
      </p:grpSp>
      <p:sp>
        <p:nvSpPr>
          <p:cNvPr id="33" name="Місце для вмісту 3">
            <a:extLst>
              <a:ext uri="{FF2B5EF4-FFF2-40B4-BE49-F238E27FC236}">
                <a16:creationId xmlns:a16="http://schemas.microsoft.com/office/drawing/2014/main" id="{9C658A29-5485-416F-A733-5EBD2C1BA4D3}"/>
              </a:ext>
            </a:extLst>
          </p:cNvPr>
          <p:cNvSpPr txBox="1">
            <a:spLocks/>
          </p:cNvSpPr>
          <p:nvPr/>
        </p:nvSpPr>
        <p:spPr>
          <a:xfrm>
            <a:off x="5529988" y="2122830"/>
            <a:ext cx="6506219" cy="332345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Перенесення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енергії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ядра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шари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шляхом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послідовного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поглинання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наступного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випромінювання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квантів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електромагнітної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енергії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Місце для вмісту 3">
                <a:extLst>
                  <a:ext uri="{FF2B5EF4-FFF2-40B4-BE49-F238E27FC236}">
                    <a16:creationId xmlns:a16="http://schemas.microsoft.com/office/drawing/2014/main" id="{205E74CA-A6C3-40C3-9DCB-22B87E3AA8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4928" y="5619822"/>
                <a:ext cx="5629871" cy="1064637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Т = 2 000 000 К,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𝜌</m:t>
                      </m:r>
                      <m:r>
                        <a:rPr lang="ru-RU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uk-UA" sz="360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m:t>0,2 г/</m:t>
                      </m:r>
                      <m:sSup>
                        <m:sSupPr>
                          <m:ctrlP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см</m:t>
                          </m:r>
                        </m:e>
                        <m:sup>
                          <m: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Місце для вмісту 3">
                <a:extLst>
                  <a:ext uri="{FF2B5EF4-FFF2-40B4-BE49-F238E27FC236}">
                    <a16:creationId xmlns:a16="http://schemas.microsoft.com/office/drawing/2014/main" id="{205E74CA-A6C3-40C3-9DCB-22B87E3AA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928" y="5619822"/>
                <a:ext cx="5629871" cy="1064637"/>
              </a:xfrm>
              <a:prstGeom prst="roundRect">
                <a:avLst/>
              </a:prstGeom>
              <a:blipFill>
                <a:blip r:embed="rId5"/>
                <a:stretch>
                  <a:fillRect t="-13559" b="-565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7341C836-79D8-429E-839D-7C7114095BFC}"/>
              </a:ext>
            </a:extLst>
          </p:cNvPr>
          <p:cNvGrpSpPr/>
          <p:nvPr/>
        </p:nvGrpSpPr>
        <p:grpSpPr>
          <a:xfrm>
            <a:off x="1848678" y="3935896"/>
            <a:ext cx="3309981" cy="2748563"/>
            <a:chOff x="1848678" y="3935896"/>
            <a:chExt cx="3309981" cy="2748563"/>
          </a:xfrm>
        </p:grpSpPr>
        <p:cxnSp>
          <p:nvCxnSpPr>
            <p:cNvPr id="17" name="Прямая соединительная линия 14">
              <a:extLst>
                <a:ext uri="{FF2B5EF4-FFF2-40B4-BE49-F238E27FC236}">
                  <a16:creationId xmlns:a16="http://schemas.microsoft.com/office/drawing/2014/main" id="{950FABAF-1DF9-4B8D-96AC-0411FD143494}"/>
                </a:ext>
              </a:extLst>
            </p:cNvPr>
            <p:cNvCxnSpPr>
              <a:cxnSpLocks/>
            </p:cNvCxnSpPr>
            <p:nvPr/>
          </p:nvCxnSpPr>
          <p:spPr>
            <a:xfrm>
              <a:off x="2660955" y="3935896"/>
              <a:ext cx="1175549" cy="1986029"/>
            </a:xfrm>
            <a:prstGeom prst="line">
              <a:avLst/>
            </a:prstGeom>
            <a:ln w="9525">
              <a:gradFill>
                <a:gsLst>
                  <a:gs pos="0">
                    <a:schemeClr val="tx1"/>
                  </a:gs>
                  <a:gs pos="83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Місце для вмісту 3">
              <a:extLst>
                <a:ext uri="{FF2B5EF4-FFF2-40B4-BE49-F238E27FC236}">
                  <a16:creationId xmlns:a16="http://schemas.microsoft.com/office/drawing/2014/main" id="{7AB4A0D5-A692-4137-84F8-B4BB031C2197}"/>
                </a:ext>
              </a:extLst>
            </p:cNvPr>
            <p:cNvSpPr txBox="1">
              <a:spLocks/>
            </p:cNvSpPr>
            <p:nvPr/>
          </p:nvSpPr>
          <p:spPr>
            <a:xfrm>
              <a:off x="1848678" y="5756497"/>
              <a:ext cx="3309981" cy="927962"/>
            </a:xfrm>
            <a:prstGeom prst="roundRect">
              <a:avLst/>
            </a:prstGeom>
            <a:solidFill>
              <a:srgbClr val="5568B5"/>
            </a:solidFill>
            <a:ln>
              <a:solidFill>
                <a:srgbClr val="5568B5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28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Зона </a:t>
              </a:r>
              <a:r>
                <a:rPr lang="ru-RU" sz="28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променисто</a:t>
              </a:r>
              <a:r>
                <a:rPr lang="uk-UA" sz="28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ї рівноваги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00495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166627" y="1328399"/>
            <a:ext cx="11858729" cy="58188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є центром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Сонячній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системі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5" y="-34803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4EA17786-D057-4070-A504-319EE1320C36}"/>
              </a:ext>
            </a:extLst>
          </p:cNvPr>
          <p:cNvSpPr txBox="1">
            <a:spLocks/>
          </p:cNvSpPr>
          <p:nvPr/>
        </p:nvSpPr>
        <p:spPr>
          <a:xfrm>
            <a:off x="166627" y="2460607"/>
            <a:ext cx="11858728" cy="58188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Для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вивчати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природу?</a:t>
            </a: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DA8BB285-F4B0-4014-A32E-126671CFA4FF}"/>
              </a:ext>
            </a:extLst>
          </p:cNvPr>
          <p:cNvSpPr txBox="1">
            <a:spLocks/>
          </p:cNvSpPr>
          <p:nvPr/>
        </p:nvSpPr>
        <p:spPr>
          <a:xfrm>
            <a:off x="166627" y="3759823"/>
            <a:ext cx="11858728" cy="581884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яка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будова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D1D1FB94-DFB3-41B5-B9ED-CFF3CBE2351A}"/>
              </a:ext>
            </a:extLst>
          </p:cNvPr>
          <p:cNvSpPr txBox="1">
            <a:spLocks/>
          </p:cNvSpPr>
          <p:nvPr/>
        </p:nvSpPr>
        <p:spPr>
          <a:xfrm>
            <a:off x="166627" y="5031196"/>
            <a:ext cx="11858729" cy="113731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живе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без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істотних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протягом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мільярдів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років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4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73569FD-13CC-4C1E-856C-0A6D722DC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Сонця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739E6180-5750-4B82-B5A9-D5FAF6430C20}"/>
              </a:ext>
            </a:extLst>
          </p:cNvPr>
          <p:cNvSpPr txBox="1">
            <a:spLocks/>
          </p:cNvSpPr>
          <p:nvPr/>
        </p:nvSpPr>
        <p:spPr>
          <a:xfrm>
            <a:off x="5529988" y="894026"/>
            <a:ext cx="6395926" cy="151038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Займає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зону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верхнього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шару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зони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радіації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видимої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межі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Сонця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594689-72FF-49C0-8DD0-030D1E5FA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2" y="936075"/>
            <a:ext cx="5046133" cy="5046133"/>
          </a:xfrm>
          <a:prstGeom prst="rect">
            <a:avLst/>
          </a:prstGeom>
        </p:spPr>
      </p:pic>
      <p:cxnSp>
        <p:nvCxnSpPr>
          <p:cNvPr id="28" name="Прямая соединительная линия 9">
            <a:extLst>
              <a:ext uri="{FF2B5EF4-FFF2-40B4-BE49-F238E27FC236}">
                <a16:creationId xmlns:a16="http://schemas.microsoft.com/office/drawing/2014/main" id="{551C6A11-4F53-4296-BCBF-F432AEB6E2A0}"/>
              </a:ext>
            </a:extLst>
          </p:cNvPr>
          <p:cNvCxnSpPr>
            <a:cxnSpLocks/>
          </p:cNvCxnSpPr>
          <p:nvPr/>
        </p:nvCxnSpPr>
        <p:spPr>
          <a:xfrm flipV="1">
            <a:off x="3204166" y="1649217"/>
            <a:ext cx="373921" cy="1621386"/>
          </a:xfrm>
          <a:prstGeom prst="line">
            <a:avLst/>
          </a:prstGeom>
          <a:ln w="9525">
            <a:gradFill>
              <a:gsLst>
                <a:gs pos="0">
                  <a:schemeClr val="tx1"/>
                </a:gs>
                <a:gs pos="83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Місце для вмісту 3">
            <a:extLst>
              <a:ext uri="{FF2B5EF4-FFF2-40B4-BE49-F238E27FC236}">
                <a16:creationId xmlns:a16="http://schemas.microsoft.com/office/drawing/2014/main" id="{9C658A29-5485-416F-A733-5EBD2C1BA4D3}"/>
              </a:ext>
            </a:extLst>
          </p:cNvPr>
          <p:cNvSpPr txBox="1">
            <a:spLocks/>
          </p:cNvSpPr>
          <p:nvPr/>
        </p:nvSpPr>
        <p:spPr>
          <a:xfrm>
            <a:off x="5529988" y="2488052"/>
            <a:ext cx="6395926" cy="162138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Енергія передається шляхом перемішування (конвекції)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Місце для вмісту 3">
                <a:extLst>
                  <a:ext uri="{FF2B5EF4-FFF2-40B4-BE49-F238E27FC236}">
                    <a16:creationId xmlns:a16="http://schemas.microsoft.com/office/drawing/2014/main" id="{205E74CA-A6C3-40C3-9DCB-22B87E3AA8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9988" y="5982208"/>
                <a:ext cx="6395926" cy="614725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Т = 6000 К, </a:t>
                </a:r>
                <a14:m>
                  <m:oMath xmlns:m="http://schemas.openxmlformats.org/officeDocument/2006/math">
                    <m:r>
                      <a:rPr lang="ru-RU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𝜌</m:t>
                    </m:r>
                    <m:r>
                      <a:rPr lang="ru-RU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=</m:t>
                    </m:r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2∙</m:t>
                    </m:r>
                    <m:sSup>
                      <m:sSup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−7</m:t>
                        </m:r>
                      </m:sup>
                    </m:sSup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г/</m:t>
                    </m:r>
                    <m:sSup>
                      <m:sSup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см</m:t>
                        </m:r>
                      </m:e>
                      <m:sup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Місце для вмісту 3">
                <a:extLst>
                  <a:ext uri="{FF2B5EF4-FFF2-40B4-BE49-F238E27FC236}">
                    <a16:creationId xmlns:a16="http://schemas.microsoft.com/office/drawing/2014/main" id="{205E74CA-A6C3-40C3-9DCB-22B87E3AA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988" y="5982208"/>
                <a:ext cx="6395926" cy="614725"/>
              </a:xfrm>
              <a:prstGeom prst="roundRect">
                <a:avLst/>
              </a:prstGeom>
              <a:blipFill>
                <a:blip r:embed="rId5"/>
                <a:stretch>
                  <a:fillRect l="-1427" t="-14563" b="-38835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Прямая соединительная линия 9">
            <a:extLst>
              <a:ext uri="{FF2B5EF4-FFF2-40B4-BE49-F238E27FC236}">
                <a16:creationId xmlns:a16="http://schemas.microsoft.com/office/drawing/2014/main" id="{46855D3D-A418-4C2F-85BD-71DC2DBDDF89}"/>
              </a:ext>
            </a:extLst>
          </p:cNvPr>
          <p:cNvCxnSpPr>
            <a:cxnSpLocks/>
          </p:cNvCxnSpPr>
          <p:nvPr/>
        </p:nvCxnSpPr>
        <p:spPr>
          <a:xfrm>
            <a:off x="3578087" y="4109438"/>
            <a:ext cx="381185" cy="1836573"/>
          </a:xfrm>
          <a:prstGeom prst="line">
            <a:avLst/>
          </a:prstGeom>
          <a:ln w="9525">
            <a:gradFill>
              <a:gsLst>
                <a:gs pos="0">
                  <a:schemeClr val="tx1"/>
                </a:gs>
                <a:gs pos="83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Місце для вмісту 3">
            <a:extLst>
              <a:ext uri="{FF2B5EF4-FFF2-40B4-BE49-F238E27FC236}">
                <a16:creationId xmlns:a16="http://schemas.microsoft.com/office/drawing/2014/main" id="{58D88A0A-C990-4329-B5A3-4306547A2973}"/>
              </a:ext>
            </a:extLst>
          </p:cNvPr>
          <p:cNvSpPr txBox="1">
            <a:spLocks/>
          </p:cNvSpPr>
          <p:nvPr/>
        </p:nvSpPr>
        <p:spPr>
          <a:xfrm>
            <a:off x="1292087" y="5834399"/>
            <a:ext cx="3309981" cy="76253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Зона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променисто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 рівноваги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6D9DB8BB-DE80-4DD4-942E-D8D1A08876CF}"/>
              </a:ext>
            </a:extLst>
          </p:cNvPr>
          <p:cNvGrpSpPr/>
          <p:nvPr/>
        </p:nvGrpSpPr>
        <p:grpSpPr>
          <a:xfrm>
            <a:off x="129352" y="2553208"/>
            <a:ext cx="2395187" cy="2969642"/>
            <a:chOff x="129352" y="2553208"/>
            <a:chExt cx="2395187" cy="2969642"/>
          </a:xfrm>
        </p:grpSpPr>
        <p:cxnSp>
          <p:nvCxnSpPr>
            <p:cNvPr id="17" name="Прямая соединительная линия 14">
              <a:extLst>
                <a:ext uri="{FF2B5EF4-FFF2-40B4-BE49-F238E27FC236}">
                  <a16:creationId xmlns:a16="http://schemas.microsoft.com/office/drawing/2014/main" id="{950FABAF-1DF9-4B8D-96AC-0411FD1434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92087" y="2553208"/>
              <a:ext cx="921892" cy="2156762"/>
            </a:xfrm>
            <a:prstGeom prst="line">
              <a:avLst/>
            </a:prstGeom>
            <a:ln w="9525">
              <a:gradFill>
                <a:gsLst>
                  <a:gs pos="0">
                    <a:schemeClr val="tx1"/>
                  </a:gs>
                  <a:gs pos="83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Місце для вмісту 3">
              <a:extLst>
                <a:ext uri="{FF2B5EF4-FFF2-40B4-BE49-F238E27FC236}">
                  <a16:creationId xmlns:a16="http://schemas.microsoft.com/office/drawing/2014/main" id="{692F358D-3EA1-4A86-B43B-A95C8711DCE8}"/>
                </a:ext>
              </a:extLst>
            </p:cNvPr>
            <p:cNvSpPr txBox="1">
              <a:spLocks/>
            </p:cNvSpPr>
            <p:nvPr/>
          </p:nvSpPr>
          <p:spPr>
            <a:xfrm>
              <a:off x="129352" y="4709970"/>
              <a:ext cx="2395187" cy="812880"/>
            </a:xfrm>
            <a:prstGeom prst="roundRect">
              <a:avLst/>
            </a:prstGeom>
            <a:solidFill>
              <a:srgbClr val="5568B5"/>
            </a:solidFill>
            <a:ln>
              <a:solidFill>
                <a:srgbClr val="5568B5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uk-UA" sz="28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Конвективна</a:t>
              </a:r>
              <a:r>
                <a:rPr lang="uk-UA" sz="28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зона</a:t>
              </a:r>
            </a:p>
          </p:txBody>
        </p:sp>
      </p:grpSp>
      <p:sp>
        <p:nvSpPr>
          <p:cNvPr id="37" name="Місце для вмісту 3">
            <a:extLst>
              <a:ext uri="{FF2B5EF4-FFF2-40B4-BE49-F238E27FC236}">
                <a16:creationId xmlns:a16="http://schemas.microsoft.com/office/drawing/2014/main" id="{76826AF2-9E1C-4B12-BA71-72DC20E3144C}"/>
              </a:ext>
            </a:extLst>
          </p:cNvPr>
          <p:cNvSpPr txBox="1">
            <a:spLocks/>
          </p:cNvSpPr>
          <p:nvPr/>
        </p:nvSpPr>
        <p:spPr>
          <a:xfrm>
            <a:off x="2713992" y="1227706"/>
            <a:ext cx="1657285" cy="38480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Ядро</a:t>
            </a:r>
          </a:p>
        </p:txBody>
      </p:sp>
      <p:sp>
        <p:nvSpPr>
          <p:cNvPr id="38" name="Місце для вмісту 3">
            <a:extLst>
              <a:ext uri="{FF2B5EF4-FFF2-40B4-BE49-F238E27FC236}">
                <a16:creationId xmlns:a16="http://schemas.microsoft.com/office/drawing/2014/main" id="{02A0459F-80E2-40F1-8014-525A568E7DBA}"/>
              </a:ext>
            </a:extLst>
          </p:cNvPr>
          <p:cNvSpPr txBox="1">
            <a:spLocks/>
          </p:cNvSpPr>
          <p:nvPr/>
        </p:nvSpPr>
        <p:spPr>
          <a:xfrm>
            <a:off x="5529988" y="4193082"/>
            <a:ext cx="6395926" cy="162138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Інтенсивні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рухи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речовини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зародження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магнітного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поля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0376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 animBg="1"/>
      <p:bldP spid="23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73569FD-13CC-4C1E-856C-0A6D722DC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Сонця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739E6180-5750-4B82-B5A9-D5FAF6430C20}"/>
              </a:ext>
            </a:extLst>
          </p:cNvPr>
          <p:cNvSpPr txBox="1">
            <a:spLocks/>
          </p:cNvSpPr>
          <p:nvPr/>
        </p:nvSpPr>
        <p:spPr>
          <a:xfrm>
            <a:off x="6302447" y="1184186"/>
            <a:ext cx="4938808" cy="57696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200-300 км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завтовшки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33" name="Місце для вмісту 3">
            <a:extLst>
              <a:ext uri="{FF2B5EF4-FFF2-40B4-BE49-F238E27FC236}">
                <a16:creationId xmlns:a16="http://schemas.microsoft.com/office/drawing/2014/main" id="{9C658A29-5485-416F-A733-5EBD2C1BA4D3}"/>
              </a:ext>
            </a:extLst>
          </p:cNvPr>
          <p:cNvSpPr txBox="1">
            <a:spLocks/>
          </p:cNvSpPr>
          <p:nvPr/>
        </p:nvSpPr>
        <p:spPr>
          <a:xfrm>
            <a:off x="6752657" y="2080561"/>
            <a:ext cx="4038389" cy="97821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Сприймається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поверхня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Сонця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205E74CA-A6C3-40C3-9DCB-22B87E3AA899}"/>
              </a:ext>
            </a:extLst>
          </p:cNvPr>
          <p:cNvSpPr txBox="1">
            <a:spLocks/>
          </p:cNvSpPr>
          <p:nvPr/>
        </p:nvSpPr>
        <p:spPr>
          <a:xfrm>
            <a:off x="5904517" y="4820793"/>
            <a:ext cx="5734670" cy="169087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Складається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нетривких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</a:p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(до 7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хв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)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яскравих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ділянок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- гранул</a:t>
            </a:r>
          </a:p>
        </p:txBody>
      </p:sp>
      <p:sp>
        <p:nvSpPr>
          <p:cNvPr id="38" name="Місце для вмісту 3">
            <a:extLst>
              <a:ext uri="{FF2B5EF4-FFF2-40B4-BE49-F238E27FC236}">
                <a16:creationId xmlns:a16="http://schemas.microsoft.com/office/drawing/2014/main" id="{02A0459F-80E2-40F1-8014-525A568E7DBA}"/>
              </a:ext>
            </a:extLst>
          </p:cNvPr>
          <p:cNvSpPr txBox="1">
            <a:spLocks/>
          </p:cNvSpPr>
          <p:nvPr/>
        </p:nvSpPr>
        <p:spPr>
          <a:xfrm>
            <a:off x="5904517" y="3429000"/>
            <a:ext cx="5734670" cy="10454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Т</a:t>
            </a:r>
            <a:r>
              <a:rPr lang="uk-UA" sz="3600" baseline="-250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с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=5780 К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(Зменшується з висотою)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7433B0C-ACE5-41C2-9C3D-F3546B134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649217"/>
            <a:ext cx="4862685" cy="4445495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29F89A40-B4C5-4BEF-B063-34920499DE89}"/>
              </a:ext>
            </a:extLst>
          </p:cNvPr>
          <p:cNvGrpSpPr/>
          <p:nvPr/>
        </p:nvGrpSpPr>
        <p:grpSpPr>
          <a:xfrm>
            <a:off x="360593" y="3871965"/>
            <a:ext cx="2494104" cy="2520081"/>
            <a:chOff x="360593" y="3871965"/>
            <a:chExt cx="2494104" cy="2520081"/>
          </a:xfrm>
        </p:grpSpPr>
        <p:sp>
          <p:nvSpPr>
            <p:cNvPr id="37" name="Місце для вмісту 3">
              <a:extLst>
                <a:ext uri="{FF2B5EF4-FFF2-40B4-BE49-F238E27FC236}">
                  <a16:creationId xmlns:a16="http://schemas.microsoft.com/office/drawing/2014/main" id="{76826AF2-9E1C-4B12-BA71-72DC20E3144C}"/>
                </a:ext>
              </a:extLst>
            </p:cNvPr>
            <p:cNvSpPr txBox="1">
              <a:spLocks/>
            </p:cNvSpPr>
            <p:nvPr/>
          </p:nvSpPr>
          <p:spPr>
            <a:xfrm>
              <a:off x="360593" y="5982208"/>
              <a:ext cx="2494104" cy="409838"/>
            </a:xfrm>
            <a:prstGeom prst="roundRect">
              <a:avLst/>
            </a:prstGeom>
            <a:solidFill>
              <a:srgbClr val="5568B5"/>
            </a:solidFill>
            <a:ln>
              <a:solidFill>
                <a:srgbClr val="5568B5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28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Фотосфера</a:t>
              </a:r>
              <a:endPara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6" name="Прямая соединительная линия 14">
              <a:extLst>
                <a:ext uri="{FF2B5EF4-FFF2-40B4-BE49-F238E27FC236}">
                  <a16:creationId xmlns:a16="http://schemas.microsoft.com/office/drawing/2014/main" id="{3670AC7B-0028-4E11-91F6-CBBB47B5B3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901" y="3871965"/>
              <a:ext cx="0" cy="2110243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87393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 animBg="1"/>
      <p:bldP spid="23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73569FD-13CC-4C1E-856C-0A6D722DC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Сонця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739E6180-5750-4B82-B5A9-D5FAF6430C20}"/>
              </a:ext>
            </a:extLst>
          </p:cNvPr>
          <p:cNvSpPr txBox="1">
            <a:spLocks/>
          </p:cNvSpPr>
          <p:nvPr/>
        </p:nvSpPr>
        <p:spPr>
          <a:xfrm>
            <a:off x="5784810" y="952935"/>
            <a:ext cx="6221249" cy="154748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Гранули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яскраві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ділянки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темними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проміжками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між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ними</a:t>
            </a: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205E74CA-A6C3-40C3-9DCB-22B87E3AA899}"/>
              </a:ext>
            </a:extLst>
          </p:cNvPr>
          <p:cNvSpPr txBox="1">
            <a:spLocks/>
          </p:cNvSpPr>
          <p:nvPr/>
        </p:nvSpPr>
        <p:spPr>
          <a:xfrm>
            <a:off x="5782733" y="4485169"/>
            <a:ext cx="6221249" cy="221793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У гранулах потоки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плазми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піднімаються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вгору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, а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темних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проміжках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опускаються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донизу</a:t>
            </a:r>
          </a:p>
        </p:txBody>
      </p:sp>
      <p:sp>
        <p:nvSpPr>
          <p:cNvPr id="38" name="Місце для вмісту 3">
            <a:extLst>
              <a:ext uri="{FF2B5EF4-FFF2-40B4-BE49-F238E27FC236}">
                <a16:creationId xmlns:a16="http://schemas.microsoft.com/office/drawing/2014/main" id="{02A0459F-80E2-40F1-8014-525A568E7DBA}"/>
              </a:ext>
            </a:extLst>
          </p:cNvPr>
          <p:cNvSpPr txBox="1">
            <a:spLocks/>
          </p:cNvSpPr>
          <p:nvPr/>
        </p:nvSpPr>
        <p:spPr>
          <a:xfrm>
            <a:off x="5784810" y="2639396"/>
            <a:ext cx="6221249" cy="169087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Температура в гранулах на 500 К більша ніж у проміжках</a:t>
            </a:r>
          </a:p>
        </p:txBody>
      </p:sp>
      <p:pic>
        <p:nvPicPr>
          <p:cNvPr id="13" name="Picture 2" descr="Картинки по запросу sun granulation">
            <a:extLst>
              <a:ext uri="{FF2B5EF4-FFF2-40B4-BE49-F238E27FC236}">
                <a16:creationId xmlns:a16="http://schemas.microsoft.com/office/drawing/2014/main" id="{DC156D32-03B7-474A-8D4D-C7099475F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583" y="1033172"/>
            <a:ext cx="5416638" cy="540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2776096C-EE55-49EE-8EC0-5527B793390D}"/>
              </a:ext>
            </a:extLst>
          </p:cNvPr>
          <p:cNvSpPr txBox="1">
            <a:spLocks/>
          </p:cNvSpPr>
          <p:nvPr/>
        </p:nvSpPr>
        <p:spPr>
          <a:xfrm>
            <a:off x="366096" y="6361043"/>
            <a:ext cx="4985612" cy="38705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Гранули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–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прояв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конвекц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ії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4255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38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73569FD-13CC-4C1E-856C-0A6D722DC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17" name="Picture 2" descr="Картинки по запросу термоядерные реакции на солнце">
            <a:extLst>
              <a:ext uri="{FF2B5EF4-FFF2-40B4-BE49-F238E27FC236}">
                <a16:creationId xmlns:a16="http://schemas.microsoft.com/office/drawing/2014/main" id="{D7420663-2809-41DF-91AD-396527081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Сонця</a:t>
              </a:r>
            </a:p>
          </p:txBody>
        </p:sp>
      </p:grp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205E74CA-A6C3-40C3-9DCB-22B87E3AA899}"/>
              </a:ext>
            </a:extLst>
          </p:cNvPr>
          <p:cNvSpPr txBox="1">
            <a:spLocks/>
          </p:cNvSpPr>
          <p:nvPr/>
        </p:nvSpPr>
        <p:spPr>
          <a:xfrm>
            <a:off x="5943009" y="2484476"/>
            <a:ext cx="5931883" cy="161095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Температура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зростає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висотою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4500 К до 100 000 К)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Місце для вмісту 3">
            <a:extLst>
              <a:ext uri="{FF2B5EF4-FFF2-40B4-BE49-F238E27FC236}">
                <a16:creationId xmlns:a16="http://schemas.microsoft.com/office/drawing/2014/main" id="{02A0459F-80E2-40F1-8014-525A568E7DBA}"/>
              </a:ext>
            </a:extLst>
          </p:cNvPr>
          <p:cNvSpPr txBox="1">
            <a:spLocks/>
          </p:cNvSpPr>
          <p:nvPr/>
        </p:nvSpPr>
        <p:spPr>
          <a:xfrm>
            <a:off x="6068909" y="1370470"/>
            <a:ext cx="5734670" cy="59648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Товщина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10-15 тис. км.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7433B0C-ACE5-41C2-9C3D-F3546B134B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649217"/>
            <a:ext cx="4862685" cy="4445495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CD7414DA-87B3-45FC-BF73-658272687564}"/>
              </a:ext>
            </a:extLst>
          </p:cNvPr>
          <p:cNvGrpSpPr/>
          <p:nvPr/>
        </p:nvGrpSpPr>
        <p:grpSpPr>
          <a:xfrm>
            <a:off x="270888" y="3871965"/>
            <a:ext cx="2494104" cy="2520081"/>
            <a:chOff x="270888" y="3871965"/>
            <a:chExt cx="2494104" cy="2520081"/>
          </a:xfrm>
        </p:grpSpPr>
        <p:sp>
          <p:nvSpPr>
            <p:cNvPr id="37" name="Місце для вмісту 3">
              <a:extLst>
                <a:ext uri="{FF2B5EF4-FFF2-40B4-BE49-F238E27FC236}">
                  <a16:creationId xmlns:a16="http://schemas.microsoft.com/office/drawing/2014/main" id="{76826AF2-9E1C-4B12-BA71-72DC20E3144C}"/>
                </a:ext>
              </a:extLst>
            </p:cNvPr>
            <p:cNvSpPr txBox="1">
              <a:spLocks/>
            </p:cNvSpPr>
            <p:nvPr/>
          </p:nvSpPr>
          <p:spPr>
            <a:xfrm>
              <a:off x="270888" y="5982208"/>
              <a:ext cx="2494104" cy="409838"/>
            </a:xfrm>
            <a:prstGeom prst="roundRect">
              <a:avLst/>
            </a:prstGeom>
            <a:solidFill>
              <a:srgbClr val="5568B5"/>
            </a:solidFill>
            <a:ln>
              <a:solidFill>
                <a:srgbClr val="5568B5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28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Фотосфера</a:t>
              </a:r>
              <a:endPara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6" name="Прямая соединительная линия 14">
              <a:extLst>
                <a:ext uri="{FF2B5EF4-FFF2-40B4-BE49-F238E27FC236}">
                  <a16:creationId xmlns:a16="http://schemas.microsoft.com/office/drawing/2014/main" id="{3670AC7B-0028-4E11-91F6-CBBB47B5B3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9196" y="3871965"/>
              <a:ext cx="0" cy="2110243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D6FD7935-2D04-4F58-AFE4-DB37916E1D87}"/>
              </a:ext>
            </a:extLst>
          </p:cNvPr>
          <p:cNvGrpSpPr/>
          <p:nvPr/>
        </p:nvGrpSpPr>
        <p:grpSpPr>
          <a:xfrm>
            <a:off x="3120596" y="5208783"/>
            <a:ext cx="2494104" cy="1267573"/>
            <a:chOff x="3120596" y="5208783"/>
            <a:chExt cx="2494104" cy="1267573"/>
          </a:xfrm>
        </p:grpSpPr>
        <p:sp>
          <p:nvSpPr>
            <p:cNvPr id="13" name="Місце для вмісту 3">
              <a:extLst>
                <a:ext uri="{FF2B5EF4-FFF2-40B4-BE49-F238E27FC236}">
                  <a16:creationId xmlns:a16="http://schemas.microsoft.com/office/drawing/2014/main" id="{07CABAE4-1AAE-4A2F-BC66-1BA6BFFFD5CE}"/>
                </a:ext>
              </a:extLst>
            </p:cNvPr>
            <p:cNvSpPr txBox="1">
              <a:spLocks/>
            </p:cNvSpPr>
            <p:nvPr/>
          </p:nvSpPr>
          <p:spPr>
            <a:xfrm>
              <a:off x="3120596" y="6066518"/>
              <a:ext cx="2494104" cy="409838"/>
            </a:xfrm>
            <a:prstGeom prst="roundRect">
              <a:avLst/>
            </a:prstGeom>
            <a:solidFill>
              <a:srgbClr val="5568B5"/>
            </a:solidFill>
            <a:ln>
              <a:solidFill>
                <a:srgbClr val="5568B5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28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Хромосфера</a:t>
              </a:r>
              <a:endPara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4" name="Прямая соединительная линия 14">
              <a:extLst>
                <a:ext uri="{FF2B5EF4-FFF2-40B4-BE49-F238E27FC236}">
                  <a16:creationId xmlns:a16="http://schemas.microsoft.com/office/drawing/2014/main" id="{F65527B2-4E47-4F99-A84D-8B68F3EEC7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20596" y="5208783"/>
              <a:ext cx="948308" cy="857736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BA295A39-7A1D-47E2-BB48-65684BE259C6}"/>
              </a:ext>
            </a:extLst>
          </p:cNvPr>
          <p:cNvSpPr txBox="1">
            <a:spLocks/>
          </p:cNvSpPr>
          <p:nvPr/>
        </p:nvSpPr>
        <p:spPr>
          <a:xfrm>
            <a:off x="5970303" y="4612952"/>
            <a:ext cx="5931883" cy="161095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 хромосферою здіймаються тонкі утворення – </a:t>
            </a:r>
            <a:r>
              <a:rPr lang="uk-UA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спікули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533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38" grpId="0" animBg="1"/>
      <p:bldP spid="38" grpId="1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Хромосфера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Сонця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C60FE2-D9D9-4764-8DD8-D00D20354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0" y="866642"/>
            <a:ext cx="5777264" cy="5777264"/>
          </a:xfrm>
          <a:prstGeom prst="rect">
            <a:avLst/>
          </a:prstGeom>
        </p:spPr>
      </p:pic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042DBD44-37F8-46E9-AF0C-544F1FDD03A7}"/>
              </a:ext>
            </a:extLst>
          </p:cNvPr>
          <p:cNvSpPr txBox="1">
            <a:spLocks/>
          </p:cNvSpPr>
          <p:nvPr/>
        </p:nvSpPr>
        <p:spPr>
          <a:xfrm>
            <a:off x="470795" y="6361043"/>
            <a:ext cx="4985612" cy="38705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Нагадує траву, що горить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pic>
        <p:nvPicPr>
          <p:cNvPr id="12" name="Picture 2" descr="https://upload.wikimedia.org/wikipedia/commons/thumb/c/c7/Solar_eclipse_1999_4.jpg/1040px-Solar_eclipse_1999_4.jpg?uselang=ru">
            <a:extLst>
              <a:ext uri="{FF2B5EF4-FFF2-40B4-BE49-F238E27FC236}">
                <a16:creationId xmlns:a16="http://schemas.microsoft.com/office/drawing/2014/main" id="{3F19CAC1-A7F0-4632-869D-A021C1AC1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90" r="8434"/>
          <a:stretch/>
        </p:blipFill>
        <p:spPr bwMode="auto">
          <a:xfrm>
            <a:off x="6255025" y="866642"/>
            <a:ext cx="5777264" cy="577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CA21C09B-42C7-4135-986C-6819E420B612}"/>
              </a:ext>
            </a:extLst>
          </p:cNvPr>
          <p:cNvSpPr txBox="1">
            <a:spLocks/>
          </p:cNvSpPr>
          <p:nvPr/>
        </p:nvSpPr>
        <p:spPr>
          <a:xfrm>
            <a:off x="6566108" y="6289979"/>
            <a:ext cx="5155097" cy="45811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Вузьке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жовто-червоне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кільце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58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0D3C9B-6830-4401-9A9E-1DF5B7A8E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87106"/>
              <a:ext cx="11858729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Сонця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F62FF611-4630-4716-981A-105E0260414E}"/>
              </a:ext>
            </a:extLst>
          </p:cNvPr>
          <p:cNvSpPr txBox="1">
            <a:spLocks/>
          </p:cNvSpPr>
          <p:nvPr/>
        </p:nvSpPr>
        <p:spPr>
          <a:xfrm>
            <a:off x="7270988" y="5375789"/>
            <a:ext cx="3936524" cy="9438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яскравіть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як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C28305FC-732B-4503-B0A3-08352915D2D9}"/>
              </a:ext>
            </a:extLst>
          </p:cNvPr>
          <p:cNvSpPr txBox="1">
            <a:spLocks/>
          </p:cNvSpPr>
          <p:nvPr/>
        </p:nvSpPr>
        <p:spPr>
          <a:xfrm>
            <a:off x="6223279" y="1272929"/>
            <a:ext cx="5834117" cy="114226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Простягається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кількох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радіусів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0B410CB1-843A-4462-AFE4-060C7C5198C6}"/>
              </a:ext>
            </a:extLst>
          </p:cNvPr>
          <p:cNvSpPr txBox="1">
            <a:spLocks/>
          </p:cNvSpPr>
          <p:nvPr/>
        </p:nvSpPr>
        <p:spPr>
          <a:xfrm>
            <a:off x="6433464" y="2884411"/>
            <a:ext cx="5516317" cy="195296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Температура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зростає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висотою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100 000 К до 2 000 000 К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2" descr="https://upload.wikimedia.org/wikipedia/commons/thumb/c/c7/Solar_eclipse_1999_4.jpg/1040px-Solar_eclipse_1999_4.jpg?uselang=ru">
            <a:extLst>
              <a:ext uri="{FF2B5EF4-FFF2-40B4-BE49-F238E27FC236}">
                <a16:creationId xmlns:a16="http://schemas.microsoft.com/office/drawing/2014/main" id="{60AF92D3-E13E-4DA0-99C4-0E78AE0BD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87203"/>
            <a:ext cx="6191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218B9994-4813-4793-AA39-2C13FE59E8F1}"/>
              </a:ext>
            </a:extLst>
          </p:cNvPr>
          <p:cNvSpPr txBox="1">
            <a:spLocks/>
          </p:cNvSpPr>
          <p:nvPr/>
        </p:nvSpPr>
        <p:spPr>
          <a:xfrm>
            <a:off x="163841" y="5908685"/>
            <a:ext cx="5932155" cy="74670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корона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повного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сонячного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затемнення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027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1F5E1F-AFE5-40BE-8F0E-47E543DFF0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Людина на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Місяці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9697AC94-6F19-4F32-B7D3-67E55CEF1998}"/>
              </a:ext>
            </a:extLst>
          </p:cNvPr>
          <p:cNvSpPr txBox="1">
            <a:spLocks/>
          </p:cNvSpPr>
          <p:nvPr/>
        </p:nvSpPr>
        <p:spPr>
          <a:xfrm>
            <a:off x="5469467" y="5080000"/>
            <a:ext cx="6389262" cy="155786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верхніх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шарах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корони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неперевно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витікає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міжпланетне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середовище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1434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803256-81A1-4DB0-BAA2-2E988EB2C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13" name="Picture 2" descr="Похожее изображение">
            <a:extLst>
              <a:ext uri="{FF2B5EF4-FFF2-40B4-BE49-F238E27FC236}">
                <a16:creationId xmlns:a16="http://schemas.microsoft.com/office/drawing/2014/main" id="{E3305F92-8C77-4C30-BACE-44967C6B0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4" r="11854" b="1307"/>
          <a:stretch/>
        </p:blipFill>
        <p:spPr bwMode="auto">
          <a:xfrm>
            <a:off x="0" y="0"/>
            <a:ext cx="6860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Сонця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DE03E5B5-2A55-436B-B5EE-3DD9723512A2}"/>
              </a:ext>
            </a:extLst>
          </p:cNvPr>
          <p:cNvSpPr txBox="1">
            <a:spLocks/>
          </p:cNvSpPr>
          <p:nvPr/>
        </p:nvSpPr>
        <p:spPr>
          <a:xfrm>
            <a:off x="1097723" y="5826942"/>
            <a:ext cx="4422544" cy="85053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Сонячний вітер (комп’ютерна модель)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FB564B62-355F-4296-909B-2FFB4F471928}"/>
              </a:ext>
            </a:extLst>
          </p:cNvPr>
          <p:cNvSpPr txBox="1">
            <a:spLocks/>
          </p:cNvSpPr>
          <p:nvPr/>
        </p:nvSpPr>
        <p:spPr>
          <a:xfrm>
            <a:off x="7010399" y="1178456"/>
            <a:ext cx="5031900" cy="531504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</a:rPr>
              <a:t>Сонячний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</a:rPr>
              <a:t>вітер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складається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іонізованих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частинок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протонів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і 𝛼-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частинок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),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розповсюджуючись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просторі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утворює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величезну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геліосферу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6095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16" y="2801775"/>
            <a:ext cx="11858729" cy="1152994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світності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потрібно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знати…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важливо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обчислювати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16" y="1230829"/>
            <a:ext cx="11858729" cy="115299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знаходиться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16" y="4328851"/>
            <a:ext cx="11858729" cy="115299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хімічних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елементів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найпоширені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дозволяють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9B45B1A9-9BD5-423F-A65E-8A0DB7CCAA3F}"/>
              </a:ext>
            </a:extLst>
          </p:cNvPr>
          <p:cNvSpPr txBox="1">
            <a:spLocks/>
          </p:cNvSpPr>
          <p:nvPr/>
        </p:nvSpPr>
        <p:spPr>
          <a:xfrm>
            <a:off x="166618" y="5855927"/>
            <a:ext cx="11858729" cy="62799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Складовими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внутрішньої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є…</a:t>
            </a:r>
          </a:p>
        </p:txBody>
      </p:sp>
    </p:spTree>
    <p:extLst>
      <p:ext uri="{BB962C8B-B14F-4D97-AF65-F5344CB8AC3E}">
        <p14:creationId xmlns:p14="http://schemas.microsoft.com/office/powerpoint/2010/main" val="30488359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11" y="2725113"/>
            <a:ext cx="11858729" cy="1062649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Перенесення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здійснюється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шляхом…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11" y="4268611"/>
            <a:ext cx="11858729" cy="59764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Атмосферу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умовно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розділити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на…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0ADC00ED-C652-4401-8B95-A4D0C7139CCA}"/>
              </a:ext>
            </a:extLst>
          </p:cNvPr>
          <p:cNvSpPr txBox="1">
            <a:spLocks/>
          </p:cNvSpPr>
          <p:nvPr/>
        </p:nvSpPr>
        <p:spPr>
          <a:xfrm>
            <a:off x="166612" y="5347104"/>
            <a:ext cx="11858729" cy="106264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Яка область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джерелом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видимого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випромінювання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B295C4C5-F68F-4D76-87A1-03E247D072DE}"/>
              </a:ext>
            </a:extLst>
          </p:cNvPr>
          <p:cNvSpPr txBox="1">
            <a:spLocks/>
          </p:cNvSpPr>
          <p:nvPr/>
        </p:nvSpPr>
        <p:spPr>
          <a:xfrm>
            <a:off x="166611" y="1259540"/>
            <a:ext cx="11858729" cy="106264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виділяється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надрах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83725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9F8941-1806-48F8-AE41-1FB977344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B46688-7CFA-4FCA-8913-439BD6D1C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6" cy="6857997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Сонце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5339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16" y="1086141"/>
            <a:ext cx="11858729" cy="81288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Грануляція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фотосфері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проявом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15" y="2172286"/>
            <a:ext cx="11858729" cy="1208618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шарах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включно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атмосферою) температура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найвища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найнижча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16" y="3695484"/>
            <a:ext cx="11858729" cy="83424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вітер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він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25B3B735-3C00-42DC-8C0A-8FBE3AAD47F4}"/>
              </a:ext>
            </a:extLst>
          </p:cNvPr>
          <p:cNvSpPr txBox="1">
            <a:spLocks/>
          </p:cNvSpPr>
          <p:nvPr/>
        </p:nvSpPr>
        <p:spPr>
          <a:xfrm>
            <a:off x="166617" y="4844308"/>
            <a:ext cx="11858728" cy="165779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12.Сонце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називають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жовтою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зорею,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тоді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як для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людей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61464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би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341089" y="1212681"/>
            <a:ext cx="11684275" cy="124383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4, пункт 1 (С. 67-69),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запитання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(1-4) С. 70</a:t>
            </a: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126927" y="2761316"/>
            <a:ext cx="11938142" cy="379188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</a:rPr>
              <a:t>Підготувати повідомлення, буклети, бюлетені, презентації на одну із тем: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•	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джерело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життя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Землі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•	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як божество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різних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народах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світу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•	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Енергія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ядерні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реакції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Сонці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Землі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•	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боротьба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газового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тиску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гравітації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DD055C-0E23-4F85-AE25-61AD46919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Сонце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5C3AFE1B-AEFD-4EA8-9FB4-45A365F715F5}"/>
              </a:ext>
            </a:extLst>
          </p:cNvPr>
          <p:cNvSpPr txBox="1">
            <a:spLocks/>
          </p:cNvSpPr>
          <p:nvPr/>
        </p:nvSpPr>
        <p:spPr>
          <a:xfrm>
            <a:off x="154528" y="979744"/>
            <a:ext cx="6593945" cy="189231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Єдина зоря, яку ми добре бачимо і добре вивчили в порівнянні з іншими </a:t>
            </a: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8FA1FB76-6F23-416E-9D2E-E9FDA26A3CC0}"/>
              </a:ext>
            </a:extLst>
          </p:cNvPr>
          <p:cNvSpPr txBox="1">
            <a:spLocks/>
          </p:cNvSpPr>
          <p:nvPr/>
        </p:nvSpPr>
        <p:spPr>
          <a:xfrm>
            <a:off x="1279996" y="3043523"/>
            <a:ext cx="4343008" cy="56864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Вік - 5 млрд. років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76F7FF4E-BCEF-46C0-A4A1-CDF45947407E}"/>
              </a:ext>
            </a:extLst>
          </p:cNvPr>
          <p:cNvSpPr txBox="1">
            <a:spLocks/>
          </p:cNvSpPr>
          <p:nvPr/>
        </p:nvSpPr>
        <p:spPr>
          <a:xfrm>
            <a:off x="6748473" y="4841936"/>
            <a:ext cx="4260903" cy="103632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Дає все необхідне для життя</a:t>
            </a:r>
          </a:p>
        </p:txBody>
      </p:sp>
    </p:spTree>
    <p:extLst>
      <p:ext uri="{BB962C8B-B14F-4D97-AF65-F5344CB8AC3E}">
        <p14:creationId xmlns:p14="http://schemas.microsoft.com/office/powerpoint/2010/main" val="19379453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upload.wikimedia.org/wikipedia/commons/e/e0/2013-12-31_Palenque_Kreuzgruppe_Kreuztempel_01_anagoria.JPG">
            <a:extLst>
              <a:ext uri="{FF2B5EF4-FFF2-40B4-BE49-F238E27FC236}">
                <a16:creationId xmlns:a16="http://schemas.microsoft.com/office/drawing/2014/main" id="{A14B9812-80E3-42BC-B66C-7C7CC6807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" b="9417"/>
          <a:stretch/>
        </p:blipFill>
        <p:spPr bwMode="auto">
          <a:xfrm>
            <a:off x="0" y="0"/>
            <a:ext cx="121742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17768" y="0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Сонце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8FA1FB76-6F23-416E-9D2E-E9FDA26A3CC0}"/>
              </a:ext>
            </a:extLst>
          </p:cNvPr>
          <p:cNvSpPr txBox="1">
            <a:spLocks/>
          </p:cNvSpPr>
          <p:nvPr/>
        </p:nvSpPr>
        <p:spPr>
          <a:xfrm>
            <a:off x="382540" y="6160957"/>
            <a:ext cx="4594195" cy="42071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Храм Сонця народів Майя</a:t>
            </a: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CE175E88-5A68-49C1-AA24-F201C8FEF80B}"/>
              </a:ext>
            </a:extLst>
          </p:cNvPr>
          <p:cNvSpPr txBox="1">
            <a:spLocks/>
          </p:cNvSpPr>
          <p:nvPr/>
        </p:nvSpPr>
        <p:spPr>
          <a:xfrm>
            <a:off x="8778240" y="1113604"/>
            <a:ext cx="3218688" cy="322065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Древні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поклонялися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як божеству, яке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життя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114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putidorogi-nn.ru/images/stories/Khram_suri/6.jpg">
            <a:extLst>
              <a:ext uri="{FF2B5EF4-FFF2-40B4-BE49-F238E27FC236}">
                <a16:creationId xmlns:a16="http://schemas.microsoft.com/office/drawing/2014/main" id="{863ECECA-686A-429E-9F8C-013DF1540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5" b="15264"/>
          <a:stretch/>
        </p:blipFill>
        <p:spPr bwMode="auto">
          <a:xfrm>
            <a:off x="0" y="-19519"/>
            <a:ext cx="12191996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Сонце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8FA1FB76-6F23-416E-9D2E-E9FDA26A3CC0}"/>
              </a:ext>
            </a:extLst>
          </p:cNvPr>
          <p:cNvSpPr txBox="1">
            <a:spLocks/>
          </p:cNvSpPr>
          <p:nvPr/>
        </p:nvSpPr>
        <p:spPr>
          <a:xfrm>
            <a:off x="307589" y="6205927"/>
            <a:ext cx="3320031" cy="37521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Храм Сонця в Індії</a:t>
            </a:r>
          </a:p>
        </p:txBody>
      </p:sp>
    </p:spTree>
    <p:extLst>
      <p:ext uri="{BB962C8B-B14F-4D97-AF65-F5344CB8AC3E}">
        <p14:creationId xmlns:p14="http://schemas.microsoft.com/office/powerpoint/2010/main" val="880365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Solar Dynamics Observatory">
            <a:extLst>
              <a:ext uri="{FF2B5EF4-FFF2-40B4-BE49-F238E27FC236}">
                <a16:creationId xmlns:a16="http://schemas.microsoft.com/office/drawing/2014/main" id="{8E4D8863-6378-427F-81C3-237B6C017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0" y="-19520"/>
            <a:ext cx="12226700" cy="68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Дослідження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Сонця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8FA1FB76-6F23-416E-9D2E-E9FDA26A3CC0}"/>
              </a:ext>
            </a:extLst>
          </p:cNvPr>
          <p:cNvSpPr txBox="1">
            <a:spLocks/>
          </p:cNvSpPr>
          <p:nvPr/>
        </p:nvSpPr>
        <p:spPr>
          <a:xfrm>
            <a:off x="256031" y="6175948"/>
            <a:ext cx="5520187" cy="40519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 в різних довжинах хвиль</a:t>
            </a:r>
          </a:p>
        </p:txBody>
      </p: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AE8C1E74-0E28-4736-B683-B0B81B00E57F}"/>
              </a:ext>
            </a:extLst>
          </p:cNvPr>
          <p:cNvSpPr txBox="1">
            <a:spLocks/>
          </p:cNvSpPr>
          <p:nvPr/>
        </p:nvSpPr>
        <p:spPr>
          <a:xfrm>
            <a:off x="190628" y="2550194"/>
            <a:ext cx="5650992" cy="17576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відбуваєтьс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і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зірках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1063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4C7778-EF96-45F9-8A99-26717DC9E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2" descr="Картинки по запросу спикулы солнца">
            <a:extLst>
              <a:ext uri="{FF2B5EF4-FFF2-40B4-BE49-F238E27FC236}">
                <a16:creationId xmlns:a16="http://schemas.microsoft.com/office/drawing/2014/main" id="{125848E6-E546-44A9-ACCB-AEF4EED56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884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Фізичні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характеристики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Сонця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AE8C1E74-0E28-4736-B683-B0B81B00E57F}"/>
              </a:ext>
            </a:extLst>
          </p:cNvPr>
          <p:cNvSpPr txBox="1">
            <a:spLocks/>
          </p:cNvSpPr>
          <p:nvPr/>
        </p:nvSpPr>
        <p:spPr>
          <a:xfrm>
            <a:off x="6927271" y="4836483"/>
            <a:ext cx="4931458" cy="17576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ідеальний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круглий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диск,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чітко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окресленим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краєм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2B39CEC2-8B12-41F1-8CE7-8E13BB58EFEF}"/>
              </a:ext>
            </a:extLst>
          </p:cNvPr>
          <p:cNvSpPr txBox="1">
            <a:spLocks/>
          </p:cNvSpPr>
          <p:nvPr/>
        </p:nvSpPr>
        <p:spPr>
          <a:xfrm>
            <a:off x="523118" y="6066283"/>
            <a:ext cx="5253099" cy="5278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плазмова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куля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0536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7AFEB1-F2A8-404F-BFC4-1C5C90AD4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Фізичні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характеристики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Сонця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AE8C1E74-0E28-4736-B683-B0B81B00E57F}"/>
              </a:ext>
            </a:extLst>
          </p:cNvPr>
          <p:cNvSpPr txBox="1">
            <a:spLocks/>
          </p:cNvSpPr>
          <p:nvPr/>
        </p:nvSpPr>
        <p:spPr>
          <a:xfrm>
            <a:off x="6438160" y="1528624"/>
            <a:ext cx="5033453" cy="209909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Іллюзію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поверхні створює фотосфера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(тонкий шар товщиною 300 км) </a:t>
            </a: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2B39CEC2-8B12-41F1-8CE7-8E13BB58EFEF}"/>
              </a:ext>
            </a:extLst>
          </p:cNvPr>
          <p:cNvSpPr txBox="1">
            <a:spLocks/>
          </p:cNvSpPr>
          <p:nvPr/>
        </p:nvSpPr>
        <p:spPr>
          <a:xfrm>
            <a:off x="1958771" y="6036440"/>
            <a:ext cx="2080922" cy="5070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Фотосфера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B8434EF-4699-47A3-93CA-96BFDFABEA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15" t="14202" r="30173" b="14844"/>
          <a:stretch/>
        </p:blipFill>
        <p:spPr>
          <a:xfrm>
            <a:off x="720387" y="1143516"/>
            <a:ext cx="4557690" cy="4557690"/>
          </a:xfrm>
          <a:prstGeom prst="ellipse">
            <a:avLst/>
          </a:prstGeom>
          <a:noFill/>
        </p:spPr>
      </p:pic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4E533A25-72E8-4769-BF98-7C8656FA2096}"/>
              </a:ext>
            </a:extLst>
          </p:cNvPr>
          <p:cNvSpPr txBox="1">
            <a:spLocks/>
          </p:cNvSpPr>
          <p:nvPr/>
        </p:nvSpPr>
        <p:spPr>
          <a:xfrm>
            <a:off x="6438160" y="4348056"/>
            <a:ext cx="5033453" cy="163326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Сонячне проміння, яке ми бачимо йде від неї</a:t>
            </a:r>
          </a:p>
        </p:txBody>
      </p:sp>
    </p:spTree>
    <p:extLst>
      <p:ext uri="{BB962C8B-B14F-4D97-AF65-F5344CB8AC3E}">
        <p14:creationId xmlns:p14="http://schemas.microsoft.com/office/powerpoint/2010/main" val="18771859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14189</TotalTime>
  <Words>1113</Words>
  <Application>Microsoft Office PowerPoint</Application>
  <PresentationFormat>Широкий екран</PresentationFormat>
  <Paragraphs>183</Paragraphs>
  <Slides>32</Slides>
  <Notes>12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Gerbera</vt:lpstr>
      <vt:lpstr>Times New Roman</vt:lpstr>
      <vt:lpstr>Trebuchet MS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 Kuryshko</cp:lastModifiedBy>
  <cp:revision>894</cp:revision>
  <dcterms:created xsi:type="dcterms:W3CDTF">2016-12-28T18:54:39Z</dcterms:created>
  <dcterms:modified xsi:type="dcterms:W3CDTF">2020-01-12T21:13:01Z</dcterms:modified>
</cp:coreProperties>
</file>