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8" r:id="rId2"/>
    <p:sldId id="434" r:id="rId3"/>
    <p:sldId id="1157" r:id="rId4"/>
    <p:sldId id="1140" r:id="rId5"/>
    <p:sldId id="1145" r:id="rId6"/>
    <p:sldId id="1158" r:id="rId7"/>
    <p:sldId id="1159" r:id="rId8"/>
    <p:sldId id="1146" r:id="rId9"/>
    <p:sldId id="1147" r:id="rId10"/>
    <p:sldId id="1160" r:id="rId11"/>
    <p:sldId id="1150" r:id="rId12"/>
    <p:sldId id="1161" r:id="rId13"/>
    <p:sldId id="1149" r:id="rId14"/>
    <p:sldId id="1109" r:id="rId15"/>
    <p:sldId id="1162" r:id="rId16"/>
    <p:sldId id="1151" r:id="rId17"/>
    <p:sldId id="1152" r:id="rId18"/>
    <p:sldId id="1153" r:id="rId19"/>
    <p:sldId id="1163" r:id="rId20"/>
    <p:sldId id="854" r:id="rId21"/>
    <p:sldId id="332" r:id="rId22"/>
    <p:sldId id="871" r:id="rId23"/>
    <p:sldId id="329" r:id="rId24"/>
    <p:sldId id="303" r:id="rId2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568B5"/>
    <a:srgbClr val="689F38"/>
    <a:srgbClr val="00838F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4954" autoAdjust="0"/>
  </p:normalViewPr>
  <p:slideViewPr>
    <p:cSldViewPr snapToGrid="0">
      <p:cViewPr varScale="1">
        <p:scale>
          <a:sx n="64" d="100"/>
          <a:sy n="64" d="100"/>
        </p:scale>
        <p:origin x="11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5942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5972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247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039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563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42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19.01.2020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AFC2C4-8EB3-4B69-9D0B-76BBF57F5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322" y="4422317"/>
            <a:ext cx="597673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РЕЄСТРАЦІЯ СОНЯЧНИХ НЕЙТРИНО. ПРОЯВИ СОНЯЧНОЇ АКТИВНОСТІ ТА ЇХ ВПЛИВ НА ЗЕМЛЮ 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id="{FA889E5C-F75F-4693-9C66-773E2286AD6F}"/>
              </a:ext>
            </a:extLst>
          </p:cNvPr>
          <p:cNvSpPr/>
          <p:nvPr/>
        </p:nvSpPr>
        <p:spPr>
          <a:xfrm>
            <a:off x="8384875" y="-19519"/>
            <a:ext cx="3837673" cy="68775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Sunspot_Growth_in_June_2012">
            <a:hlinkClick r:id="" action="ppaction://media"/>
            <a:extLst>
              <a:ext uri="{FF2B5EF4-FFF2-40B4-BE49-F238E27FC236}">
                <a16:creationId xmlns:a16="http://schemas.microsoft.com/office/drawing/2014/main" id="{1ADE7203-BF7D-414F-993B-DD5F615A27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45" end="2280.9583"/>
                  <p14:fade in="750" out="750"/>
                </p14:media>
              </p:ext>
            </p:extLst>
          </p:nvPr>
        </p:nvPicPr>
        <p:blipFill rotWithShape="1">
          <a:blip r:embed="rId4"/>
          <a:srcRect r="11979"/>
          <a:stretch/>
        </p:blipFill>
        <p:spPr>
          <a:xfrm>
            <a:off x="0" y="38841"/>
            <a:ext cx="10765766" cy="6821538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Прояви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активності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7" name="Місце для вмісту 3">
            <a:extLst>
              <a:ext uri="{FF2B5EF4-FFF2-40B4-BE49-F238E27FC236}">
                <a16:creationId xmlns:a16="http://schemas.microsoft.com/office/drawing/2014/main" id="{727A6000-66D1-4C25-BD49-8DC158925784}"/>
              </a:ext>
            </a:extLst>
          </p:cNvPr>
          <p:cNvSpPr txBox="1">
            <a:spLocks/>
          </p:cNvSpPr>
          <p:nvPr/>
        </p:nvSpPr>
        <p:spPr>
          <a:xfrm>
            <a:off x="2703446" y="951095"/>
            <a:ext cx="6785102" cy="56552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утворюються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групами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8" name="Місце для вмісту 3">
            <a:extLst>
              <a:ext uri="{FF2B5EF4-FFF2-40B4-BE49-F238E27FC236}">
                <a16:creationId xmlns:a16="http://schemas.microsoft.com/office/drawing/2014/main" id="{6168B1F1-4D1E-4B4E-B09E-1E5F6F5B4BD2}"/>
              </a:ext>
            </a:extLst>
          </p:cNvPr>
          <p:cNvSpPr txBox="1">
            <a:spLocks/>
          </p:cNvSpPr>
          <p:nvPr/>
        </p:nvSpPr>
        <p:spPr>
          <a:xfrm>
            <a:off x="195681" y="6250952"/>
            <a:ext cx="7993512" cy="44812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Утворення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еволюція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9" name="Місце для вмісту 3">
            <a:extLst>
              <a:ext uri="{FF2B5EF4-FFF2-40B4-BE49-F238E27FC236}">
                <a16:creationId xmlns:a16="http://schemas.microsoft.com/office/drawing/2014/main" id="{462328E3-0176-4A87-8DB7-13BDB75DEB50}"/>
              </a:ext>
            </a:extLst>
          </p:cNvPr>
          <p:cNvSpPr txBox="1">
            <a:spLocks/>
          </p:cNvSpPr>
          <p:nvPr/>
        </p:nvSpPr>
        <p:spPr>
          <a:xfrm>
            <a:off x="713114" y="1659435"/>
            <a:ext cx="10765766" cy="16603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виділяють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ведучу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хвостову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протилежну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ABC5DFEF-55DF-47DB-A696-9020755629EF}"/>
              </a:ext>
            </a:extLst>
          </p:cNvPr>
          <p:cNvSpPr txBox="1">
            <a:spLocks/>
          </p:cNvSpPr>
          <p:nvPr/>
        </p:nvSpPr>
        <p:spPr>
          <a:xfrm>
            <a:off x="3512837" y="4609948"/>
            <a:ext cx="5078083" cy="11772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форма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кількість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постійно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змінюється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1705BB2B-033B-499C-B703-7BE74BEDB8EA}"/>
              </a:ext>
            </a:extLst>
          </p:cNvPr>
          <p:cNvSpPr txBox="1">
            <a:spLocks/>
          </p:cNvSpPr>
          <p:nvPr/>
        </p:nvSpPr>
        <p:spPr>
          <a:xfrm>
            <a:off x="728391" y="3462602"/>
            <a:ext cx="10765766" cy="98518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Найчастіше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екваторіальний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507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07" grpId="0" animBg="1"/>
      <p:bldP spid="208" grpId="0" animBg="1"/>
      <p:bldP spid="209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209">
            <a:extLst>
              <a:ext uri="{FF2B5EF4-FFF2-40B4-BE49-F238E27FC236}">
                <a16:creationId xmlns:a16="http://schemas.microsoft.com/office/drawing/2014/main" id="{78617E99-ECF4-4904-8350-D5108149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Прояви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активності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7" name="Місце для вмісту 3">
            <a:extLst>
              <a:ext uri="{FF2B5EF4-FFF2-40B4-BE49-F238E27FC236}">
                <a16:creationId xmlns:a16="http://schemas.microsoft.com/office/drawing/2014/main" id="{727A6000-66D1-4C25-BD49-8DC158925784}"/>
              </a:ext>
            </a:extLst>
          </p:cNvPr>
          <p:cNvSpPr txBox="1">
            <a:spLocks/>
          </p:cNvSpPr>
          <p:nvPr/>
        </p:nvSpPr>
        <p:spPr>
          <a:xfrm>
            <a:off x="5693425" y="847123"/>
            <a:ext cx="6326044" cy="4938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Значне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посиленння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яскравості, що супроводжується потужним викидом енергії в невидимій частині спектру, яка накопичилась між двома плямами з протилежною полярністю</a:t>
            </a:r>
          </a:p>
        </p:txBody>
      </p:sp>
      <p:sp>
        <p:nvSpPr>
          <p:cNvPr id="208" name="Місце для вмісту 3">
            <a:extLst>
              <a:ext uri="{FF2B5EF4-FFF2-40B4-BE49-F238E27FC236}">
                <a16:creationId xmlns:a16="http://schemas.microsoft.com/office/drawing/2014/main" id="{6168B1F1-4D1E-4B4E-B09E-1E5F6F5B4BD2}"/>
              </a:ext>
            </a:extLst>
          </p:cNvPr>
          <p:cNvSpPr txBox="1">
            <a:spLocks/>
          </p:cNvSpPr>
          <p:nvPr/>
        </p:nvSpPr>
        <p:spPr>
          <a:xfrm>
            <a:off x="862080" y="6239655"/>
            <a:ext cx="3969263" cy="5278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Хромосферний спалах</a:t>
            </a:r>
          </a:p>
        </p:txBody>
      </p:sp>
      <p:sp>
        <p:nvSpPr>
          <p:cNvPr id="209" name="Місце для вмісту 3">
            <a:extLst>
              <a:ext uri="{FF2B5EF4-FFF2-40B4-BE49-F238E27FC236}">
                <a16:creationId xmlns:a16="http://schemas.microsoft.com/office/drawing/2014/main" id="{462328E3-0176-4A87-8DB7-13BDB75DEB50}"/>
              </a:ext>
            </a:extLst>
          </p:cNvPr>
          <p:cNvSpPr txBox="1">
            <a:spLocks/>
          </p:cNvSpPr>
          <p:nvPr/>
        </p:nvSpPr>
        <p:spPr>
          <a:xfrm>
            <a:off x="6248542" y="5831484"/>
            <a:ext cx="5348377" cy="9802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Найпотужніші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спалахи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Пов’язане зображення">
            <a:extLst>
              <a:ext uri="{FF2B5EF4-FFF2-40B4-BE49-F238E27FC236}">
                <a16:creationId xmlns:a16="http://schemas.microsoft.com/office/drawing/2014/main" id="{18621D3B-6229-4F04-9474-DFD5009834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4" y="891278"/>
            <a:ext cx="5348377" cy="534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987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Результат пошуку зображень за запитом &quot;сонячні факели&quot;">
            <a:extLst>
              <a:ext uri="{FF2B5EF4-FFF2-40B4-BE49-F238E27FC236}">
                <a16:creationId xmlns:a16="http://schemas.microsoft.com/office/drawing/2014/main" id="{B8CC3439-5464-4F33-9058-66C61435E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"/>
          <a:stretch/>
        </p:blipFill>
        <p:spPr bwMode="auto">
          <a:xfrm>
            <a:off x="0" y="-19519"/>
            <a:ext cx="12192000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Прояви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активності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8" name="Місце для вмісту 3">
            <a:extLst>
              <a:ext uri="{FF2B5EF4-FFF2-40B4-BE49-F238E27FC236}">
                <a16:creationId xmlns:a16="http://schemas.microsoft.com/office/drawing/2014/main" id="{6168B1F1-4D1E-4B4E-B09E-1E5F6F5B4BD2}"/>
              </a:ext>
            </a:extLst>
          </p:cNvPr>
          <p:cNvSpPr txBox="1">
            <a:spLocks/>
          </p:cNvSpPr>
          <p:nvPr/>
        </p:nvSpPr>
        <p:spPr>
          <a:xfrm>
            <a:off x="309993" y="6134404"/>
            <a:ext cx="4589812" cy="48737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Сонячні плями та факели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BEBF07BC-9628-4514-A95C-A5B30F0A941C}"/>
              </a:ext>
            </a:extLst>
          </p:cNvPr>
          <p:cNvSpPr txBox="1">
            <a:spLocks/>
          </p:cNvSpPr>
          <p:nvPr/>
        </p:nvSpPr>
        <p:spPr>
          <a:xfrm>
            <a:off x="1872223" y="1019558"/>
            <a:ext cx="8114282" cy="11310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Факели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ділянк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підвищеною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яскравістю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8FA57D66-8575-4AF2-88FF-721E147D8CF0}"/>
              </a:ext>
            </a:extLst>
          </p:cNvPr>
          <p:cNvSpPr txBox="1">
            <a:spLocks/>
          </p:cNvSpPr>
          <p:nvPr/>
        </p:nvSpPr>
        <p:spPr>
          <a:xfrm>
            <a:off x="8378136" y="3413971"/>
            <a:ext cx="3480593" cy="21806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Температура на 200 – 300 К більша ніж у фотосфері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622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E74EC3-9005-451C-AC1A-956D2E9C1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6" cy="68579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8FE722-6189-4B0E-8B4A-E1846F56E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Прояв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активності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FC4DFAB8-2ED3-4F00-BB97-452D09C8F01F}"/>
              </a:ext>
            </a:extLst>
          </p:cNvPr>
          <p:cNvSpPr txBox="1">
            <a:spLocks/>
          </p:cNvSpPr>
          <p:nvPr/>
        </p:nvSpPr>
        <p:spPr>
          <a:xfrm>
            <a:off x="1320873" y="1000355"/>
            <a:ext cx="9550247" cy="163737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Протуберанці –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постійні, щільні холодні хмари водню, які піднімаються в корону і рухаються вздовж магнітних силових ліній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29353A78-2073-4A72-8263-4E6FAAB58C12}"/>
              </a:ext>
            </a:extLst>
          </p:cNvPr>
          <p:cNvSpPr txBox="1">
            <a:spLocks/>
          </p:cNvSpPr>
          <p:nvPr/>
        </p:nvSpPr>
        <p:spPr>
          <a:xfrm>
            <a:off x="309993" y="6134404"/>
            <a:ext cx="4589812" cy="48737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Сонячний протуберанець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39C41F56-6D92-4B00-8B40-F5DD6D40EBDC}"/>
              </a:ext>
            </a:extLst>
          </p:cNvPr>
          <p:cNvSpPr txBox="1">
            <a:spLocks/>
          </p:cNvSpPr>
          <p:nvPr/>
        </p:nvSpPr>
        <p:spPr>
          <a:xfrm>
            <a:off x="7450111" y="3429000"/>
            <a:ext cx="4428601" cy="22927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 обмін речовиною між хромосферою і короною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019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0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Періодичність Сонячної активності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7183620" y="1059176"/>
            <a:ext cx="4841745" cy="27479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 активність періодична: роки коли активність велика – максимум , коли мала – мінімум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 descr="https://upload.wikimedia.org/wikipedia/commons/c/c7/Sunspot-number.png">
            <a:extLst>
              <a:ext uri="{FF2B5EF4-FFF2-40B4-BE49-F238E27FC236}">
                <a16:creationId xmlns:a16="http://schemas.microsoft.com/office/drawing/2014/main" id="{D5154879-B321-494D-A139-28A33B982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59176"/>
            <a:ext cx="6934350" cy="47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E6A3154B-FA54-4445-A6BE-8AA606D1946A}"/>
              </a:ext>
            </a:extLst>
          </p:cNvPr>
          <p:cNvSpPr txBox="1">
            <a:spLocks/>
          </p:cNvSpPr>
          <p:nvPr/>
        </p:nvSpPr>
        <p:spPr>
          <a:xfrm>
            <a:off x="266938" y="6068984"/>
            <a:ext cx="6450583" cy="48737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Рівень сонячної активності 1750-2006</a:t>
            </a: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AC7BCB6A-D6B0-4E73-B739-93ED1824DB32}"/>
              </a:ext>
            </a:extLst>
          </p:cNvPr>
          <p:cNvSpPr txBox="1">
            <a:spLocks/>
          </p:cNvSpPr>
          <p:nvPr/>
        </p:nvSpPr>
        <p:spPr>
          <a:xfrm>
            <a:off x="7183619" y="4020805"/>
            <a:ext cx="4841745" cy="227647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 зміни активності  Сонця- 11,1 року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(7,5 – 16 років)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375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0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Оцінка Сонячної активності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6923540" y="988824"/>
            <a:ext cx="5101825" cy="32575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Число Вольфа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сума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кількості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помножене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10,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видимій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 descr="https://upload.wikimedia.org/wikipedia/commons/c/c7/Sunspot-number.png">
            <a:extLst>
              <a:ext uri="{FF2B5EF4-FFF2-40B4-BE49-F238E27FC236}">
                <a16:creationId xmlns:a16="http://schemas.microsoft.com/office/drawing/2014/main" id="{D5154879-B321-494D-A139-28A33B982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59176"/>
            <a:ext cx="6934350" cy="47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E6A3154B-FA54-4445-A6BE-8AA606D1946A}"/>
              </a:ext>
            </a:extLst>
          </p:cNvPr>
          <p:cNvSpPr txBox="1">
            <a:spLocks/>
          </p:cNvSpPr>
          <p:nvPr/>
        </p:nvSpPr>
        <p:spPr>
          <a:xfrm>
            <a:off x="266938" y="6068984"/>
            <a:ext cx="6450583" cy="48737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Рівень сонячної активності 1750-2006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Місце для вмісту 3">
                <a:extLst>
                  <a:ext uri="{FF2B5EF4-FFF2-40B4-BE49-F238E27FC236}">
                    <a16:creationId xmlns:a16="http://schemas.microsoft.com/office/drawing/2014/main" id="{AC7BCB6A-D6B0-4E73-B739-93ED1824DB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6037" y="4422345"/>
                <a:ext cx="4038450" cy="2276477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=10∙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uk-UA" sz="36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</a:rPr>
                  <a:t> – число Вольфа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</a:rPr>
                  <a:t> – кількість груп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</a:rPr>
                  <a:t> – кількість плям</a:t>
                </a:r>
              </a:p>
            </p:txBody>
          </p:sp>
        </mc:Choice>
        <mc:Fallback>
          <p:sp>
            <p:nvSpPr>
              <p:cNvPr id="27" name="Місце для вмісту 3">
                <a:extLst>
                  <a:ext uri="{FF2B5EF4-FFF2-40B4-BE49-F238E27FC236}">
                    <a16:creationId xmlns:a16="http://schemas.microsoft.com/office/drawing/2014/main" id="{AC7BCB6A-D6B0-4E73-B739-93ED1824D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037" y="4422345"/>
                <a:ext cx="4038450" cy="2276477"/>
              </a:xfrm>
              <a:prstGeom prst="roundRect">
                <a:avLst/>
              </a:prstGeom>
              <a:blipFill>
                <a:blip r:embed="rId4"/>
                <a:stretch>
                  <a:fillRect b="-1356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1719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569FD-13CC-4C1E-856C-0A6D722DC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Прояви Сонячної активності на Землі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6207380" y="1660872"/>
            <a:ext cx="5629871" cy="175713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Найбільший вплив на Землю – хромосферний спалах</a:t>
            </a:r>
          </a:p>
        </p:txBody>
      </p: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9C658A29-5485-416F-A733-5EBD2C1BA4D3}"/>
              </a:ext>
            </a:extLst>
          </p:cNvPr>
          <p:cNvSpPr txBox="1">
            <a:spLocks/>
          </p:cNvSpPr>
          <p:nvPr/>
        </p:nvSpPr>
        <p:spPr>
          <a:xfrm>
            <a:off x="6207380" y="4359761"/>
            <a:ext cx="5629871" cy="15564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Потік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плазми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утворився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досягає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через 2-3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доби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35" name="Місце для вмісту 3">
            <a:extLst>
              <a:ext uri="{FF2B5EF4-FFF2-40B4-BE49-F238E27FC236}">
                <a16:creationId xmlns:a16="http://schemas.microsoft.com/office/drawing/2014/main" id="{6AAECDF1-E868-4A20-BA8C-BF115C220182}"/>
              </a:ext>
            </a:extLst>
          </p:cNvPr>
          <p:cNvSpPr txBox="1">
            <a:spLocks/>
          </p:cNvSpPr>
          <p:nvPr/>
        </p:nvSpPr>
        <p:spPr>
          <a:xfrm>
            <a:off x="1396611" y="6421303"/>
            <a:ext cx="3296658" cy="3858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спалах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Eruptive_prominence_(captured_by_STEREO,_2010-04)">
            <a:hlinkClick r:id="" action="ppaction://media"/>
            <a:extLst>
              <a:ext uri="{FF2B5EF4-FFF2-40B4-BE49-F238E27FC236}">
                <a16:creationId xmlns:a16="http://schemas.microsoft.com/office/drawing/2014/main" id="{0A50FD82-9353-4415-95EB-E802112FFE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87" t="3751" r="4079" b="3751"/>
          <a:stretch/>
        </p:blipFill>
        <p:spPr>
          <a:xfrm>
            <a:off x="354749" y="975738"/>
            <a:ext cx="5380383" cy="53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54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5" grpId="0" animBg="1"/>
      <p:bldP spid="33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569FD-13CC-4C1E-856C-0A6D722D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Прояв Сонячної активності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39E6180-5750-4B82-B5A9-D5FAF6430C20}"/>
              </a:ext>
            </a:extLst>
          </p:cNvPr>
          <p:cNvSpPr txBox="1">
            <a:spLocks/>
          </p:cNvSpPr>
          <p:nvPr/>
        </p:nvSpPr>
        <p:spPr>
          <a:xfrm>
            <a:off x="166638" y="4900590"/>
            <a:ext cx="5094930" cy="5323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Перебої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зв’язком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205E74CA-A6C3-40C3-9DCB-22B87E3AA899}"/>
              </a:ext>
            </a:extLst>
          </p:cNvPr>
          <p:cNvSpPr txBox="1">
            <a:spLocks/>
          </p:cNvSpPr>
          <p:nvPr/>
        </p:nvSpPr>
        <p:spPr>
          <a:xfrm>
            <a:off x="5722989" y="4349963"/>
            <a:ext cx="6232845" cy="218868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Погіршення самопочуття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(збільшення інфарктів та інсультів, загострення хронічних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хвороб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AAF12F4-BB3D-4A16-A96F-8D3EE14542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3BCFFE-5308-4793-8F0B-9D4C3C078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9" y="1031071"/>
            <a:ext cx="5238750" cy="2924175"/>
          </a:xfrm>
          <a:prstGeom prst="rect">
            <a:avLst/>
          </a:prstGeom>
        </p:spPr>
      </p:pic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C5075945-44FC-450D-B497-3504C6EA81A6}"/>
              </a:ext>
            </a:extLst>
          </p:cNvPr>
          <p:cNvSpPr txBox="1">
            <a:spLocks/>
          </p:cNvSpPr>
          <p:nvPr/>
        </p:nvSpPr>
        <p:spPr>
          <a:xfrm>
            <a:off x="166638" y="4157033"/>
            <a:ext cx="5207560" cy="3858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Утворення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геомагнітної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бурі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C055A1D8-1576-42F4-9F08-9F731FDBCF28}"/>
              </a:ext>
            </a:extLst>
          </p:cNvPr>
          <p:cNvSpPr txBox="1">
            <a:spLocks/>
          </p:cNvSpPr>
          <p:nvPr/>
        </p:nvSpPr>
        <p:spPr>
          <a:xfrm>
            <a:off x="166638" y="5619467"/>
            <a:ext cx="5094930" cy="10140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Зміна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поведінки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живих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організмів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Picture 6" descr="Головная Боль, Боль, Больной, Болезни, Гнев">
            <a:extLst>
              <a:ext uri="{FF2B5EF4-FFF2-40B4-BE49-F238E27FC236}">
                <a16:creationId xmlns:a16="http://schemas.microsoft.com/office/drawing/2014/main" id="{185A649D-866A-4519-A62C-4B74D6A8E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6050" y="821626"/>
            <a:ext cx="3214095" cy="321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495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сидить, небо, торт, стіл&#10;&#10;Автоматично згенерований опис">
            <a:extLst>
              <a:ext uri="{FF2B5EF4-FFF2-40B4-BE49-F238E27FC236}">
                <a16:creationId xmlns:a16="http://schemas.microsoft.com/office/drawing/2014/main" id="{4AB903E5-F62C-4E7B-837F-78AA65A8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9626"/>
            <a:ext cx="12178442" cy="6858000"/>
          </a:xfrm>
          <a:prstGeom prst="rect">
            <a:avLst/>
          </a:prstGeom>
        </p:spPr>
      </p:pic>
      <p:pic>
        <p:nvPicPr>
          <p:cNvPr id="20" name="Picture 2" descr="Фото Так люблю той Львів, що бракує ми слів.">
            <a:extLst>
              <a:ext uri="{FF2B5EF4-FFF2-40B4-BE49-F238E27FC236}">
                <a16:creationId xmlns:a16="http://schemas.microsoft.com/office/drawing/2014/main" id="{3D80AAC8-5615-4BF0-927E-FCD476590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/>
          <a:stretch/>
        </p:blipFill>
        <p:spPr bwMode="auto">
          <a:xfrm>
            <a:off x="-13564" y="-31711"/>
            <a:ext cx="12205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8" y="-31711"/>
            <a:ext cx="12191998" cy="860125"/>
            <a:chOff x="13563" y="-65133"/>
            <a:chExt cx="12191998" cy="860125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13563" y="-65133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Прояв Сонячної активності</a:t>
              </a: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205E74CA-A6C3-40C3-9DCB-22B87E3AA899}"/>
              </a:ext>
            </a:extLst>
          </p:cNvPr>
          <p:cNvSpPr txBox="1">
            <a:spLocks/>
          </p:cNvSpPr>
          <p:nvPr/>
        </p:nvSpPr>
        <p:spPr>
          <a:xfrm>
            <a:off x="7235686" y="5982208"/>
            <a:ext cx="4690227" cy="61472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Іонізація атмосфери</a:t>
            </a:r>
          </a:p>
        </p:txBody>
      </p: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3803B8F8-4D22-4D55-BD79-29777A316573}"/>
              </a:ext>
            </a:extLst>
          </p:cNvPr>
          <p:cNvSpPr txBox="1">
            <a:spLocks/>
          </p:cNvSpPr>
          <p:nvPr/>
        </p:nvSpPr>
        <p:spPr>
          <a:xfrm>
            <a:off x="266087" y="5878286"/>
            <a:ext cx="3326199" cy="8991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Львівська область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Вереснь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 р.</a:t>
            </a:r>
          </a:p>
        </p:txBody>
      </p:sp>
    </p:spTree>
    <p:extLst>
      <p:ext uri="{BB962C8B-B14F-4D97-AF65-F5344CB8AC3E}">
        <p14:creationId xmlns:p14="http://schemas.microsoft.com/office/powerpoint/2010/main" val="34460376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6" y="2801775"/>
            <a:ext cx="11858729" cy="1152994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Аварії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кораблів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ладу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електроніки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авіалайнерів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6" y="1230829"/>
            <a:ext cx="11858729" cy="115299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Часткове руйнування озонового екрану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(в основному над полюсами)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6" y="4328851"/>
            <a:ext cx="11858729" cy="115299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Зміна циркуляції земної атмосфери, зміна клімату, зміна циркуляції земної тропосфери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Прояв Сонячної активності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18" y="5855927"/>
            <a:ext cx="11858727" cy="62799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Відлючення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електропередач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855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27" y="1199847"/>
            <a:ext cx="11858729" cy="58188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Джерелом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енергії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є…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5" y="-34803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EA17786-D057-4070-A504-319EE1320C36}"/>
              </a:ext>
            </a:extLst>
          </p:cNvPr>
          <p:cNvSpPr txBox="1">
            <a:spLocks/>
          </p:cNvSpPr>
          <p:nvPr/>
        </p:nvSpPr>
        <p:spPr>
          <a:xfrm>
            <a:off x="166628" y="5443577"/>
            <a:ext cx="11858728" cy="115061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те,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всередині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FFD13D-628E-4E81-9375-30B09A058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756" y="2068488"/>
            <a:ext cx="91154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6" y="2671086"/>
            <a:ext cx="11858729" cy="597971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6" y="1442996"/>
            <a:ext cx="11858729" cy="59797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Найвідоміший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цикл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6" y="3899176"/>
            <a:ext cx="11858729" cy="115299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Найпомітнішим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проявом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16" y="5682289"/>
            <a:ext cx="11858729" cy="62799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сяйва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наслідком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1" y="2275465"/>
            <a:ext cx="11858729" cy="1062649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Яскраві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оточують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називають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1" y="3803606"/>
            <a:ext cx="11858729" cy="106264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Яку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спостерігача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нейтрино?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0ADC00ED-C652-4401-8B95-A4D0C7139CCA}"/>
              </a:ext>
            </a:extLst>
          </p:cNvPr>
          <p:cNvSpPr txBox="1">
            <a:spLocks/>
          </p:cNvSpPr>
          <p:nvPr/>
        </p:nvSpPr>
        <p:spPr>
          <a:xfrm>
            <a:off x="166612" y="5347104"/>
            <a:ext cx="11858729" cy="106264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Чим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відрізняється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максимумі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мінімумі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295C4C5-F68F-4D76-87A1-03E247D072DE}"/>
              </a:ext>
            </a:extLst>
          </p:cNvPr>
          <p:cNvSpPr txBox="1">
            <a:spLocks/>
          </p:cNvSpPr>
          <p:nvPr/>
        </p:nvSpPr>
        <p:spPr>
          <a:xfrm>
            <a:off x="166611" y="1259541"/>
            <a:ext cx="11858729" cy="5692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Найпотужнішим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проявом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є…</a:t>
            </a:r>
          </a:p>
        </p:txBody>
      </p: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4" y="977812"/>
            <a:ext cx="11858729" cy="149375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Уявіть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вся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вкрита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темними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сонячними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плямами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кольору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будемо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бачити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4" y="2636503"/>
            <a:ext cx="11858729" cy="1044452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диску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чорне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забарвлення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адже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температура в них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досягає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4500 К?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3" y="3895048"/>
            <a:ext cx="11858729" cy="141266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механізму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приводить до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зниження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плямах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порівняно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температурою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оточуючої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фотосфери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5B3B735-3C00-42DC-8C0A-8FBE3AAD47F4}"/>
              </a:ext>
            </a:extLst>
          </p:cNvPr>
          <p:cNvSpPr txBox="1">
            <a:spLocks/>
          </p:cNvSpPr>
          <p:nvPr/>
        </p:nvSpPr>
        <p:spPr>
          <a:xfrm>
            <a:off x="166614" y="5521802"/>
            <a:ext cx="11858728" cy="111543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коли на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темнішає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у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полярних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зонах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світлішати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»?</a:t>
            </a:r>
          </a:p>
        </p:txBody>
      </p:sp>
    </p:spTree>
    <p:extLst>
      <p:ext uri="{BB962C8B-B14F-4D97-AF65-F5344CB8AC3E}">
        <p14:creationId xmlns:p14="http://schemas.microsoft.com/office/powerpoint/2010/main" val="1616146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341089" y="1015653"/>
            <a:ext cx="11684275" cy="166114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4, пункт 2,3 (С. 70-73),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(1-2) С. 71, (1-4) С. 72-73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Тестові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С. 73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126927" y="2879578"/>
            <a:ext cx="11938142" cy="379188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Геоліобіологія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вплив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живі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організми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Вплив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активності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сучасної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людини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Суперспалах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без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Інтернету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>
                <a:solidFill>
                  <a:schemeClr val="bg1"/>
                </a:solidFill>
                <a:latin typeface="Trebuchet MS" panose="020B0603020202020204" pitchFamily="34" charset="0"/>
              </a:rPr>
              <a:t>• Реєстрація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сонячних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нейтрино 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25" y="1015290"/>
            <a:ext cx="11858729" cy="113731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являють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собою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чорні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світлі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вони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виникають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5" y="-34803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EA17786-D057-4070-A504-319EE1320C36}"/>
              </a:ext>
            </a:extLst>
          </p:cNvPr>
          <p:cNvSpPr txBox="1">
            <a:spLocks/>
          </p:cNvSpPr>
          <p:nvPr/>
        </p:nvSpPr>
        <p:spPr>
          <a:xfrm>
            <a:off x="166626" y="6129187"/>
            <a:ext cx="11858728" cy="58188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впливає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Землю 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людей?</a:t>
            </a:r>
          </a:p>
        </p:txBody>
      </p:sp>
      <p:pic>
        <p:nvPicPr>
          <p:cNvPr id="13" name="Picture 4" descr="https://mir-cdn.behance.net/v1/rendition/project_modules/max_1200/02bdf835093425.56e9619e0a8d2.jpg">
            <a:extLst>
              <a:ext uri="{FF2B5EF4-FFF2-40B4-BE49-F238E27FC236}">
                <a16:creationId xmlns:a16="http://schemas.microsoft.com/office/drawing/2014/main" id="{28B1C79E-8A7A-44B8-8061-9EE62733D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1"/>
          <a:stretch/>
        </p:blipFill>
        <p:spPr bwMode="auto">
          <a:xfrm>
            <a:off x="2849206" y="2329629"/>
            <a:ext cx="6493565" cy="36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нейтрино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DC60D-5186-412C-8FA1-3C4339183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2" y="903680"/>
            <a:ext cx="3355672" cy="4662304"/>
          </a:xfrm>
          <a:prstGeom prst="rect">
            <a:avLst/>
          </a:prstGeom>
        </p:spPr>
      </p:pic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CB45280F-8794-4DF3-A87D-7A576723AF4E}"/>
              </a:ext>
            </a:extLst>
          </p:cNvPr>
          <p:cNvSpPr txBox="1">
            <a:spLocks/>
          </p:cNvSpPr>
          <p:nvPr/>
        </p:nvSpPr>
        <p:spPr>
          <a:xfrm>
            <a:off x="5644031" y="928709"/>
            <a:ext cx="6214698" cy="16514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Нейтрино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джерело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інформації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процеси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надрах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Сонця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8C780C42-B801-48A5-A0C4-1D8D3C3BC3D3}"/>
              </a:ext>
            </a:extLst>
          </p:cNvPr>
          <p:cNvSpPr txBox="1">
            <a:spLocks/>
          </p:cNvSpPr>
          <p:nvPr/>
        </p:nvSpPr>
        <p:spPr>
          <a:xfrm>
            <a:off x="5686577" y="5042409"/>
            <a:ext cx="6172152" cy="16239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інформацію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про стан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практично в момент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спостереження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1636F108-6AF4-4935-BC72-7334AAD34B1B}"/>
              </a:ext>
            </a:extLst>
          </p:cNvPr>
          <p:cNvSpPr txBox="1">
            <a:spLocks/>
          </p:cNvSpPr>
          <p:nvPr/>
        </p:nvSpPr>
        <p:spPr>
          <a:xfrm>
            <a:off x="5644031" y="2730576"/>
            <a:ext cx="6172152" cy="216137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енергія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і величина потоку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залежать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температури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і характеру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ядерних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реакцій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B2FE32E-57DF-431E-8E64-9042CF8938BA}"/>
              </a:ext>
            </a:extLst>
          </p:cNvPr>
          <p:cNvSpPr txBox="1">
            <a:spLocks/>
          </p:cNvSpPr>
          <p:nvPr/>
        </p:nvSpPr>
        <p:spPr>
          <a:xfrm>
            <a:off x="700276" y="5691225"/>
            <a:ext cx="3750365" cy="97515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Нейтрино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досягають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без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7945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7AFEB1-F2A8-404F-BFC4-1C5C90AD4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нейтрино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AE8C1E74-0E28-4736-B683-B0B81B00E57F}"/>
              </a:ext>
            </a:extLst>
          </p:cNvPr>
          <p:cNvSpPr txBox="1">
            <a:spLocks/>
          </p:cNvSpPr>
          <p:nvPr/>
        </p:nvSpPr>
        <p:spPr>
          <a:xfrm>
            <a:off x="6259750" y="1117957"/>
            <a:ext cx="5670502" cy="10286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Нейтрино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спостерігають непрямим шляхом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B39CEC2-8B12-41F1-8CE7-8E13BB58EFEF}"/>
              </a:ext>
            </a:extLst>
          </p:cNvPr>
          <p:cNvSpPr txBox="1">
            <a:spLocks/>
          </p:cNvSpPr>
          <p:nvPr/>
        </p:nvSpPr>
        <p:spPr>
          <a:xfrm>
            <a:off x="294621" y="5772159"/>
            <a:ext cx="5443568" cy="78271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Резервуар для детектора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нейтрино 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4E533A25-72E8-4769-BF98-7C8656FA2096}"/>
              </a:ext>
            </a:extLst>
          </p:cNvPr>
          <p:cNvSpPr txBox="1">
            <a:spLocks/>
          </p:cNvSpPr>
          <p:nvPr/>
        </p:nvSpPr>
        <p:spPr>
          <a:xfrm>
            <a:off x="6259750" y="2447617"/>
            <a:ext cx="5670502" cy="21533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Нейтрино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взаємодіє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хлором 37,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утворюючи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радіактивний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ізотоп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аргону 37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CAA179-46FA-4CBE-A34D-5E5318B4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1" y="1101251"/>
            <a:ext cx="5637629" cy="4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6BDC38B1-93DC-4A8B-871C-F9D66D23C08D}"/>
              </a:ext>
            </a:extLst>
          </p:cNvPr>
          <p:cNvSpPr txBox="1">
            <a:spLocks/>
          </p:cNvSpPr>
          <p:nvPr/>
        </p:nvSpPr>
        <p:spPr>
          <a:xfrm>
            <a:off x="6259750" y="4936436"/>
            <a:ext cx="5670502" cy="15860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 кількості  цього ізотопу проводять глибоко під землею</a:t>
            </a:r>
          </a:p>
        </p:txBody>
      </p:sp>
    </p:spTree>
    <p:extLst>
      <p:ext uri="{BB962C8B-B14F-4D97-AF65-F5344CB8AC3E}">
        <p14:creationId xmlns:p14="http://schemas.microsoft.com/office/powerpoint/2010/main" val="18771859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7AFEB1-F2A8-404F-BFC4-1C5C90AD4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нейтрино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AE8C1E74-0E28-4736-B683-B0B81B00E57F}"/>
              </a:ext>
            </a:extLst>
          </p:cNvPr>
          <p:cNvSpPr txBox="1">
            <a:spLocks/>
          </p:cNvSpPr>
          <p:nvPr/>
        </p:nvSpPr>
        <p:spPr>
          <a:xfrm>
            <a:off x="6299599" y="1271149"/>
            <a:ext cx="5670502" cy="10286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Ідея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Б.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Понтекорво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здійснена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Р.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Девісом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B39CEC2-8B12-41F1-8CE7-8E13BB58EFEF}"/>
              </a:ext>
            </a:extLst>
          </p:cNvPr>
          <p:cNvSpPr txBox="1">
            <a:spLocks/>
          </p:cNvSpPr>
          <p:nvPr/>
        </p:nvSpPr>
        <p:spPr>
          <a:xfrm>
            <a:off x="306764" y="5744705"/>
            <a:ext cx="5443568" cy="78271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Резервуар для детектора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нейтрино 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4E533A25-72E8-4769-BF98-7C8656FA2096}"/>
              </a:ext>
            </a:extLst>
          </p:cNvPr>
          <p:cNvSpPr txBox="1">
            <a:spLocks/>
          </p:cNvSpPr>
          <p:nvPr/>
        </p:nvSpPr>
        <p:spPr>
          <a:xfrm>
            <a:off x="6230301" y="2762692"/>
            <a:ext cx="5739800" cy="15860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Детектор - цистерна,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наповнена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600 тоннами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перхлоретилену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CAA179-46FA-4CBE-A34D-5E5318B4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1" y="1113295"/>
            <a:ext cx="5637629" cy="4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6BDC38B1-93DC-4A8B-871C-F9D66D23C08D}"/>
              </a:ext>
            </a:extLst>
          </p:cNvPr>
          <p:cNvSpPr txBox="1">
            <a:spLocks/>
          </p:cNvSpPr>
          <p:nvPr/>
        </p:nvSpPr>
        <p:spPr>
          <a:xfrm>
            <a:off x="6299599" y="4810346"/>
            <a:ext cx="5670502" cy="15860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апаратури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покинутому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підземний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руднику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762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7AFEB1-F2A8-404F-BFC4-1C5C90AD4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нейтрино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AE8C1E74-0E28-4736-B683-B0B81B00E57F}"/>
              </a:ext>
            </a:extLst>
          </p:cNvPr>
          <p:cNvSpPr txBox="1">
            <a:spLocks/>
          </p:cNvSpPr>
          <p:nvPr/>
        </p:nvSpPr>
        <p:spPr>
          <a:xfrm>
            <a:off x="6156390" y="976861"/>
            <a:ext cx="5898408" cy="274871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нейтрино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протягом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кількома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серіями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теорією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B39CEC2-8B12-41F1-8CE7-8E13BB58EFEF}"/>
              </a:ext>
            </a:extLst>
          </p:cNvPr>
          <p:cNvSpPr txBox="1">
            <a:spLocks/>
          </p:cNvSpPr>
          <p:nvPr/>
        </p:nvSpPr>
        <p:spPr>
          <a:xfrm>
            <a:off x="288811" y="6075297"/>
            <a:ext cx="5443568" cy="4179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Нейтринний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детектор </a:t>
            </a:r>
            <a:r>
              <a:rPr lang="en-US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Borexino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6BDC38B1-93DC-4A8B-871C-F9D66D23C08D}"/>
              </a:ext>
            </a:extLst>
          </p:cNvPr>
          <p:cNvSpPr txBox="1">
            <a:spLocks/>
          </p:cNvSpPr>
          <p:nvPr/>
        </p:nvSpPr>
        <p:spPr>
          <a:xfrm>
            <a:off x="6100782" y="3894159"/>
            <a:ext cx="5898407" cy="27487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термоядерний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реактор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працює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імпульсному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режимі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-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термоядерна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реакція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припиняється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Результат пошуку зображень за запитом &quot;фото сонячних нейтрино&quot;">
            <a:extLst>
              <a:ext uri="{FF2B5EF4-FFF2-40B4-BE49-F238E27FC236}">
                <a16:creationId xmlns:a16="http://schemas.microsoft.com/office/drawing/2014/main" id="{D7FA3525-7BAA-45C5-A826-AA42BDB20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2" y="142430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0927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Картинки по запросу солнечный факел">
            <a:extLst>
              <a:ext uri="{FF2B5EF4-FFF2-40B4-BE49-F238E27FC236}">
                <a16:creationId xmlns:a16="http://schemas.microsoft.com/office/drawing/2014/main" id="{42174D06-C41C-486A-9A42-B1C5B027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130023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Активність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FCB3D654-077F-4540-BBA9-0C1C16326CED}"/>
              </a:ext>
            </a:extLst>
          </p:cNvPr>
          <p:cNvSpPr txBox="1">
            <a:spLocks/>
          </p:cNvSpPr>
          <p:nvPr/>
        </p:nvSpPr>
        <p:spPr>
          <a:xfrm>
            <a:off x="314372" y="863492"/>
            <a:ext cx="11544357" cy="11352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активність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комплекс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зумовлених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надрах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4" descr="https://upload.wikimedia.org/wikipedia/commons/4/47/Solar_Archipelago_-_Flickr_-_NASA_Goddard_Photo_and_Video.jpg">
            <a:extLst>
              <a:ext uri="{FF2B5EF4-FFF2-40B4-BE49-F238E27FC236}">
                <a16:creationId xmlns:a16="http://schemas.microsoft.com/office/drawing/2014/main" id="{334E54CB-A4F9-405B-AC39-48B5455CE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r="46559"/>
          <a:stretch/>
        </p:blipFill>
        <p:spPr bwMode="auto">
          <a:xfrm>
            <a:off x="326593" y="2069609"/>
            <a:ext cx="3477713" cy="29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Пов’язане зображення">
            <a:extLst>
              <a:ext uri="{FF2B5EF4-FFF2-40B4-BE49-F238E27FC236}">
                <a16:creationId xmlns:a16="http://schemas.microsoft.com/office/drawing/2014/main" id="{7F116911-838C-4F4F-B22E-5324101B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58" y="2075372"/>
            <a:ext cx="3477717" cy="293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Результат пошуку зображень за запитом &quot;протуберанці&quot;">
            <a:extLst>
              <a:ext uri="{FF2B5EF4-FFF2-40B4-BE49-F238E27FC236}">
                <a16:creationId xmlns:a16="http://schemas.microsoft.com/office/drawing/2014/main" id="{957E1F6D-BA60-4347-90F7-5D45397C0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5"/>
          <a:stretch/>
        </p:blipFill>
        <p:spPr bwMode="auto">
          <a:xfrm>
            <a:off x="8357887" y="2093051"/>
            <a:ext cx="3477713" cy="293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16CF06C8-0EB3-45E5-8104-AD57AE627185}"/>
              </a:ext>
            </a:extLst>
          </p:cNvPr>
          <p:cNvSpPr txBox="1">
            <a:spLocks/>
          </p:cNvSpPr>
          <p:nvPr/>
        </p:nvSpPr>
        <p:spPr>
          <a:xfrm>
            <a:off x="1498166" y="5024995"/>
            <a:ext cx="1291724" cy="37373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8906E5E-A32F-4A66-9843-EE4416E0CA17}"/>
              </a:ext>
            </a:extLst>
          </p:cNvPr>
          <p:cNvSpPr txBox="1">
            <a:spLocks/>
          </p:cNvSpPr>
          <p:nvPr/>
        </p:nvSpPr>
        <p:spPr>
          <a:xfrm>
            <a:off x="5367309" y="5038279"/>
            <a:ext cx="1457375" cy="37373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Факели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4DE01D26-8F4D-4566-A072-D945CB25898A}"/>
              </a:ext>
            </a:extLst>
          </p:cNvPr>
          <p:cNvSpPr txBox="1">
            <a:spLocks/>
          </p:cNvSpPr>
          <p:nvPr/>
        </p:nvSpPr>
        <p:spPr>
          <a:xfrm>
            <a:off x="8861159" y="5078768"/>
            <a:ext cx="2471167" cy="37373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Протуберанці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A85D23D2-22D0-4869-AD8C-E35DA6D45C71}"/>
              </a:ext>
            </a:extLst>
          </p:cNvPr>
          <p:cNvSpPr txBox="1">
            <a:spLocks/>
          </p:cNvSpPr>
          <p:nvPr/>
        </p:nvSpPr>
        <p:spPr>
          <a:xfrm>
            <a:off x="1410638" y="5493019"/>
            <a:ext cx="9370724" cy="37373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зони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спостерігають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утворення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241E1AEF-8F0D-4CCB-A5D9-6DA7778B9351}"/>
              </a:ext>
            </a:extLst>
          </p:cNvPr>
          <p:cNvSpPr txBox="1">
            <a:spLocks/>
          </p:cNvSpPr>
          <p:nvPr/>
        </p:nvSpPr>
        <p:spPr>
          <a:xfrm>
            <a:off x="1755656" y="5921631"/>
            <a:ext cx="8542519" cy="86803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Причини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виникнення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потужні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виникають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конвективних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рухів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плазми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813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load.wikimedia.org/wikipedia/commons/4/44/172197main_NASA_Flare_Gband_lg-withouttext.jpg?uselang=ru">
            <a:extLst>
              <a:ext uri="{FF2B5EF4-FFF2-40B4-BE49-F238E27FC236}">
                <a16:creationId xmlns:a16="http://schemas.microsoft.com/office/drawing/2014/main" id="{6D87E40E-7EEE-4B4C-874D-FC81708C4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Прояви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активності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7" name="Місце для вмісту 3">
            <a:extLst>
              <a:ext uri="{FF2B5EF4-FFF2-40B4-BE49-F238E27FC236}">
                <a16:creationId xmlns:a16="http://schemas.microsoft.com/office/drawing/2014/main" id="{727A6000-66D1-4C25-BD49-8DC158925784}"/>
              </a:ext>
            </a:extLst>
          </p:cNvPr>
          <p:cNvSpPr txBox="1">
            <a:spLocks/>
          </p:cNvSpPr>
          <p:nvPr/>
        </p:nvSpPr>
        <p:spPr>
          <a:xfrm>
            <a:off x="1624190" y="1101374"/>
            <a:ext cx="8684302" cy="11310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ділянки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зниженою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яскравістю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(температурою) </a:t>
            </a:r>
          </a:p>
        </p:txBody>
      </p:sp>
      <p:sp>
        <p:nvSpPr>
          <p:cNvPr id="208" name="Місце для вмісту 3">
            <a:extLst>
              <a:ext uri="{FF2B5EF4-FFF2-40B4-BE49-F238E27FC236}">
                <a16:creationId xmlns:a16="http://schemas.microsoft.com/office/drawing/2014/main" id="{6168B1F1-4D1E-4B4E-B09E-1E5F6F5B4BD2}"/>
              </a:ext>
            </a:extLst>
          </p:cNvPr>
          <p:cNvSpPr txBox="1">
            <a:spLocks/>
          </p:cNvSpPr>
          <p:nvPr/>
        </p:nvSpPr>
        <p:spPr>
          <a:xfrm>
            <a:off x="305099" y="6250952"/>
            <a:ext cx="3645799" cy="44812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Сонці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9" name="Місце для вмісту 3">
            <a:extLst>
              <a:ext uri="{FF2B5EF4-FFF2-40B4-BE49-F238E27FC236}">
                <a16:creationId xmlns:a16="http://schemas.microsoft.com/office/drawing/2014/main" id="{462328E3-0176-4A87-8DB7-13BDB75DEB50}"/>
              </a:ext>
            </a:extLst>
          </p:cNvPr>
          <p:cNvSpPr txBox="1">
            <a:spLocks/>
          </p:cNvSpPr>
          <p:nvPr/>
        </p:nvSpPr>
        <p:spPr>
          <a:xfrm>
            <a:off x="1288353" y="2623359"/>
            <a:ext cx="9282022" cy="16603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Сильні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гальмують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гарячої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і температура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знижується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1000-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 К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ABC5DFEF-55DF-47DB-A696-9020755629EF}"/>
              </a:ext>
            </a:extLst>
          </p:cNvPr>
          <p:cNvSpPr txBox="1">
            <a:spLocks/>
          </p:cNvSpPr>
          <p:nvPr/>
        </p:nvSpPr>
        <p:spPr>
          <a:xfrm>
            <a:off x="1883502" y="4674837"/>
            <a:ext cx="8424990" cy="11772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Їх колір – темно червоний.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Із Землі виглядають як темні плями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949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14621</TotalTime>
  <Words>891</Words>
  <Application>Microsoft Office PowerPoint</Application>
  <PresentationFormat>Широкий екран</PresentationFormat>
  <Paragraphs>126</Paragraphs>
  <Slides>24</Slides>
  <Notes>7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925</cp:revision>
  <dcterms:created xsi:type="dcterms:W3CDTF">2016-12-28T18:54:39Z</dcterms:created>
  <dcterms:modified xsi:type="dcterms:W3CDTF">2020-01-19T17:46:42Z</dcterms:modified>
</cp:coreProperties>
</file>