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62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358" r:id="rId11"/>
    <p:sldId id="359" r:id="rId12"/>
    <p:sldId id="360" r:id="rId13"/>
    <p:sldId id="303" r:id="rId14"/>
    <p:sldId id="361" r:id="rId15"/>
    <p:sldId id="322" r:id="rId16"/>
    <p:sldId id="355" r:id="rId17"/>
    <p:sldId id="363" r:id="rId18"/>
    <p:sldId id="270" r:id="rId19"/>
    <p:sldId id="272" r:id="rId20"/>
    <p:sldId id="260" r:id="rId21"/>
    <p:sldId id="364" r:id="rId22"/>
    <p:sldId id="277" r:id="rId23"/>
    <p:sldId id="30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A8A3"/>
    <a:srgbClr val="F8F9FB"/>
    <a:srgbClr val="FDF0DF"/>
    <a:srgbClr val="F9FBFA"/>
    <a:srgbClr val="FAFCFB"/>
    <a:srgbClr val="E77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0"/>
  </p:normalViewPr>
  <p:slideViewPr>
    <p:cSldViewPr snapToGrid="0">
      <p:cViewPr varScale="1">
        <p:scale>
          <a:sx n="51" d="100"/>
          <a:sy n="51" d="100"/>
        </p:scale>
        <p:origin x="2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4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66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95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948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30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62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11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29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237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244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8E9C-877A-41E6-96BD-79D26878A51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14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38E9C-877A-41E6-96BD-79D26878A51B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C9C25-2FB3-4D40-89D1-66ED39673BF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40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10Pcs Large Artificial Fake Monstera Palm tree Leaves Green Plastic  Leaf Wedding DIY Decoration Pretty Flowers Leaves Plant|Artificial &amp; Dried  Flowers| - AliExpr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0" r="67366" b="20829"/>
          <a:stretch/>
        </p:blipFill>
        <p:spPr bwMode="auto">
          <a:xfrm rot="16200000">
            <a:off x="919977" y="3451303"/>
            <a:ext cx="2486722" cy="432667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 10Pcs Large Artificial Fake Monstera Palm tree Leaves Green Plastic  Leaf Wedding DIY Decoration Pretty Flowers Leaves Plant|Artificial &amp; Dried  Flowers| - AliExpr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2" t="-23" b="44705"/>
          <a:stretch/>
        </p:blipFill>
        <p:spPr bwMode="auto">
          <a:xfrm>
            <a:off x="7498265" y="-71034"/>
            <a:ext cx="4720683" cy="383471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w 10Pcs Large Artificial Fake Monstera Palm tree Leaves Green Plastic  Leaf Wedding DIY Decoration Pretty Flowers Leaves Plant|Artificial &amp; Dried  Flowers| - AliExpr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4"/>
          <a:stretch/>
        </p:blipFill>
        <p:spPr bwMode="auto">
          <a:xfrm>
            <a:off x="5469935" y="3880901"/>
            <a:ext cx="6722064" cy="302328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14361" y="3646450"/>
            <a:ext cx="2290772" cy="1746096"/>
          </a:xfrm>
          <a:prstGeom prst="rect">
            <a:avLst/>
          </a:prstGeom>
          <a:solidFill>
            <a:srgbClr val="F9FBFA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7971" y="2030157"/>
            <a:ext cx="7525214" cy="35038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8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uk-UA" sz="9600" b="1" dirty="0" err="1">
                <a:latin typeface="Monotype Corsiva" panose="03010101010201010101" pitchFamily="66" charset="0"/>
              </a:rPr>
              <a:t>Листок:будова</a:t>
            </a:r>
            <a:r>
              <a:rPr lang="uk-UA" sz="9600" b="1" dirty="0">
                <a:latin typeface="Monotype Corsiva" panose="03010101010201010101" pitchFamily="66" charset="0"/>
              </a:rPr>
              <a:t> та функції.</a:t>
            </a:r>
            <a:endParaRPr lang="ru-RU" sz="96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8646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5186778" y="4741095"/>
            <a:ext cx="6405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sz="2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800" b="1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Черешок </a:t>
            </a:r>
            <a:r>
              <a:rPr lang="uk-UA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─ це </a:t>
            </a:r>
            <a:r>
              <a:rPr lang="uk-UA" sz="28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частира</a:t>
            </a:r>
            <a:r>
              <a:rPr lang="uk-UA" sz="2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листка, якою  листкова пластинка прикріплюється до черешка</a:t>
            </a:r>
          </a:p>
        </p:txBody>
      </p:sp>
      <p:sp>
        <p:nvSpPr>
          <p:cNvPr id="125962" name="Rectangle 10"/>
          <p:cNvSpPr>
            <a:spLocks noChangeArrowheads="1"/>
          </p:cNvSpPr>
          <p:nvPr/>
        </p:nvSpPr>
        <p:spPr bwMode="auto">
          <a:xfrm>
            <a:off x="2424113" y="1"/>
            <a:ext cx="7848600" cy="7921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i="1" dirty="0">
                <a:solidFill>
                  <a:srgbClr val="29F95F"/>
                </a:solidFill>
                <a:latin typeface="Bookman Old Style" pitchFamily="18" charset="0"/>
              </a:rPr>
              <a:t> </a:t>
            </a:r>
            <a:r>
              <a:rPr lang="uk-UA" sz="3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Зовнішня будова листка</a:t>
            </a:r>
            <a:endParaRPr lang="en-US" sz="3600" b="1" i="1" dirty="0">
              <a:solidFill>
                <a:srgbClr val="29F95F"/>
              </a:solidFill>
              <a:latin typeface="Bookman Old Style" pitchFamily="18" charset="0"/>
            </a:endParaRPr>
          </a:p>
        </p:txBody>
      </p:sp>
      <p:pic>
        <p:nvPicPr>
          <p:cNvPr id="3076" name="Picture 13" descr="2014-09-25 21 10 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8" y="2263264"/>
            <a:ext cx="424815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6" name="AutoShape 14"/>
          <p:cNvSpPr>
            <a:spLocks noChangeArrowheads="1"/>
          </p:cNvSpPr>
          <p:nvPr/>
        </p:nvSpPr>
        <p:spPr bwMode="auto">
          <a:xfrm>
            <a:off x="1809506" y="4776986"/>
            <a:ext cx="1944688" cy="863600"/>
          </a:xfrm>
          <a:prstGeom prst="leftArrow">
            <a:avLst>
              <a:gd name="adj1" fmla="val 50000"/>
              <a:gd name="adj2" fmla="val 562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400" dirty="0"/>
              <a:t>черешок</a:t>
            </a:r>
          </a:p>
        </p:txBody>
      </p:sp>
      <p:sp>
        <p:nvSpPr>
          <p:cNvPr id="125967" name="AutoShape 15"/>
          <p:cNvSpPr>
            <a:spLocks noChangeArrowheads="1"/>
          </p:cNvSpPr>
          <p:nvPr/>
        </p:nvSpPr>
        <p:spPr bwMode="auto">
          <a:xfrm>
            <a:off x="2781850" y="3160556"/>
            <a:ext cx="3455988" cy="719138"/>
          </a:xfrm>
          <a:prstGeom prst="leftArrow">
            <a:avLst>
              <a:gd name="adj1" fmla="val 50000"/>
              <a:gd name="adj2" fmla="val 120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400" dirty="0"/>
              <a:t>Листкова пластинка</a:t>
            </a:r>
          </a:p>
        </p:txBody>
      </p:sp>
      <p:sp>
        <p:nvSpPr>
          <p:cNvPr id="125968" name="Text Box 16"/>
          <p:cNvSpPr txBox="1">
            <a:spLocks noChangeArrowheads="1"/>
          </p:cNvSpPr>
          <p:nvPr/>
        </p:nvSpPr>
        <p:spPr bwMode="auto">
          <a:xfrm>
            <a:off x="6024564" y="1125538"/>
            <a:ext cx="579596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sz="2400" b="1" i="1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Листкова пластинка </a:t>
            </a:r>
            <a:r>
              <a:rPr lang="ru-RU" sz="2400" i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плоска частина листка, що складається з двох поверхонь: </a:t>
            </a:r>
            <a:r>
              <a:rPr lang="ru-RU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верхньої</a:t>
            </a:r>
            <a:r>
              <a:rPr lang="ru-RU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нижньої</a:t>
            </a:r>
            <a:r>
              <a:rPr lang="ru-RU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uk-UA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 фотосинтез та випаровування води</a:t>
            </a: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438169" y="151637"/>
            <a:ext cx="10972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листок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листкову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пластинку,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називається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простим.</a:t>
            </a:r>
          </a:p>
          <a:p>
            <a:pPr algn="ctr">
              <a:spcBef>
                <a:spcPct val="50000"/>
              </a:spcBef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листки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бувають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черешкові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сидячі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983" name="Rectangle 7" descr="2014-06-13 14 54 34"/>
          <p:cNvSpPr>
            <a:spLocks noChangeArrowheads="1"/>
          </p:cNvSpPr>
          <p:nvPr/>
        </p:nvSpPr>
        <p:spPr bwMode="auto">
          <a:xfrm>
            <a:off x="6665291" y="2205039"/>
            <a:ext cx="4696939" cy="4175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984" name="Rectangle 8" descr="2014-06-13 14 55 03"/>
          <p:cNvSpPr>
            <a:spLocks noChangeArrowheads="1"/>
          </p:cNvSpPr>
          <p:nvPr/>
        </p:nvSpPr>
        <p:spPr bwMode="auto">
          <a:xfrm>
            <a:off x="667631" y="2205039"/>
            <a:ext cx="4696941" cy="41036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985" name="Text Box 9"/>
          <p:cNvSpPr txBox="1">
            <a:spLocks noChangeArrowheads="1"/>
          </p:cNvSpPr>
          <p:nvPr/>
        </p:nvSpPr>
        <p:spPr bwMode="auto">
          <a:xfrm>
            <a:off x="3016101" y="5547986"/>
            <a:ext cx="35222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Черешковий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986" name="Text Box 10"/>
          <p:cNvSpPr txBox="1">
            <a:spLocks noChangeArrowheads="1"/>
          </p:cNvSpPr>
          <p:nvPr/>
        </p:nvSpPr>
        <p:spPr bwMode="auto">
          <a:xfrm>
            <a:off x="8760794" y="5449560"/>
            <a:ext cx="24390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Сидячий</a:t>
            </a: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534573" y="155477"/>
            <a:ext cx="936371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Коли ж на </a:t>
            </a:r>
            <a:r>
              <a:rPr lang="ru-RU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спільному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черешку </a:t>
            </a:r>
            <a:r>
              <a:rPr lang="ru-RU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листкових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пластинок </a:t>
            </a:r>
            <a:r>
              <a:rPr lang="ru-RU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складним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8011" name="Rectangle 11" descr="2014-09-25 21 47 24"/>
          <p:cNvSpPr>
            <a:spLocks noChangeArrowheads="1"/>
          </p:cNvSpPr>
          <p:nvPr/>
        </p:nvSpPr>
        <p:spPr bwMode="auto">
          <a:xfrm>
            <a:off x="774408" y="1877110"/>
            <a:ext cx="3527425" cy="22320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012" name="Rectangle 12" descr="2014-09-25 21 47 44"/>
          <p:cNvSpPr>
            <a:spLocks noChangeArrowheads="1"/>
          </p:cNvSpPr>
          <p:nvPr/>
        </p:nvSpPr>
        <p:spPr bwMode="auto">
          <a:xfrm>
            <a:off x="5664200" y="1877110"/>
            <a:ext cx="3384550" cy="22320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013" name="Rectangle 13" descr="2014-09-25 21 48 07"/>
          <p:cNvSpPr>
            <a:spLocks noChangeArrowheads="1"/>
          </p:cNvSpPr>
          <p:nvPr/>
        </p:nvSpPr>
        <p:spPr bwMode="auto">
          <a:xfrm>
            <a:off x="2334822" y="4338638"/>
            <a:ext cx="3598862" cy="25193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014" name="Rectangle 14" descr="2014-09-25 21 48 39"/>
          <p:cNvSpPr>
            <a:spLocks noChangeArrowheads="1"/>
          </p:cNvSpPr>
          <p:nvPr/>
        </p:nvSpPr>
        <p:spPr bwMode="auto">
          <a:xfrm>
            <a:off x="7568810" y="4338638"/>
            <a:ext cx="3529013" cy="251936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4424876" y="1750317"/>
            <a:ext cx="6758940" cy="138499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При кільчастому   розташуванні три і більше листків у </a:t>
            </a:r>
            <a:r>
              <a:rPr lang="uk-UA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вузлі</a:t>
            </a: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охоплюють  стебло кільцем (елодея, хвощі)</a:t>
            </a: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2424113" y="1"/>
            <a:ext cx="6913562" cy="7921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uk-UA" sz="4400" b="1" i="1" dirty="0">
                <a:solidFill>
                  <a:srgbClr val="29F9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Листкорозміщення</a:t>
            </a:r>
            <a:endParaRPr lang="en-US" sz="4400" b="1" i="1" dirty="0">
              <a:solidFill>
                <a:srgbClr val="29F9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82" name="Rectangle 18" descr="2014-06-13 15 00 04"/>
          <p:cNvSpPr>
            <a:spLocks noChangeArrowheads="1"/>
          </p:cNvSpPr>
          <p:nvPr/>
        </p:nvSpPr>
        <p:spPr bwMode="auto">
          <a:xfrm>
            <a:off x="334964" y="1368425"/>
            <a:ext cx="3600450" cy="27368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62483" name="Rectangle 19" descr="2014-06-13 15 00 35"/>
          <p:cNvSpPr>
            <a:spLocks noChangeArrowheads="1"/>
          </p:cNvSpPr>
          <p:nvPr/>
        </p:nvSpPr>
        <p:spPr bwMode="auto">
          <a:xfrm>
            <a:off x="1774825" y="4121150"/>
            <a:ext cx="3600450" cy="27368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62484" name="Text Box 20"/>
          <p:cNvSpPr txBox="1">
            <a:spLocks noChangeArrowheads="1"/>
          </p:cNvSpPr>
          <p:nvPr/>
        </p:nvSpPr>
        <p:spPr bwMode="auto">
          <a:xfrm>
            <a:off x="5880893" y="4843244"/>
            <a:ext cx="5134109" cy="138499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 </a:t>
            </a:r>
            <a:r>
              <a:rPr lang="uk-UA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розоподібному</a:t>
            </a:r>
            <a:r>
              <a:rPr lang="uk-UA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розташуванні   листки  зростають з верхівки стебла</a:t>
            </a:r>
          </a:p>
        </p:txBody>
      </p:sp>
      <p:sp>
        <p:nvSpPr>
          <p:cNvPr id="62485" name="Text Box 21"/>
          <p:cNvSpPr txBox="1">
            <a:spLocks noChangeArrowheads="1"/>
          </p:cNvSpPr>
          <p:nvPr/>
        </p:nvSpPr>
        <p:spPr bwMode="auto">
          <a:xfrm>
            <a:off x="550862" y="3540641"/>
            <a:ext cx="2447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Кільчасте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2486" name="Text Box 22"/>
          <p:cNvSpPr txBox="1">
            <a:spLocks noChangeArrowheads="1"/>
          </p:cNvSpPr>
          <p:nvPr/>
        </p:nvSpPr>
        <p:spPr bwMode="auto">
          <a:xfrm>
            <a:off x="1976951" y="4121150"/>
            <a:ext cx="2447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Розоподібне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4337648" y="1514178"/>
            <a:ext cx="5585973" cy="138499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uk-UA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супротивному</a:t>
            </a: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два листки у </a:t>
            </a:r>
            <a:r>
              <a:rPr lang="uk-UA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вузлі</a:t>
            </a: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розташовуються один проти одного (бузок, клен</a:t>
            </a:r>
            <a:r>
              <a:rPr lang="uk-UA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6575400" y="4553634"/>
            <a:ext cx="5283663" cy="181588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33CC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uk-UA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черговому</a:t>
            </a: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розташувані</a:t>
            </a: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поодинокі листки прикріплені до </a:t>
            </a:r>
            <a:r>
              <a:rPr lang="uk-UA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стебових</a:t>
            </a:r>
            <a:r>
              <a:rPr lang="uk-UA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вузлів по спіралі (яблуня, фікус, береза)</a:t>
            </a:r>
          </a:p>
        </p:txBody>
      </p:sp>
      <p:sp>
        <p:nvSpPr>
          <p:cNvPr id="129034" name="Rectangle 10" descr="2014-06-13 14 59 54"/>
          <p:cNvSpPr>
            <a:spLocks noChangeArrowheads="1"/>
          </p:cNvSpPr>
          <p:nvPr/>
        </p:nvSpPr>
        <p:spPr bwMode="auto">
          <a:xfrm>
            <a:off x="165711" y="1186419"/>
            <a:ext cx="3529012" cy="25209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129035" name="Rectangle 11" descr="2014-06-13 14 59 40"/>
          <p:cNvSpPr>
            <a:spLocks noChangeArrowheads="1"/>
          </p:cNvSpPr>
          <p:nvPr/>
        </p:nvSpPr>
        <p:spPr bwMode="auto">
          <a:xfrm>
            <a:off x="2315370" y="3987725"/>
            <a:ext cx="3529012" cy="27352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2351089" y="5876925"/>
            <a:ext cx="1728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Чергове</a:t>
            </a:r>
          </a:p>
        </p:txBody>
      </p:sp>
      <p:sp>
        <p:nvSpPr>
          <p:cNvPr id="129037" name="Text Box 13"/>
          <p:cNvSpPr txBox="1">
            <a:spLocks noChangeArrowheads="1"/>
          </p:cNvSpPr>
          <p:nvPr/>
        </p:nvSpPr>
        <p:spPr bwMode="auto">
          <a:xfrm>
            <a:off x="2229254" y="1329512"/>
            <a:ext cx="2447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Супротивне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676F1318-6A1B-4BB4-B838-C06AAC950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0657" y="-18018"/>
            <a:ext cx="6913562" cy="7921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uk-UA" sz="4400" b="1" i="1" dirty="0">
                <a:solidFill>
                  <a:srgbClr val="29F9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Листкорозміщення</a:t>
            </a:r>
            <a:endParaRPr lang="en-US" sz="4400" b="1" i="1" dirty="0">
              <a:solidFill>
                <a:srgbClr val="29F9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33C030-AAD0-469E-A3E6-D80A8F358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2876"/>
          </a:xfrm>
          <a:prstGeom prst="rect">
            <a:avLst/>
          </a:prstGeom>
        </p:spPr>
      </p:pic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2091237" y="1636295"/>
            <a:ext cx="8709109" cy="2862322"/>
          </a:xfrm>
          <a:prstGeom prst="rect">
            <a:avLst/>
          </a:prstGeom>
          <a:solidFill>
            <a:srgbClr val="004200">
              <a:alpha val="8196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Розташування жилок листкової пластинки має назву </a:t>
            </a:r>
            <a:r>
              <a:rPr lang="uk-UA" sz="6000" i="1" dirty="0">
                <a:solidFill>
                  <a:srgbClr val="8FFF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жилкування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6"/>
          <p:cNvSpPr txBox="1">
            <a:spLocks noChangeArrowheads="1"/>
          </p:cNvSpPr>
          <p:nvPr/>
        </p:nvSpPr>
        <p:spPr bwMode="auto">
          <a:xfrm>
            <a:off x="868908" y="423127"/>
            <a:ext cx="10554268" cy="2123658"/>
          </a:xfrm>
          <a:prstGeom prst="rect">
            <a:avLst/>
          </a:prstGeom>
          <a:solidFill>
            <a:srgbClr val="004200">
              <a:alpha val="6901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Пластинка листка має жилки, які відходять від черешка і розгалужуються в його пластинці.</a:t>
            </a: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1888792" y="3634106"/>
            <a:ext cx="9957464" cy="2800767"/>
          </a:xfrm>
          <a:prstGeom prst="rect">
            <a:avLst/>
          </a:prstGeom>
          <a:solidFill>
            <a:schemeClr val="accent6">
              <a:lumMod val="75000"/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Жилки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― це </a:t>
            </a:r>
            <a:r>
              <a:rPr lang="uk-UA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судинно-волокнисті пучки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 поєднують листок зі стеблом. </a:t>
            </a:r>
          </a:p>
          <a:p>
            <a:pPr algn="ctr">
              <a:spcBef>
                <a:spcPct val="50000"/>
              </a:spcBef>
            </a:pP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забезпечують  проведення до листка води та неорганічних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виведення з нього  утворених органічних речовин та  надають йому міцності.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latin typeface="Times New Roman" pitchFamily="18" charset="0"/>
                <a:cs typeface="Times New Roman" pitchFamily="18" charset="0"/>
              </a:rPr>
              <a:t>Сітчасте жилкування</a:t>
            </a:r>
            <a:endParaRPr lang="ru-RU" sz="5400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D:\Dokument\Mother document\Листок.Зовнішня буд\Жилкування\сітчасте\72700506.jpg"/>
          <p:cNvPicPr>
            <a:picLocks noChangeAspect="1" noChangeArrowheads="1"/>
          </p:cNvPicPr>
          <p:nvPr/>
        </p:nvPicPr>
        <p:blipFill>
          <a:blip r:embed="rId2" cstate="print"/>
          <a:srcRect b="4576"/>
          <a:stretch>
            <a:fillRect/>
          </a:stretch>
        </p:blipFill>
        <p:spPr bwMode="auto">
          <a:xfrm>
            <a:off x="756689" y="1031231"/>
            <a:ext cx="2857487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:\Dokument\Mother document\Листок.Зовнішня буд\Жилкування\сітчасте\leaf-cher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4765" y="1003458"/>
            <a:ext cx="3121025" cy="2341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D:\Dokument\Mother document\Листок.Зовнішня буд\Жилкування\сітчасте\quercus-macranthera-leaf.jpg"/>
          <p:cNvPicPr>
            <a:picLocks noChangeAspect="1" noChangeArrowheads="1"/>
          </p:cNvPicPr>
          <p:nvPr/>
        </p:nvPicPr>
        <p:blipFill>
          <a:blip r:embed="rId4" cstate="print"/>
          <a:srcRect t="3006"/>
          <a:stretch>
            <a:fillRect/>
          </a:stretch>
        </p:blipFill>
        <p:spPr bwMode="auto">
          <a:xfrm>
            <a:off x="7475790" y="978036"/>
            <a:ext cx="3181939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D:\Dokument\Mother document\Листок.Зовнішня буд\Жилкування\сітчасте\0_3fc5_d7e3b9d1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4741" y="3983901"/>
            <a:ext cx="2796779" cy="241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D:\Dokument\Mother document\Листок.Зовнішня буд\Жилкування\сітчасте\0_9869b_24e62d47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0154" y="3425148"/>
            <a:ext cx="4019025" cy="3678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6689" y="3160870"/>
            <a:ext cx="285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Слива солодка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83581" y="3143224"/>
            <a:ext cx="285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Черешня солодка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10500" y="3198019"/>
            <a:ext cx="285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Дуб черешковий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92630" y="5279054"/>
            <a:ext cx="3429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Клен </a:t>
            </a:r>
            <a:r>
              <a:rPr lang="uk-UA" sz="2400" dirty="0" err="1">
                <a:latin typeface="Calibri" pitchFamily="34" charset="0"/>
              </a:rPr>
              <a:t>гостролистковий</a:t>
            </a:r>
            <a:endParaRPr lang="uk-UA" sz="2400" dirty="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372118" y="5048073"/>
            <a:ext cx="285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Вороняче око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latin typeface="Times New Roman" pitchFamily="18" charset="0"/>
                <a:cs typeface="Times New Roman" pitchFamily="18" charset="0"/>
              </a:rPr>
              <a:t>Паралельне жилкування</a:t>
            </a:r>
            <a:endParaRPr lang="ru-RU" sz="5400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Dokument\Mother document\Листок.Зовнішня буд\Жилкування\паралельне\big-11119.jpeg"/>
          <p:cNvPicPr>
            <a:picLocks noChangeAspect="1" noChangeArrowheads="1"/>
          </p:cNvPicPr>
          <p:nvPr/>
        </p:nvPicPr>
        <p:blipFill>
          <a:blip r:embed="rId2" cstate="print"/>
          <a:srcRect t="7317" b="7317"/>
          <a:stretch>
            <a:fillRect/>
          </a:stretch>
        </p:blipFill>
        <p:spPr bwMode="auto">
          <a:xfrm>
            <a:off x="320842" y="818844"/>
            <a:ext cx="453400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:\Dokument\Mother document\Листок.Зовнішня буд\Жилкування\паралельне\corn e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0406" y="871087"/>
            <a:ext cx="457200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:\Dokument\Mother document\Листок.Зовнішня буд\Жилкування\паралельне\f606efd64af2c3de137a74bce78bb7b3.jpe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24000" y="3786191"/>
            <a:ext cx="4500562" cy="250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:\Dokument\Mother document\Листок.Зовнішня буд\Жилкування\паралельне\boroshnista_ros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096001" y="3714752"/>
            <a:ext cx="4429155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59093" y="3214688"/>
            <a:ext cx="285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Овес довгий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67656" y="3252790"/>
            <a:ext cx="285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Кукурудза звичайна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666876" y="6215063"/>
            <a:ext cx="4214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Ячмінь звичайний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167438" y="6143626"/>
            <a:ext cx="4214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Просо </a:t>
            </a:r>
            <a:r>
              <a:rPr lang="uk-UA" sz="2400" dirty="0" err="1">
                <a:latin typeface="Calibri" pitchFamily="34" charset="0"/>
              </a:rPr>
              <a:t>Миронівське</a:t>
            </a:r>
            <a:endParaRPr lang="uk-UA" sz="24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0"/>
                <a:latin typeface="Times New Roman" pitchFamily="18" charset="0"/>
                <a:cs typeface="Times New Roman" pitchFamily="18" charset="0"/>
              </a:rPr>
              <a:t>Дугове жилкування</a:t>
            </a:r>
            <a:endParaRPr lang="ru-RU" sz="5400" b="1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D:\Dokument\Mother document\Листок.Зовнішня буд\Жилкування\дугове\3882adb9db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905" y="1000108"/>
            <a:ext cx="4500562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D:\Dokument\Mother document\Листок.Зовнішня буд\Жилкування\дугове\flowers_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7439" y="785794"/>
            <a:ext cx="450056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Dokument\Mother document\Листок.Зовнішня буд\Жилкування\дугове\0a195cf84cce6d8b6433431ec84f498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3571876"/>
            <a:ext cx="440531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4905" y="6345425"/>
            <a:ext cx="4429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Конвалія травнева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310314" y="3286126"/>
            <a:ext cx="4357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Тюльпан </a:t>
            </a:r>
            <a:r>
              <a:rPr lang="uk-UA" sz="2400" dirty="0" err="1">
                <a:latin typeface="Calibri" pitchFamily="34" charset="0"/>
              </a:rPr>
              <a:t>розовий</a:t>
            </a:r>
            <a:endParaRPr lang="uk-UA" sz="2400" dirty="0">
              <a:latin typeface="Calibri" pitchFamily="34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881688" y="6215063"/>
            <a:ext cx="4786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>
                <a:latin typeface="Calibri" pitchFamily="34" charset="0"/>
              </a:rPr>
              <a:t>Подорожник лікарський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0"/>
                <a:latin typeface="Times New Roman" pitchFamily="18" charset="0"/>
                <a:cs typeface="Times New Roman" pitchFamily="18" charset="0"/>
              </a:rPr>
              <a:t>Основні частини листка</a:t>
            </a:r>
            <a:endParaRPr lang="ru-RU" sz="5400" b="1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026" y="1198244"/>
            <a:ext cx="754653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Листок -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це бічна частина пагона, що виконує функції фотосинтезу, газообміну та випаровування води.</a:t>
            </a: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	На відміну від кореня та стебла, листок має обмежений ріст.</a:t>
            </a: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	Листок складається з листкової пластинки, черешка та прилистків.</a:t>
            </a:r>
          </a:p>
          <a:p>
            <a:pPr algn="just">
              <a:buFont typeface="Wingdings" pitchFamily="2" charset="2"/>
              <a:buChar char="v"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Листкова пластинка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– виконує основні функції листка, може мати різноманітні форми і розміри.</a:t>
            </a:r>
          </a:p>
          <a:p>
            <a:pPr algn="just">
              <a:buFont typeface="Wingdings" pitchFamily="2" charset="2"/>
              <a:buChar char="v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Черешок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– виконує опірну і провідну функції, регулює положення листкової пластинки відносно напрямку до світла.</a:t>
            </a:r>
          </a:p>
          <a:p>
            <a:pPr algn="just">
              <a:buFont typeface="Wingdings" pitchFamily="2" charset="2"/>
              <a:buChar char="v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Прилистки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-  можуть мати різну форму і розміри іноді не розвивається або рано відпадають.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5609" y="1856915"/>
            <a:ext cx="4020365" cy="3945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latin typeface="Times New Roman" pitchFamily="18" charset="0"/>
                <a:cs typeface="Times New Roman" pitchFamily="18" charset="0"/>
              </a:rPr>
              <a:t>Форми листкової пластинки</a:t>
            </a:r>
            <a:endParaRPr lang="ru-RU" sz="5400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Dokument\Mother document\Листок.Зовнішня буд\Будова листка\Leaf_morphology_uk.png"/>
          <p:cNvPicPr>
            <a:picLocks noChangeAspect="1" noChangeArrowheads="1"/>
          </p:cNvPicPr>
          <p:nvPr/>
        </p:nvPicPr>
        <p:blipFill>
          <a:blip r:embed="rId2" cstate="print"/>
          <a:srcRect l="28920" t="8537" r="44415" b="57317"/>
          <a:stretch>
            <a:fillRect/>
          </a:stretch>
        </p:blipFill>
        <p:spPr bwMode="auto">
          <a:xfrm>
            <a:off x="438643" y="1000084"/>
            <a:ext cx="4051469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D:\Dokument\Mother document\Листок.Зовнішня буд\Будова листка\Leaf_morphology_uk.png"/>
          <p:cNvPicPr>
            <a:picLocks noChangeAspect="1" noChangeArrowheads="1"/>
          </p:cNvPicPr>
          <p:nvPr/>
        </p:nvPicPr>
        <p:blipFill>
          <a:blip r:embed="rId2" cstate="print"/>
          <a:srcRect l="2875" t="8537" r="70291" b="57317"/>
          <a:stretch>
            <a:fillRect/>
          </a:stretch>
        </p:blipFill>
        <p:spPr bwMode="auto">
          <a:xfrm>
            <a:off x="561473" y="3929042"/>
            <a:ext cx="3928639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D:\Dokument\Mother document\Листок.Зовнішня буд\Будова листка\Leaf_morphology_uk.png"/>
          <p:cNvPicPr>
            <a:picLocks noChangeAspect="1" noChangeArrowheads="1"/>
          </p:cNvPicPr>
          <p:nvPr/>
        </p:nvPicPr>
        <p:blipFill>
          <a:blip r:embed="rId2" cstate="print"/>
          <a:srcRect l="2534" t="42521" r="44414" b="3821"/>
          <a:stretch>
            <a:fillRect/>
          </a:stretch>
        </p:blipFill>
        <p:spPr bwMode="auto">
          <a:xfrm>
            <a:off x="4872250" y="1321547"/>
            <a:ext cx="6654122" cy="524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latin typeface="Times New Roman" pitchFamily="18" charset="0"/>
                <a:cs typeface="Times New Roman" pitchFamily="18" charset="0"/>
              </a:rPr>
              <a:t>Край листкової пластинки</a:t>
            </a:r>
            <a:endParaRPr lang="ru-RU" sz="5400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Dokument\Mother document\Листок.Зовнішня буд\Будова листка\Leaf_morphology_uk.png"/>
          <p:cNvPicPr>
            <a:picLocks noChangeAspect="1" noChangeArrowheads="1"/>
          </p:cNvPicPr>
          <p:nvPr/>
        </p:nvPicPr>
        <p:blipFill>
          <a:blip r:embed="rId2" cstate="print"/>
          <a:srcRect l="59628" t="8327" r="3109" b="52450"/>
          <a:stretch>
            <a:fillRect/>
          </a:stretch>
        </p:blipFill>
        <p:spPr bwMode="auto">
          <a:xfrm>
            <a:off x="2881290" y="928671"/>
            <a:ext cx="6357982" cy="5714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latin typeface="Times New Roman" pitchFamily="18" charset="0"/>
                <a:cs typeface="Times New Roman" pitchFamily="18" charset="0"/>
              </a:rPr>
              <a:t>Чи знаєте ви, що…</a:t>
            </a:r>
            <a:endParaRPr lang="ru-RU" sz="5400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000108"/>
            <a:ext cx="11734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	Найбільші листки до 3 метрів у діаметрі має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вікторія-регія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що росте у водах Амазонки. Найдовші листки до 30 м має тропічна рослина - пальма рафія.</a:t>
            </a:r>
            <a:r>
              <a:rPr lang="uk-UA" sz="28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018" y="2577146"/>
            <a:ext cx="5069482" cy="3171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448905" y="5624827"/>
            <a:ext cx="2339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Вікторія-регія</a:t>
            </a:r>
            <a:endParaRPr lang="uk-UA" sz="2800" dirty="0"/>
          </a:p>
        </p:txBody>
      </p:sp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1845" y="3305677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808064" y="2583780"/>
            <a:ext cx="2547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Пальма рафія</a:t>
            </a:r>
            <a:endParaRPr lang="uk-UA" sz="2800" dirty="0"/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1">
            <a:extLst>
              <a:ext uri="{FF2B5EF4-FFF2-40B4-BE49-F238E27FC236}">
                <a16:creationId xmlns:a16="http://schemas.microsoft.com/office/drawing/2014/main" id="{813E503B-94CC-45A2-B8CA-251E23EDB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912" y="287646"/>
            <a:ext cx="6265863" cy="5857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kumimoji="0" lang="uk-UA" altLang="ru-RU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  <a:endParaRPr kumimoji="0" lang="ru-RU" altLang="ru-RU" b="1" dirty="0">
              <a:solidFill>
                <a:srgbClr val="E46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1" name="Text Box 5">
            <a:extLst>
              <a:ext uri="{FF2B5EF4-FFF2-40B4-BE49-F238E27FC236}">
                <a16:creationId xmlns:a16="http://schemas.microsoft.com/office/drawing/2014/main" id="{E62AC436-7EE1-47D8-B8B9-B1436CA99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90" y="981076"/>
            <a:ext cx="1151870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kumimoji="0" lang="ru-RU" altLang="uk-UA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Прочитати</a:t>
            </a:r>
            <a:r>
              <a:rPr kumimoji="0" lang="ru-RU" altLang="uk-U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параграф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kumimoji="0" lang="uk-UA" altLang="uk-U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Віднайти рослин за такими характеристиками їх листків:</a:t>
            </a:r>
          </a:p>
          <a:p>
            <a:pPr marL="457200" indent="-457200" algn="ctr">
              <a:spcBef>
                <a:spcPct val="0"/>
              </a:spcBef>
              <a:buClrTx/>
              <a:buFontTx/>
              <a:buChar char="-"/>
            </a:pP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Сидячий, </a:t>
            </a: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простий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паралельним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жилкуванням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ClrTx/>
              <a:buNone/>
            </a:pPr>
            <a:endParaRPr kumimoji="0"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spcBef>
                <a:spcPct val="0"/>
              </a:spcBef>
              <a:buClrTx/>
              <a:buFontTx/>
              <a:buChar char="-"/>
            </a:pP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Черешковий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простий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сітчастим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жилкуванням</a:t>
            </a:r>
            <a:r>
              <a:rPr kumimoji="0"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ClrTx/>
              <a:buNone/>
            </a:pPr>
            <a:endParaRPr kumimoji="0"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kumimoji="0" lang="ru-RU" altLang="uk-U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kumimoji="0" lang="ru-RU" altLang="uk-UA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kumimoji="0" lang="ru-RU" altLang="uk-U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кімнатних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вас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вдома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― з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простими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складними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листками,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паралельним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дуговим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сітчастим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жилкуванням</a:t>
            </a:r>
            <a:r>
              <a:rPr kumimoji="0"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700" y="1231525"/>
            <a:ext cx="6096000" cy="43338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7892" y="103790"/>
            <a:ext cx="115377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Покривна тканина утворює </a:t>
            </a:r>
            <a:r>
              <a:rPr lang="uk-UA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верхню і нижню шкірку (епідерму)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яка захищає внутрішні шари клітин від несприятливих умов середовища.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6550" y="2991075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епідерма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9909" y="5604057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епідерма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5406700" y="2864010"/>
            <a:ext cx="497588" cy="2137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7850459" y="5304402"/>
            <a:ext cx="216417" cy="2996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604133" y="5979420"/>
            <a:ext cx="77011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верхній шкірці часто наявний шар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кутикули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воскоподібної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плівки або волосків – </a:t>
            </a:r>
            <a:r>
              <a:rPr lang="uk-UA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трихом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6086" y="4294870"/>
            <a:ext cx="16346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Волоски  - </a:t>
            </a:r>
            <a:r>
              <a:rPr lang="uk-UA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трихоми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поверхні листка колеусу.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92" y="4129328"/>
            <a:ext cx="3232231" cy="258937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37625" y="1535603"/>
            <a:ext cx="33584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Кутикула</a:t>
            </a:r>
            <a:r>
              <a:rPr lang="uk-UA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воскоподібна</a:t>
            </a:r>
            <a:r>
              <a:rPr lang="uk-UA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плівка на поверхні листка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92204" y="1107709"/>
            <a:ext cx="1176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  <a:ea typeface="Calibri" panose="020F0502020204030204" pitchFamily="34" charset="0"/>
              </a:rPr>
              <a:t>кутикула</a:t>
            </a:r>
            <a:endParaRPr lang="ru-RU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6694864" y="1399615"/>
            <a:ext cx="285802" cy="4203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454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9" b="4260"/>
          <a:stretch/>
        </p:blipFill>
        <p:spPr>
          <a:xfrm>
            <a:off x="201686" y="2446820"/>
            <a:ext cx="4863044" cy="42811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700" y="1226412"/>
            <a:ext cx="6096000" cy="43338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951" y="137313"/>
            <a:ext cx="11749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шкірці є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продихи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парні клітини, які регулюють газообмін і випаровування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30047" y="4425687"/>
            <a:ext cx="1343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rgbClr val="5B9BD5">
                    <a:lumMod val="50000"/>
                  </a:srgb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uk-UA" dirty="0">
                <a:latin typeface="Comic Sans MS" panose="030F0702030302020204" pitchFamily="66" charset="0"/>
                <a:ea typeface="Calibri" panose="020F0502020204030204" pitchFamily="34" charset="0"/>
              </a:rPr>
              <a:t>продихи</a:t>
            </a:r>
            <a:r>
              <a:rPr lang="uk-UA" sz="2400" dirty="0">
                <a:solidFill>
                  <a:srgbClr val="5B9BD5">
                    <a:lumMod val="50000"/>
                  </a:srgb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9177454" y="4756353"/>
            <a:ext cx="1290041" cy="1167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0121590" y="4129709"/>
            <a:ext cx="691811" cy="4358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1683" b="11865"/>
          <a:stretch/>
        </p:blipFill>
        <p:spPr>
          <a:xfrm>
            <a:off x="5226371" y="5374888"/>
            <a:ext cx="1810573" cy="13531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4096215" y="4212222"/>
            <a:ext cx="82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>
                <a:latin typeface="Comic Sans MS" panose="030F0702030302020204" pitchFamily="66" charset="0"/>
              </a:rPr>
              <a:t>продихи відкриті</a:t>
            </a:r>
            <a:endParaRPr lang="ru-RU" sz="12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1594623" y="6166624"/>
            <a:ext cx="87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>
                <a:latin typeface="Comic Sans MS" panose="030F0702030302020204" pitchFamily="66" charset="0"/>
              </a:rPr>
              <a:t>продихи закриті</a:t>
            </a:r>
            <a:endParaRPr lang="ru-RU" sz="1200" dirty="0">
              <a:latin typeface="Comic Sans MS" panose="030F0702030302020204" pitchFamily="66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106755" y="5158265"/>
            <a:ext cx="3681571" cy="1639228"/>
            <a:chOff x="7106755" y="5158265"/>
            <a:chExt cx="3681571" cy="163922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/>
            <a:srcRect l="65701" t="60150" r="18750" b="17412"/>
            <a:stretch/>
          </p:blipFill>
          <p:spPr>
            <a:xfrm>
              <a:off x="9271760" y="5158265"/>
              <a:ext cx="1516566" cy="163922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106755" y="5572640"/>
              <a:ext cx="2279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замикаючі клітини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9284249" y="5913963"/>
              <a:ext cx="217340" cy="1326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9284249" y="5560287"/>
              <a:ext cx="981484" cy="1102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951940" y="6046567"/>
              <a:ext cx="14542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продихова 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щілина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9176355" y="6165739"/>
              <a:ext cx="904634" cy="3299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9055" y="668883"/>
            <a:ext cx="442095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продихових клітин: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підвищений вміст хлоропластів;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нерівномірність потовщення стінок;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мітохондрій;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підвищений вміст цукрів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50958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691" y="3635298"/>
            <a:ext cx="3975309" cy="3222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85" y="541671"/>
            <a:ext cx="3152077" cy="24871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80263"/>
            <a:ext cx="4103649" cy="307773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2975334"/>
            <a:ext cx="3932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Продихи у дводольних рослин зазвичай розташовані на нижньому боці листка,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947" y="598978"/>
            <a:ext cx="3445398" cy="344539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992418" y="3100037"/>
            <a:ext cx="30732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посухостійних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рослин – на нижньому і на верхньому боках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t="13634" b="26532"/>
          <a:stretch/>
        </p:blipFill>
        <p:spPr>
          <a:xfrm>
            <a:off x="3932662" y="579425"/>
            <a:ext cx="3072101" cy="27547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3672" y="3440848"/>
            <a:ext cx="2381250" cy="330517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252936" y="5674692"/>
            <a:ext cx="30250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плаваючих водяних рослин і злаків - на верхньому боці листка,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5616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863" b="10422"/>
          <a:stretch/>
        </p:blipFill>
        <p:spPr>
          <a:xfrm>
            <a:off x="514815" y="1519311"/>
            <a:ext cx="11162370" cy="53386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15" y="351693"/>
            <a:ext cx="11019263" cy="89496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утрудненому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випаровуванні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спостерігається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гутація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 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виділення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через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водяні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продихи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крапель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води.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7623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700" y="642240"/>
            <a:ext cx="6096000" cy="43338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5951" y="127309"/>
            <a:ext cx="116716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верхьою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нижньою шкіркою розташовується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uk-UA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‘якоть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листка – мезофіл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основна тканина.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Левая фигурная скобка 6"/>
          <p:cNvSpPr/>
          <p:nvPr/>
        </p:nvSpPr>
        <p:spPr>
          <a:xfrm>
            <a:off x="5406700" y="2602881"/>
            <a:ext cx="224666" cy="133814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87483" y="3087288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  <a:ea typeface="Calibri" panose="020F0502020204030204" pitchFamily="34" charset="0"/>
              </a:rPr>
              <a:t>мезофіл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9960332" y="3939052"/>
            <a:ext cx="170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стовпчаста паренхіма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9144000" y="3087288"/>
            <a:ext cx="1349298" cy="8537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flipH="1">
            <a:off x="8598953" y="4675118"/>
            <a:ext cx="170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губчаста паренхіма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8447265" y="4080973"/>
            <a:ext cx="430252" cy="790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08878" y="895449"/>
            <a:ext cx="49048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Стовпчаста паренхіма:</a:t>
            </a:r>
          </a:p>
          <a:p>
            <a:pPr marL="342900" indent="-342900">
              <a:buFontTx/>
              <a:buChar char="-"/>
            </a:pP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клітини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овальні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містять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хлоропласти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</a:p>
          <a:p>
            <a:pPr marL="342900" indent="-342900">
              <a:buFontTx/>
              <a:buChar char="-"/>
            </a:pP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фотосинтезу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036" y="4802554"/>
            <a:ext cx="85706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Губчаста паренхіма: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клітини мають неправильну форму, нещільно  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прилягають, між ними наявні міжклітинники,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заповнені повітрям;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функції дихання і випаровування, менше - фотосинтезу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16" y="2499931"/>
            <a:ext cx="3331101" cy="23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9596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700" y="604140"/>
            <a:ext cx="6096000" cy="43338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1346" y="138821"/>
            <a:ext cx="11415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Усередині листкової пластинки розташовані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жилки, або провідні пучки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10052824" y="3900952"/>
            <a:ext cx="170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провідний пучок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236820" y="3021980"/>
            <a:ext cx="669073" cy="878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14" y="2966133"/>
            <a:ext cx="4762500" cy="316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7056" y="2472510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ксилема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4929" y="2287844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флоема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84106" y="6377212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склеренхіма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46" y="746822"/>
            <a:ext cx="53600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Жилки складаються з елементів провідних тканин: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судин ксилеми та ситоподібних трубок флоеми, </a:t>
            </a:r>
          </a:p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також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механічних тканин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1516566" y="2810105"/>
            <a:ext cx="609948" cy="1405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2851232" y="2625439"/>
            <a:ext cx="100124" cy="11325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2364929" y="5822759"/>
            <a:ext cx="357545" cy="614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631366" y="5106299"/>
            <a:ext cx="6269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Механічні тканини: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коленхіма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поширюється на краї листка;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склеренхіма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супроводжує провідні пучки;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склереїди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підтримують тканину мезофілу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89141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2859" y="120375"/>
            <a:ext cx="74899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Будова черешка схожа на будову стебла:</a:t>
            </a:r>
          </a:p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черешок вкритий епідермою</a:t>
            </a:r>
          </a:p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провідна система розташована півколом</a:t>
            </a:r>
          </a:p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клітини основної тканини не диференційовані, </a:t>
            </a:r>
          </a:p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всі її клітини однорідні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0686" l="0" r="100000">
                        <a14:backgroundMark x1="12042" y1="44774" x2="12042" y2="44774"/>
                        <a14:backgroundMark x1="6806" y1="38846" x2="6806" y2="38846"/>
                        <a14:backgroundMark x1="11867" y1="39470" x2="12391" y2="40094"/>
                        <a14:backgroundMark x1="19372" y1="46490" x2="20244" y2="47582"/>
                        <a14:backgroundMark x1="23386" y1="50702" x2="23386" y2="51170"/>
                        <a14:backgroundMark x1="23037" y1="54446" x2="22164" y2="54914"/>
                        <a14:backgroundMark x1="11693" y1="44306" x2="11693" y2="44306"/>
                        <a14:backgroundMark x1="1396" y1="24961" x2="1396" y2="24961"/>
                        <a14:backgroundMark x1="698" y1="18565" x2="1047" y2="17941"/>
                        <a14:backgroundMark x1="4014" y1="7956" x2="4014" y2="7956"/>
                        <a14:backgroundMark x1="18325" y1="7176" x2="22688" y2="7176"/>
                        <a14:backgroundMark x1="28796" y1="5928" x2="40314" y2="7332"/>
                        <a14:backgroundMark x1="49389" y1="6240" x2="49389" y2="6240"/>
                        <a14:backgroundMark x1="11693" y1="5772" x2="11693" y2="5772"/>
                        <a14:backgroundMark x1="76440" y1="2028" x2="76440" y2="2028"/>
                        <a14:backgroundMark x1="69634" y1="2496" x2="69634" y2="2496"/>
                        <a14:backgroundMark x1="82373" y1="1560" x2="82373" y2="1560"/>
                        <a14:backgroundMark x1="85864" y1="1248" x2="85864" y2="1248"/>
                        <a14:backgroundMark x1="96161" y1="35881" x2="96161" y2="35881"/>
                        <a14:backgroundMark x1="92496" y1="41810" x2="92496" y2="41810"/>
                        <a14:backgroundMark x1="89354" y1="44774" x2="87435" y2="46334"/>
                        <a14:backgroundMark x1="83944" y1="49610" x2="82024" y2="51014"/>
                        <a14:backgroundMark x1="79058" y1="53198" x2="78010" y2="54914"/>
                        <a14:backgroundMark x1="77312" y1="56162" x2="81152" y2="56630"/>
                        <a14:backgroundMark x1="98080" y1="25117" x2="98080" y2="25117"/>
                        <a14:backgroundMark x1="98429" y1="21061" x2="98429" y2="19969"/>
                        <a14:backgroundMark x1="99127" y1="14041" x2="99127" y2="14041"/>
                      </a14:backgroundRemoval>
                    </a14:imgEffect>
                  </a14:imgLayer>
                </a14:imgProps>
              </a:ext>
            </a:extLst>
          </a:blip>
          <a:srcRect b="39498"/>
          <a:stretch/>
        </p:blipFill>
        <p:spPr>
          <a:xfrm rot="454273">
            <a:off x="5542925" y="1593569"/>
            <a:ext cx="6125574" cy="41459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12711" y="4705247"/>
            <a:ext cx="870751" cy="369332"/>
          </a:xfrm>
          <a:prstGeom prst="rect">
            <a:avLst/>
          </a:prstGeom>
          <a:solidFill>
            <a:srgbClr val="A0A8A3"/>
          </a:solidFill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жилка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34" y="2221776"/>
            <a:ext cx="4845653" cy="2176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" t="16438" r="85132" b="54355"/>
          <a:stretch/>
        </p:blipFill>
        <p:spPr>
          <a:xfrm rot="7229774">
            <a:off x="5555204" y="3143204"/>
            <a:ext cx="496405" cy="884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b="19273"/>
          <a:stretch/>
        </p:blipFill>
        <p:spPr>
          <a:xfrm>
            <a:off x="305271" y="4398048"/>
            <a:ext cx="4144536" cy="22283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32553" y="5074579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епідерма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35333" y="5992153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паренхіма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6668429" y="4705247"/>
            <a:ext cx="363491" cy="36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8190570" y="5074579"/>
            <a:ext cx="363491" cy="917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64651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731</Words>
  <Application>Microsoft Office PowerPoint</Application>
  <PresentationFormat>Широкий екран</PresentationFormat>
  <Paragraphs>117</Paragraphs>
  <Slides>23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32" baseType="lpstr">
      <vt:lpstr>Arial</vt:lpstr>
      <vt:lpstr>Bookman Old Style</vt:lpstr>
      <vt:lpstr>Calibri</vt:lpstr>
      <vt:lpstr>Calibri Light</vt:lpstr>
      <vt:lpstr>Comic Sans MS</vt:lpstr>
      <vt:lpstr>Monotype Corsiva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При утрудненому випаровуванні у рослин спостерігається  гутація – виділення через водяні продихи крапель води.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Внутрішня будова листка. Листопад</dc:title>
  <dc:creator>1</dc:creator>
  <cp:lastModifiedBy>Asus</cp:lastModifiedBy>
  <cp:revision>102</cp:revision>
  <dcterms:created xsi:type="dcterms:W3CDTF">2020-12-06T12:28:44Z</dcterms:created>
  <dcterms:modified xsi:type="dcterms:W3CDTF">2021-01-19T21:07:45Z</dcterms:modified>
</cp:coreProperties>
</file>