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8" r:id="rId2"/>
    <p:sldId id="585" r:id="rId3"/>
    <p:sldId id="586" r:id="rId4"/>
    <p:sldId id="587" r:id="rId5"/>
    <p:sldId id="588" r:id="rId6"/>
    <p:sldId id="589" r:id="rId7"/>
    <p:sldId id="559" r:id="rId8"/>
    <p:sldId id="584" r:id="rId9"/>
    <p:sldId id="583" r:id="rId10"/>
    <p:sldId id="526" r:id="rId11"/>
    <p:sldId id="518" r:id="rId12"/>
    <p:sldId id="590" r:id="rId13"/>
    <p:sldId id="512" r:id="rId14"/>
    <p:sldId id="591" r:id="rId15"/>
    <p:sldId id="592" r:id="rId16"/>
    <p:sldId id="593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94E9"/>
    <a:srgbClr val="295FFF"/>
    <a:srgbClr val="00B050"/>
    <a:srgbClr val="2F3242"/>
    <a:srgbClr val="CC0099"/>
    <a:srgbClr val="FFFF00"/>
    <a:srgbClr val="CC0066"/>
    <a:srgbClr val="709E32"/>
    <a:srgbClr val="FFB44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170" autoAdjust="0"/>
    <p:restoredTop sz="94660"/>
  </p:normalViewPr>
  <p:slideViewPr>
    <p:cSldViewPr snapToGrid="0">
      <p:cViewPr varScale="1">
        <p:scale>
          <a:sx n="46" d="100"/>
          <a:sy n="46" d="100"/>
        </p:scale>
        <p:origin x="50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13.01.2023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6230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840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12091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1336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3749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13.01.2023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13.01.2023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13.01.2023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13.01.2023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13.01.2023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13.01.2023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13.01.2023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13.01.2023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13.01.2023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13.01.2023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13.01.2023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13.01.2023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0.png"/><Relationship Id="rId7" Type="http://schemas.microsoft.com/office/2007/relationships/hdphoto" Target="../media/hdphoto5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microsoft.com/office/2007/relationships/hdphoto" Target="../media/hdphoto7.wdp"/><Relationship Id="rId5" Type="http://schemas.openxmlformats.org/officeDocument/2006/relationships/image" Target="../media/image21.jpeg"/><Relationship Id="rId10" Type="http://schemas.openxmlformats.org/officeDocument/2006/relationships/image" Target="../media/image24.png"/><Relationship Id="rId4" Type="http://schemas.microsoft.com/office/2007/relationships/hdphoto" Target="../media/hdphoto4.wdp"/><Relationship Id="rId9" Type="http://schemas.microsoft.com/office/2007/relationships/hdphoto" Target="../media/hdphoto6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>
          <a:xfrm>
            <a:off x="1260389" y="1660783"/>
            <a:ext cx="1581665" cy="373964"/>
          </a:xfrm>
        </p:spPr>
        <p:txBody>
          <a:bodyPr/>
          <a:lstStyle/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13.01.2023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83957" y="119911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57620" y="2947949"/>
            <a:ext cx="19717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Урок</a:t>
            </a:r>
          </a:p>
          <a:p>
            <a:pPr algn="ctr"/>
            <a:r>
              <a:rPr lang="uk-UA" sz="4800" b="1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№58</a:t>
            </a:r>
            <a:endParaRPr lang="ru-RU" sz="4800" b="1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38300" y="5515332"/>
            <a:ext cx="105595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/>
              <a:t>Вірші вихованців </a:t>
            </a:r>
            <a:r>
              <a:rPr lang="uk-UA" sz="3200" b="1" dirty="0" err="1"/>
              <a:t>Павлиської</a:t>
            </a:r>
            <a:r>
              <a:rPr lang="uk-UA" sz="3200" b="1" dirty="0"/>
              <a:t> школи. Д. </a:t>
            </a:r>
            <a:r>
              <a:rPr lang="uk-UA" sz="3200" b="1" dirty="0" err="1"/>
              <a:t>Телкова</a:t>
            </a:r>
            <a:r>
              <a:rPr lang="uk-UA" sz="3200" b="1" dirty="0"/>
              <a:t> «</a:t>
            </a:r>
            <a:r>
              <a:rPr lang="uk-UA" sz="3200" b="1" dirty="0" smtClean="0"/>
              <a:t>Героям</a:t>
            </a:r>
            <a:r>
              <a:rPr lang="uk-UA" sz="3200" b="1" dirty="0"/>
              <a:t>». </a:t>
            </a:r>
            <a:endParaRPr lang="uk-UA" sz="3200" b="1" dirty="0" smtClean="0"/>
          </a:p>
          <a:p>
            <a:pPr algn="ctr"/>
            <a:r>
              <a:rPr lang="uk-UA" sz="3200" b="1" dirty="0" smtClean="0"/>
              <a:t>М</a:t>
            </a:r>
            <a:r>
              <a:rPr lang="uk-UA" sz="3200" b="1" dirty="0"/>
              <a:t>. Малолітко «Воїнові, який захищає Вітчизну»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0106" y="285916"/>
            <a:ext cx="2402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Читання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8" name="AutoShape 2" descr="ÐÐ°ÑÑÐ¸Ð½ÐºÐ¸ Ð¿Ð¾ Ð·Ð°Ð¿ÑÐ¾ÑÑ ÐºÐ»Ð¸Ð¿Ð°ÑÑ Ð´ÐµÑÐ¸ ÑÐ°Ð·Ð¾Ð¼ Ñ Ð´Ð¾Ð±ÑÑ Ð¿ÑÑÑ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907956" y="411343"/>
            <a:ext cx="8643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Розділ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uk-UA" sz="2400" b="1" dirty="0" smtClean="0">
                <a:solidFill>
                  <a:schemeClr val="bg1"/>
                </a:solidFill>
              </a:rPr>
              <a:t>5. Як не любить свій край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Герої України: достойники, номенклатурники та негідники – Чернігівський  Центр Прав Людини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11" b="5343"/>
          <a:stretch/>
        </p:blipFill>
        <p:spPr bwMode="auto">
          <a:xfrm>
            <a:off x="4819651" y="998435"/>
            <a:ext cx="6994524" cy="4295494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13.01.2023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30724" y="405926"/>
            <a:ext cx="8732066" cy="651875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Повідомлення теми уроку. </a:t>
            </a:r>
          </a:p>
        </p:txBody>
      </p:sp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40" y="2013038"/>
            <a:ext cx="3216898" cy="4635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Выноска-облако 16"/>
          <p:cNvSpPr/>
          <p:nvPr/>
        </p:nvSpPr>
        <p:spPr>
          <a:xfrm rot="336341">
            <a:off x="2615492" y="1220548"/>
            <a:ext cx="9225671" cy="4989392"/>
          </a:xfrm>
          <a:prstGeom prst="cloudCallout">
            <a:avLst>
              <a:gd name="adj1" fmla="val -55103"/>
              <a:gd name="adj2" fmla="val -27052"/>
            </a:avLst>
          </a:prstGeom>
          <a:solidFill>
            <a:srgbClr val="1694E9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63374" y="1945529"/>
            <a:ext cx="688310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Далі ви прочитаєте вірші вихованців </a:t>
            </a:r>
            <a:r>
              <a:rPr lang="uk-UA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Павлиської</a:t>
            </a:r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школи, що на Кіровоградщині. </a:t>
            </a:r>
            <a:r>
              <a:rPr lang="uk-U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uk-UA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</a:t>
            </a:r>
            <a:r>
              <a:rPr lang="uk-U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там багато років працював директором видатний український педагог і письменник Василь Олександрович Сухомлинський.</a:t>
            </a:r>
          </a:p>
        </p:txBody>
      </p:sp>
    </p:spTree>
    <p:extLst>
      <p:ext uri="{BB962C8B-B14F-4D97-AF65-F5344CB8AC3E}">
        <p14:creationId xmlns:p14="http://schemas.microsoft.com/office/powerpoint/2010/main" val="270110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13.01.2023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5596" y="494529"/>
            <a:ext cx="8732066" cy="851633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Опрацювання </a:t>
            </a:r>
            <a:r>
              <a:rPr lang="uk-UA" sz="2000" b="1" dirty="0" smtClean="0">
                <a:solidFill>
                  <a:schemeClr val="bg1"/>
                </a:solidFill>
              </a:rPr>
              <a:t>вірша. Дарина </a:t>
            </a:r>
            <a:r>
              <a:rPr lang="uk-UA" sz="2000" b="1" dirty="0" err="1" smtClean="0">
                <a:solidFill>
                  <a:schemeClr val="bg1"/>
                </a:solidFill>
              </a:rPr>
              <a:t>Телкова</a:t>
            </a:r>
            <a:r>
              <a:rPr lang="uk-UA" sz="2000" b="1" dirty="0" smtClean="0">
                <a:solidFill>
                  <a:schemeClr val="bg1"/>
                </a:solidFill>
              </a:rPr>
              <a:t> «Героям». </a:t>
            </a:r>
            <a:endParaRPr lang="uk-UA" sz="2000" b="1" dirty="0">
              <a:solidFill>
                <a:schemeClr val="bg1"/>
              </a:solidFill>
            </a:endParaRPr>
          </a:p>
          <a:p>
            <a:pPr algn="ctr"/>
            <a:r>
              <a:rPr lang="uk-UA" sz="2000" b="1" dirty="0">
                <a:solidFill>
                  <a:schemeClr val="bg1"/>
                </a:solidFill>
              </a:rPr>
              <a:t>Читання вірша </a:t>
            </a:r>
            <a:r>
              <a:rPr lang="uk-UA" sz="2000" b="1" dirty="0">
                <a:solidFill>
                  <a:schemeClr val="bg1"/>
                </a:solidFill>
              </a:rPr>
              <a:t>.</a:t>
            </a:r>
            <a:endParaRPr lang="uk-UA" sz="20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675350"/>
            <a:ext cx="1054100" cy="1130672"/>
          </a:xfrm>
          <a:prstGeom prst="rect">
            <a:avLst/>
          </a:prstGeom>
          <a:solidFill>
            <a:srgbClr val="2F3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8</a:t>
            </a:r>
            <a:r>
              <a:rPr lang="uk-UA" sz="4000" b="1" dirty="0">
                <a:solidFill>
                  <a:schemeClr val="bg1"/>
                </a:solidFill>
              </a:rPr>
              <a:t>2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91468" y="1449671"/>
            <a:ext cx="606238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ГЕРОЯМ</a:t>
            </a:r>
          </a:p>
          <a:p>
            <a:r>
              <a:rPr lang="uk-UA" sz="3200" b="1" dirty="0" smtClean="0"/>
              <a:t>Вони були звичайні люди, </a:t>
            </a:r>
          </a:p>
          <a:p>
            <a:r>
              <a:rPr lang="uk-UA" sz="3200" b="1" dirty="0" smtClean="0"/>
              <a:t>і кожен мрію свою мав. </a:t>
            </a:r>
          </a:p>
          <a:p>
            <a:r>
              <a:rPr lang="uk-UA" sz="3200" b="1" dirty="0" smtClean="0"/>
              <a:t>Аж доки час важкий, тривожний </a:t>
            </a:r>
          </a:p>
          <a:p>
            <a:r>
              <a:rPr lang="uk-UA" sz="3200" b="1" dirty="0" smtClean="0"/>
              <a:t>в країні нашій не настав. </a:t>
            </a:r>
          </a:p>
          <a:p>
            <a:endParaRPr lang="uk-UA" sz="1200" b="1" dirty="0" smtClean="0"/>
          </a:p>
          <a:p>
            <a:r>
              <a:rPr lang="uk-UA" sz="3200" b="1" dirty="0" smtClean="0"/>
              <a:t>Вони не з тих, хто вмів чекати, коли нам щастя принесуть. </a:t>
            </a:r>
          </a:p>
          <a:p>
            <a:r>
              <a:rPr lang="uk-UA" sz="3200" b="1" dirty="0" smtClean="0"/>
              <a:t>Вони самі його, як в кузні, </a:t>
            </a:r>
          </a:p>
          <a:p>
            <a:r>
              <a:rPr lang="uk-UA" sz="3200" b="1" dirty="0" smtClean="0"/>
              <a:t>ще по-гарячому кують!</a:t>
            </a:r>
          </a:p>
        </p:txBody>
      </p:sp>
      <p:pic>
        <p:nvPicPr>
          <p:cNvPr id="6146" name="Picture 2" descr="20 лютого 2020 року Україна відзначає День Героїв Небесної Сотні. Колектив  Хмельницького обласного академічного музично-драматичного театру імені М.  Старицького вшановує пам'ять Героїв Небесної Сотні. - Театр ім. М.  Старицьког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25" y="1763712"/>
            <a:ext cx="4658783" cy="3494088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8980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13.01.2023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5596" y="494529"/>
            <a:ext cx="8732066" cy="662467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Опрацювання </a:t>
            </a:r>
            <a:r>
              <a:rPr lang="uk-UA" sz="2000" b="1" dirty="0" smtClean="0">
                <a:solidFill>
                  <a:schemeClr val="bg1"/>
                </a:solidFill>
              </a:rPr>
              <a:t>вірша. Дарина </a:t>
            </a:r>
            <a:r>
              <a:rPr lang="uk-UA" sz="2000" b="1" dirty="0" err="1" smtClean="0">
                <a:solidFill>
                  <a:schemeClr val="bg1"/>
                </a:solidFill>
              </a:rPr>
              <a:t>Телкова</a:t>
            </a:r>
            <a:r>
              <a:rPr lang="uk-UA" sz="2000" b="1" dirty="0" smtClean="0">
                <a:solidFill>
                  <a:schemeClr val="bg1"/>
                </a:solidFill>
              </a:rPr>
              <a:t> «Героям». </a:t>
            </a:r>
            <a:endParaRPr lang="uk-UA" sz="2000" b="1" dirty="0">
              <a:solidFill>
                <a:schemeClr val="bg1"/>
              </a:solidFill>
            </a:endParaRPr>
          </a:p>
          <a:p>
            <a:pPr algn="ctr"/>
            <a:r>
              <a:rPr lang="uk-UA" sz="2000" b="1" dirty="0">
                <a:solidFill>
                  <a:schemeClr val="bg1"/>
                </a:solidFill>
              </a:rPr>
              <a:t>Читання вірша </a:t>
            </a:r>
            <a:r>
              <a:rPr lang="uk-UA" sz="2000" b="1" dirty="0">
                <a:solidFill>
                  <a:schemeClr val="bg1"/>
                </a:solidFill>
              </a:rPr>
              <a:t>.</a:t>
            </a:r>
            <a:endParaRPr lang="uk-UA" sz="20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675350"/>
            <a:ext cx="1054100" cy="1130672"/>
          </a:xfrm>
          <a:prstGeom prst="rect">
            <a:avLst/>
          </a:prstGeom>
          <a:solidFill>
            <a:srgbClr val="2F3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8</a:t>
            </a:r>
            <a:r>
              <a:rPr lang="uk-UA" sz="4000" b="1" dirty="0">
                <a:solidFill>
                  <a:schemeClr val="bg1"/>
                </a:solidFill>
              </a:rPr>
              <a:t>2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29568" y="1997075"/>
            <a:ext cx="61195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b="1" dirty="0"/>
          </a:p>
          <a:p>
            <a:r>
              <a:rPr lang="uk-UA" sz="3200" b="1" dirty="0" smtClean="0"/>
              <a:t>Їх силу, мужність — не здолати! Вони в серцях наших живуть. </a:t>
            </a:r>
          </a:p>
          <a:p>
            <a:r>
              <a:rPr lang="uk-UA" sz="3200" b="1" dirty="0" smtClean="0"/>
              <a:t>У нас в країні цих Героїв </a:t>
            </a:r>
          </a:p>
          <a:p>
            <a:r>
              <a:rPr lang="uk-UA" sz="3200" b="1" dirty="0" smtClean="0"/>
              <a:t>Небесна Сотня — гордо звуть!</a:t>
            </a:r>
          </a:p>
          <a:p>
            <a:pPr algn="r"/>
            <a:r>
              <a:rPr lang="uk-UA" sz="3200" b="1" i="1" dirty="0" smtClean="0"/>
              <a:t>Дарина </a:t>
            </a:r>
            <a:r>
              <a:rPr lang="uk-UA" sz="3200" b="1" i="1" dirty="0" err="1" smtClean="0"/>
              <a:t>Телкова</a:t>
            </a:r>
            <a:r>
              <a:rPr lang="uk-UA" sz="3200" b="1" i="1" dirty="0" smtClean="0"/>
              <a:t> </a:t>
            </a:r>
            <a:endParaRPr lang="uk-UA" sz="3200" b="1" i="1" dirty="0">
              <a:solidFill>
                <a:srgbClr val="1694E9"/>
              </a:solidFill>
            </a:endParaRPr>
          </a:p>
        </p:txBody>
      </p:sp>
      <p:pic>
        <p:nvPicPr>
          <p:cNvPr id="5124" name="Picture 4" descr="20 лютого – День пам'яті Героїв Небесної Сотні ➢ Погляд ➢ Новини Києва та  Київщини онлай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75" y="1802388"/>
            <a:ext cx="4632616" cy="3474462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0705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13.01.2023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5596" y="494529"/>
            <a:ext cx="8732066" cy="743546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Читання </a:t>
            </a:r>
            <a:r>
              <a:rPr lang="uk-UA" sz="2000" b="1" dirty="0" smtClean="0">
                <a:solidFill>
                  <a:schemeClr val="bg1"/>
                </a:solidFill>
              </a:rPr>
              <a:t>твору </a:t>
            </a:r>
            <a:r>
              <a:rPr lang="uk-UA" sz="2000" b="1" dirty="0">
                <a:solidFill>
                  <a:schemeClr val="bg1"/>
                </a:solidFill>
              </a:rPr>
              <a:t>учнями. </a:t>
            </a:r>
            <a:r>
              <a:rPr lang="uk-UA" sz="2000" b="1" dirty="0" smtClean="0">
                <a:solidFill>
                  <a:schemeClr val="bg1"/>
                </a:solidFill>
              </a:rPr>
              <a:t>Бесіда </a:t>
            </a:r>
            <a:r>
              <a:rPr lang="uk-UA" sz="2000" b="1" dirty="0">
                <a:solidFill>
                  <a:schemeClr val="bg1"/>
                </a:solidFill>
              </a:rPr>
              <a:t>за змістом тексту з </a:t>
            </a:r>
            <a:r>
              <a:rPr lang="uk-UA" sz="2000" b="1" dirty="0" smtClean="0">
                <a:solidFill>
                  <a:schemeClr val="bg1"/>
                </a:solidFill>
              </a:rPr>
              <a:t>елементами</a:t>
            </a:r>
          </a:p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вибіркового </a:t>
            </a:r>
            <a:r>
              <a:rPr lang="uk-UA" sz="2000" b="1" dirty="0">
                <a:solidFill>
                  <a:schemeClr val="bg1"/>
                </a:solidFill>
              </a:rPr>
              <a:t>читання.</a:t>
            </a:r>
          </a:p>
        </p:txBody>
      </p:sp>
      <p:sp>
        <p:nvSpPr>
          <p:cNvPr id="11" name="Прямокутник: округлені кути 21">
            <a:extLst>
              <a:ext uri="{FF2B5EF4-FFF2-40B4-BE49-F238E27FC236}">
                <a16:creationId xmlns:a16="http://schemas.microsoft.com/office/drawing/2014/main" id="{95D2D168-3634-4996-8FC4-371AAB04392C}"/>
              </a:ext>
            </a:extLst>
          </p:cNvPr>
          <p:cNvSpPr/>
          <p:nvPr/>
        </p:nvSpPr>
        <p:spPr>
          <a:xfrm>
            <a:off x="1255595" y="1924050"/>
            <a:ext cx="10242722" cy="4171950"/>
          </a:xfrm>
          <a:prstGeom prst="roundRect">
            <a:avLst/>
          </a:prstGeom>
          <a:solidFill>
            <a:srgbClr val="1694E9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Tx/>
              <a:buChar char="-"/>
            </a:pP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33068" y="2461760"/>
            <a:ext cx="973061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4000" b="1" dirty="0" smtClean="0">
                <a:solidFill>
                  <a:srgbClr val="FFFF00"/>
                </a:solidFill>
              </a:rPr>
              <a:t>Прочитай </a:t>
            </a:r>
            <a:r>
              <a:rPr lang="uk-UA" sz="4000" b="1" dirty="0">
                <a:solidFill>
                  <a:srgbClr val="FFFF00"/>
                </a:solidFill>
              </a:rPr>
              <a:t>вірш так, як його відчуваєш</a:t>
            </a:r>
            <a:r>
              <a:rPr lang="uk-UA" sz="4000" b="1" dirty="0" smtClean="0">
                <a:solidFill>
                  <a:srgbClr val="FFFF00"/>
                </a:solidFill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4000" b="1" dirty="0" smtClean="0">
                <a:solidFill>
                  <a:srgbClr val="FFFF00"/>
                </a:solidFill>
              </a:rPr>
              <a:t>Які почуття передає авторка у вірші?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4000" b="1" dirty="0" smtClean="0">
                <a:solidFill>
                  <a:srgbClr val="FFFF00"/>
                </a:solidFill>
              </a:rPr>
              <a:t>З яким почуттям ти його прочитаєш?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4000" b="1" dirty="0" smtClean="0">
                <a:solidFill>
                  <a:srgbClr val="FFFF00"/>
                </a:solidFill>
              </a:rPr>
              <a:t>Поміркуйте, який смисл передає виділене речення</a:t>
            </a:r>
            <a:r>
              <a:rPr lang="ru-RU" sz="4000" b="1" dirty="0" smtClean="0">
                <a:solidFill>
                  <a:srgbClr val="FFFF00"/>
                </a:solidFill>
              </a:rPr>
              <a:t>.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14" name="Прямоугольник 4">
            <a:extLst>
              <a:ext uri="{FF2B5EF4-FFF2-40B4-BE49-F238E27FC236}">
                <a16:creationId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solidFill>
            <a:srgbClr val="2F3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8</a:t>
            </a:r>
            <a:r>
              <a:rPr lang="uk-UA" sz="4000" b="1" dirty="0">
                <a:solidFill>
                  <a:schemeClr val="bg1"/>
                </a:solidFill>
              </a:rPr>
              <a:t>2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9218" name="Picture 2" descr="холодный Emoticon смешной имеет вопрос о метки Иллюстрация штока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6375">
                        <a14:foregroundMark x1="29375" y1="45750" x2="29375" y2="45750"/>
                        <a14:foregroundMark x1="37375" y1="43125" x2="37375" y2="43125"/>
                        <a14:foregroundMark x1="31000" y1="75250" x2="31000" y2="75250"/>
                        <a14:foregroundMark x1="65875" y1="70250" x2="65875" y2="70250"/>
                        <a14:foregroundMark x1="76500" y1="70000" x2="76500" y2="70000"/>
                        <a14:foregroundMark x1="67000" y1="79625" x2="67000" y2="79625"/>
                        <a14:foregroundMark x1="62375" y1="80375" x2="62375" y2="80375"/>
                        <a14:foregroundMark x1="72125" y1="77500" x2="72125" y2="77500"/>
                        <a14:foregroundMark x1="35625" y1="78000" x2="35625" y2="78000"/>
                        <a14:foregroundMark x1="36250" y1="72375" x2="36250" y2="72375"/>
                        <a14:foregroundMark x1="31750" y1="53250" x2="31750" y2="53250"/>
                        <a14:foregroundMark x1="19375" y1="15875" x2="19375" y2="15875"/>
                        <a14:foregroundMark x1="29250" y1="19250" x2="29250" y2="19250"/>
                        <a14:foregroundMark x1="42875" y1="29500" x2="42875" y2="29500"/>
                        <a14:backgroundMark x1="17875" y1="80375" x2="17875" y2="80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2741" y="4732785"/>
            <a:ext cx="1118106" cy="1118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1515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13.01.2023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5596" y="494529"/>
            <a:ext cx="8732066" cy="936616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Опрацювання </a:t>
            </a:r>
            <a:r>
              <a:rPr lang="uk-UA" sz="2000" b="1" dirty="0" smtClean="0">
                <a:solidFill>
                  <a:schemeClr val="bg1"/>
                </a:solidFill>
              </a:rPr>
              <a:t>вірша. Максим Малолітко «Воїнові, який захищає Вітчизну». </a:t>
            </a:r>
            <a:endParaRPr lang="uk-UA" sz="2000" b="1" dirty="0">
              <a:solidFill>
                <a:schemeClr val="bg1"/>
              </a:solidFill>
            </a:endParaRPr>
          </a:p>
          <a:p>
            <a:pPr algn="ctr"/>
            <a:r>
              <a:rPr lang="uk-UA" sz="2000" b="1" dirty="0">
                <a:solidFill>
                  <a:schemeClr val="bg1"/>
                </a:solidFill>
              </a:rPr>
              <a:t>Читання вірша </a:t>
            </a:r>
          </a:p>
        </p:txBody>
      </p:sp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675350"/>
            <a:ext cx="1054100" cy="1130672"/>
          </a:xfrm>
          <a:prstGeom prst="rect">
            <a:avLst/>
          </a:prstGeom>
          <a:solidFill>
            <a:srgbClr val="2F3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8</a:t>
            </a:r>
            <a:r>
              <a:rPr lang="uk-UA" sz="4000" b="1" dirty="0">
                <a:solidFill>
                  <a:schemeClr val="bg1"/>
                </a:solidFill>
              </a:rPr>
              <a:t>2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67668" y="1779687"/>
            <a:ext cx="606238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ВОЇНОВІ, ЯКИЙ ЗАХИЩАЄ ВІТЧИЗНУ </a:t>
            </a:r>
            <a:endParaRPr lang="ru-RU" sz="3200" b="1" dirty="0" smtClean="0"/>
          </a:p>
          <a:p>
            <a:pPr algn="ctr"/>
            <a:endParaRPr lang="ru-RU" sz="1200" b="1" dirty="0" smtClean="0"/>
          </a:p>
          <a:p>
            <a:r>
              <a:rPr lang="uk-UA" sz="3200" b="1" dirty="0" smtClean="0"/>
              <a:t>Ти вже </a:t>
            </a:r>
            <a:r>
              <a:rPr lang="uk-UA" sz="3200" b="1" dirty="0" err="1" smtClean="0"/>
              <a:t>забув</a:t>
            </a:r>
            <a:r>
              <a:rPr lang="uk-UA" sz="3200" b="1" dirty="0" smtClean="0"/>
              <a:t>, яка буває тиша, міцний, зручний, спокійний сон, дитячий голос, смачна їжа… </a:t>
            </a:r>
          </a:p>
          <a:p>
            <a:r>
              <a:rPr lang="uk-UA" sz="3200" b="1" dirty="0" smtClean="0"/>
              <a:t>Ти мужньо бережеш кордон</a:t>
            </a:r>
            <a:r>
              <a:rPr lang="ru-RU" sz="3200" b="1" dirty="0" smtClean="0"/>
              <a:t>.</a:t>
            </a:r>
          </a:p>
          <a:p>
            <a:endParaRPr lang="uk-UA" sz="1200" b="1" dirty="0"/>
          </a:p>
          <a:p>
            <a:r>
              <a:rPr lang="uk-UA" sz="3200" b="1" dirty="0"/>
              <a:t>Сьогодні знов вас обстріляли, багато ранених бійців… </a:t>
            </a:r>
          </a:p>
          <a:p>
            <a:endParaRPr lang="ru-RU" sz="3200" b="1" dirty="0"/>
          </a:p>
          <a:p>
            <a:endParaRPr lang="uk-UA" sz="1200" b="1" dirty="0" smtClean="0"/>
          </a:p>
        </p:txBody>
      </p:sp>
      <p:pic>
        <p:nvPicPr>
          <p:cNvPr id="8194" name="Picture 2" descr="Статус учасника бойових дій: що робити, коли тебе ігнорують? |  Інтернет-ресурс &quot;Життя після АТО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4" r="6821"/>
          <a:stretch/>
        </p:blipFill>
        <p:spPr bwMode="auto">
          <a:xfrm>
            <a:off x="723900" y="2004664"/>
            <a:ext cx="4572000" cy="3511702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5026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13.01.2023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5596" y="494529"/>
            <a:ext cx="8732066" cy="743721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Опрацювання </a:t>
            </a:r>
            <a:r>
              <a:rPr lang="uk-UA" sz="2000" b="1" dirty="0" smtClean="0">
                <a:solidFill>
                  <a:schemeClr val="bg1"/>
                </a:solidFill>
              </a:rPr>
              <a:t>вірша. Максим Малолітко «Воїнові, який захищає Вітчизну». </a:t>
            </a:r>
            <a:endParaRPr lang="uk-UA" sz="2000" b="1" dirty="0">
              <a:solidFill>
                <a:schemeClr val="bg1"/>
              </a:solidFill>
            </a:endParaRPr>
          </a:p>
          <a:p>
            <a:pPr algn="ctr"/>
            <a:r>
              <a:rPr lang="uk-UA" sz="2000" b="1" dirty="0">
                <a:solidFill>
                  <a:schemeClr val="bg1"/>
                </a:solidFill>
              </a:rPr>
              <a:t>Читання вірша </a:t>
            </a:r>
            <a:r>
              <a:rPr lang="uk-UA" sz="2000" b="1" dirty="0">
                <a:solidFill>
                  <a:schemeClr val="bg1"/>
                </a:solidFill>
              </a:rPr>
              <a:t>.</a:t>
            </a:r>
            <a:endParaRPr lang="uk-UA" sz="20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675350"/>
            <a:ext cx="1054100" cy="1130672"/>
          </a:xfrm>
          <a:prstGeom prst="rect">
            <a:avLst/>
          </a:prstGeom>
          <a:solidFill>
            <a:srgbClr val="2F3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8</a:t>
            </a:r>
            <a:r>
              <a:rPr lang="uk-UA" sz="4000" b="1" dirty="0">
                <a:solidFill>
                  <a:schemeClr val="bg1"/>
                </a:solidFill>
              </a:rPr>
              <a:t>3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48618" y="1894929"/>
            <a:ext cx="606238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sz="1200" b="1" dirty="0" smtClean="0"/>
          </a:p>
          <a:p>
            <a:r>
              <a:rPr lang="uk-UA" sz="3200" b="1" dirty="0"/>
              <a:t>А там вночі ти бачив маму — </a:t>
            </a:r>
          </a:p>
          <a:p>
            <a:r>
              <a:rPr lang="uk-UA" sz="3200" b="1" dirty="0"/>
              <a:t>все </a:t>
            </a:r>
            <a:r>
              <a:rPr lang="uk-UA" sz="3200" b="1" dirty="0" err="1"/>
              <a:t>обійнять</a:t>
            </a:r>
            <a:r>
              <a:rPr lang="uk-UA" sz="3200" b="1" dirty="0"/>
              <a:t> її хотів. </a:t>
            </a:r>
          </a:p>
          <a:p>
            <a:endParaRPr lang="uk-UA" sz="1200" b="1" dirty="0" smtClean="0"/>
          </a:p>
          <a:p>
            <a:r>
              <a:rPr lang="uk-UA" sz="3200" b="1" dirty="0" smtClean="0"/>
              <a:t>І знову в бій… І знову втрати — так важко без товаришів… </a:t>
            </a:r>
          </a:p>
          <a:p>
            <a:r>
              <a:rPr lang="uk-UA" sz="3200" b="1" dirty="0" smtClean="0"/>
              <a:t>Та все чекає сина мати</a:t>
            </a:r>
          </a:p>
          <a:p>
            <a:r>
              <a:rPr lang="uk-UA" sz="3200" b="1" dirty="0" smtClean="0"/>
              <a:t>і молить Бога, щоб вцілів…</a:t>
            </a:r>
          </a:p>
          <a:p>
            <a:pPr algn="r"/>
            <a:r>
              <a:rPr lang="uk-UA" sz="3200" b="1" i="1" dirty="0" smtClean="0"/>
              <a:t>Максим Малолітко</a:t>
            </a:r>
          </a:p>
          <a:p>
            <a:endParaRPr lang="uk-UA" sz="1200" b="1" dirty="0" smtClean="0"/>
          </a:p>
        </p:txBody>
      </p:sp>
      <p:pic>
        <p:nvPicPr>
          <p:cNvPr id="7172" name="Picture 4" descr="Бо він - український солдат! І він перемож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02" y="1894929"/>
            <a:ext cx="4718447" cy="3538835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6416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13.01.2023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5596" y="494529"/>
            <a:ext cx="8732066" cy="743546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Розглянь малюнки школярів і школярок з міста Слов'янськ, що на Донеччині, які брали участь у конкурсі «З Україною в серці».</a:t>
            </a:r>
            <a:endParaRPr lang="uk-UA" sz="2000" b="1" dirty="0">
              <a:solidFill>
                <a:schemeClr val="bg1"/>
              </a:solidFill>
            </a:endParaRPr>
          </a:p>
        </p:txBody>
      </p:sp>
      <p:pic>
        <p:nvPicPr>
          <p:cNvPr id="9224" name="Picture 8" descr="З Україною в серц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684" y="1604490"/>
            <a:ext cx="3404082" cy="2555730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З Україною в серці&quot; - виставка малюнків до Дня соборності України -  Дошкільний навчальний заклад № 41 «Барвінок» комбінованого типу Мелітополь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214" y="4160220"/>
            <a:ext cx="2874142" cy="1995162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Увага конкурс! До участі запрошують юних тернополян – Терен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654" y="4521413"/>
            <a:ext cx="2874142" cy="1995162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З Україною в серці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4482"/>
          <a:stretch/>
        </p:blipFill>
        <p:spPr bwMode="auto">
          <a:xfrm>
            <a:off x="8890214" y="1604490"/>
            <a:ext cx="2874142" cy="1995162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2" name="Picture 16" descr="З Україною в серці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97" r="3256" b="5274"/>
          <a:stretch/>
        </p:blipFill>
        <p:spPr bwMode="auto">
          <a:xfrm>
            <a:off x="1421094" y="1604434"/>
            <a:ext cx="2874142" cy="1995162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4" name="Picture 18" descr="З Україною в серці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319" t="13281" r="2181" b="5469"/>
          <a:stretch/>
        </p:blipFill>
        <p:spPr bwMode="auto">
          <a:xfrm>
            <a:off x="1421094" y="4121363"/>
            <a:ext cx="2874142" cy="1995162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891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13.01.2023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5596" y="494529"/>
            <a:ext cx="8732066" cy="461665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Артикуляційна </a:t>
            </a:r>
            <a:r>
              <a:rPr lang="uk-UA" sz="2000" b="1" dirty="0" smtClean="0">
                <a:solidFill>
                  <a:schemeClr val="bg1"/>
                </a:solidFill>
              </a:rPr>
              <a:t>вправа.</a:t>
            </a:r>
            <a:endParaRPr lang="uk-UA" sz="2000" b="1" dirty="0">
              <a:solidFill>
                <a:schemeClr val="bg1"/>
              </a:solidFill>
            </a:endParaRPr>
          </a:p>
        </p:txBody>
      </p:sp>
      <p:sp>
        <p:nvSpPr>
          <p:cNvPr id="7" name="Прямокутник: округлені кути 11">
            <a:extLst>
              <a:ext uri="{FF2B5EF4-FFF2-40B4-BE49-F238E27FC236}">
                <a16:creationId xmlns:a16="http://schemas.microsoft.com/office/drawing/2014/main" id="{4C385234-5665-4277-BBE9-D73E946B6EAC}"/>
              </a:ext>
            </a:extLst>
          </p:cNvPr>
          <p:cNvSpPr/>
          <p:nvPr/>
        </p:nvSpPr>
        <p:spPr>
          <a:xfrm>
            <a:off x="579265" y="1943099"/>
            <a:ext cx="5552661" cy="3734571"/>
          </a:xfrm>
          <a:prstGeom prst="roundRect">
            <a:avLst/>
          </a:prstGeom>
          <a:solidFill>
            <a:srgbClr val="1694E9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solidFill>
                  <a:srgbClr val="FFFF00"/>
                </a:solidFill>
              </a:rPr>
              <a:t>Пролетів птах, вимахуючи крилами – </a:t>
            </a:r>
            <a:r>
              <a:rPr lang="uk-UA" sz="4800" b="1" dirty="0" err="1" smtClean="0">
                <a:solidFill>
                  <a:srgbClr val="FFFF00"/>
                </a:solidFill>
              </a:rPr>
              <a:t>шух</a:t>
            </a:r>
            <a:r>
              <a:rPr lang="uk-UA" sz="4800" b="1" dirty="0" err="1">
                <a:solidFill>
                  <a:srgbClr val="FFFF00"/>
                </a:solidFill>
              </a:rPr>
              <a:t>-</a:t>
            </a:r>
            <a:r>
              <a:rPr lang="uk-UA" sz="4800" b="1" dirty="0" err="1" smtClean="0">
                <a:solidFill>
                  <a:srgbClr val="FFFF00"/>
                </a:solidFill>
              </a:rPr>
              <a:t>шух</a:t>
            </a:r>
            <a:r>
              <a:rPr lang="uk-UA" sz="4800" b="1" dirty="0" smtClean="0">
                <a:solidFill>
                  <a:srgbClr val="FFFF00"/>
                </a:solidFill>
              </a:rPr>
              <a:t> … </a:t>
            </a:r>
            <a:endParaRPr lang="uk-UA" sz="4800" b="1" dirty="0">
              <a:solidFill>
                <a:srgbClr val="FFFF00"/>
              </a:solidFill>
            </a:endParaRPr>
          </a:p>
        </p:txBody>
      </p:sp>
      <p:pic>
        <p:nvPicPr>
          <p:cNvPr id="6146" name="Picture 2" descr="Картинки по запросу &quot;птица летит анимация&quot;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174" y="1943099"/>
            <a:ext cx="4733530" cy="3734571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7428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13.01.2023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5596" y="494529"/>
            <a:ext cx="8732066" cy="461665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Артикуляційна </a:t>
            </a:r>
            <a:r>
              <a:rPr lang="uk-UA" sz="2000" b="1" dirty="0" smtClean="0">
                <a:solidFill>
                  <a:schemeClr val="bg1"/>
                </a:solidFill>
              </a:rPr>
              <a:t>вправа.</a:t>
            </a:r>
            <a:endParaRPr lang="uk-UA" sz="2000" b="1" dirty="0">
              <a:solidFill>
                <a:schemeClr val="bg1"/>
              </a:solidFill>
            </a:endParaRPr>
          </a:p>
        </p:txBody>
      </p:sp>
      <p:sp>
        <p:nvSpPr>
          <p:cNvPr id="7" name="Прямокутник: округлені кути 11">
            <a:extLst>
              <a:ext uri="{FF2B5EF4-FFF2-40B4-BE49-F238E27FC236}">
                <a16:creationId xmlns:a16="http://schemas.microsoft.com/office/drawing/2014/main" id="{4C385234-5665-4277-BBE9-D73E946B6EAC}"/>
              </a:ext>
            </a:extLst>
          </p:cNvPr>
          <p:cNvSpPr/>
          <p:nvPr/>
        </p:nvSpPr>
        <p:spPr>
          <a:xfrm>
            <a:off x="6100845" y="1797459"/>
            <a:ext cx="5552661" cy="3969161"/>
          </a:xfrm>
          <a:prstGeom prst="roundRect">
            <a:avLst/>
          </a:prstGeom>
          <a:solidFill>
            <a:srgbClr val="1694E9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b="1" dirty="0" smtClean="0">
                <a:solidFill>
                  <a:srgbClr val="FFFF00"/>
                </a:solidFill>
              </a:rPr>
              <a:t>Голуб </a:t>
            </a:r>
          </a:p>
          <a:p>
            <a:pPr algn="ctr"/>
            <a:r>
              <a:rPr lang="uk-UA" sz="6000" b="1" dirty="0" smtClean="0">
                <a:solidFill>
                  <a:srgbClr val="FFFF00"/>
                </a:solidFill>
              </a:rPr>
              <a:t>воркує -</a:t>
            </a:r>
          </a:p>
          <a:p>
            <a:pPr algn="ctr"/>
            <a:r>
              <a:rPr lang="uk-UA" sz="6000" b="1" dirty="0" err="1">
                <a:solidFill>
                  <a:srgbClr val="FFFF00"/>
                </a:solidFill>
              </a:rPr>
              <a:t>у</a:t>
            </a:r>
            <a:r>
              <a:rPr lang="uk-UA" sz="6000" b="1" dirty="0" err="1" smtClean="0">
                <a:solidFill>
                  <a:srgbClr val="FFFF00"/>
                </a:solidFill>
              </a:rPr>
              <a:t>р-ур</a:t>
            </a:r>
            <a:r>
              <a:rPr lang="uk-UA" sz="6000" b="1" dirty="0" smtClean="0">
                <a:solidFill>
                  <a:srgbClr val="FFFF00"/>
                </a:solidFill>
              </a:rPr>
              <a:t>, </a:t>
            </a:r>
            <a:r>
              <a:rPr lang="uk-UA" sz="6000" b="1" dirty="0" err="1" smtClean="0">
                <a:solidFill>
                  <a:srgbClr val="FFFF00"/>
                </a:solidFill>
              </a:rPr>
              <a:t>ур-ур</a:t>
            </a:r>
            <a:r>
              <a:rPr lang="uk-UA" sz="6000" b="1" dirty="0" smtClean="0">
                <a:solidFill>
                  <a:srgbClr val="FFFF00"/>
                </a:solidFill>
              </a:rPr>
              <a:t>…</a:t>
            </a:r>
            <a:endParaRPr lang="uk-UA" sz="6000" b="1" dirty="0">
              <a:solidFill>
                <a:srgbClr val="FFFF00"/>
              </a:solidFill>
            </a:endParaRPr>
          </a:p>
        </p:txBody>
      </p:sp>
      <p:pic>
        <p:nvPicPr>
          <p:cNvPr id="2052" name="Picture 4" descr="Gif pigon » GIF Images Download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8" y="1082438"/>
            <a:ext cx="3887615" cy="544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6023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13.01.2023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5596" y="494529"/>
            <a:ext cx="8732066" cy="461665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Артикуляційна </a:t>
            </a:r>
            <a:r>
              <a:rPr lang="uk-UA" sz="2000" b="1" dirty="0" smtClean="0">
                <a:solidFill>
                  <a:schemeClr val="bg1"/>
                </a:solidFill>
              </a:rPr>
              <a:t>вправа.</a:t>
            </a:r>
            <a:endParaRPr lang="uk-UA" sz="2000" b="1" dirty="0">
              <a:solidFill>
                <a:schemeClr val="bg1"/>
              </a:solidFill>
            </a:endParaRPr>
          </a:p>
        </p:txBody>
      </p:sp>
      <p:sp>
        <p:nvSpPr>
          <p:cNvPr id="7" name="Прямокутник: округлені кути 11">
            <a:extLst>
              <a:ext uri="{FF2B5EF4-FFF2-40B4-BE49-F238E27FC236}">
                <a16:creationId xmlns:a16="http://schemas.microsoft.com/office/drawing/2014/main" id="{4C385234-5665-4277-BBE9-D73E946B6EAC}"/>
              </a:ext>
            </a:extLst>
          </p:cNvPr>
          <p:cNvSpPr/>
          <p:nvPr/>
        </p:nvSpPr>
        <p:spPr>
          <a:xfrm>
            <a:off x="579265" y="1799303"/>
            <a:ext cx="5552661" cy="3878367"/>
          </a:xfrm>
          <a:prstGeom prst="roundRect">
            <a:avLst/>
          </a:prstGeom>
          <a:solidFill>
            <a:srgbClr val="1694E9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b="1" dirty="0" smtClean="0">
                <a:solidFill>
                  <a:srgbClr val="FFFF00"/>
                </a:solidFill>
              </a:rPr>
              <a:t>Зозуля </a:t>
            </a:r>
          </a:p>
          <a:p>
            <a:pPr algn="ctr"/>
            <a:r>
              <a:rPr lang="uk-UA" sz="6000" b="1" dirty="0" smtClean="0">
                <a:solidFill>
                  <a:srgbClr val="FFFF00"/>
                </a:solidFill>
              </a:rPr>
              <a:t>кує – </a:t>
            </a:r>
          </a:p>
          <a:p>
            <a:pPr algn="ctr"/>
            <a:r>
              <a:rPr lang="uk-UA" sz="6000" b="1" dirty="0" smtClean="0">
                <a:solidFill>
                  <a:srgbClr val="FFFF00"/>
                </a:solidFill>
              </a:rPr>
              <a:t>ку-ку, ку-ку … </a:t>
            </a:r>
            <a:endParaRPr lang="uk-UA" sz="6000" b="1" dirty="0">
              <a:solidFill>
                <a:srgbClr val="FFFF00"/>
              </a:solidFill>
            </a:endParaRPr>
          </a:p>
        </p:txBody>
      </p:sp>
      <p:pic>
        <p:nvPicPr>
          <p:cNvPr id="1026" name="Picture 2" descr="Приметы. Почему кукушечка кукует (в работе). Обсуждение на ...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1926" y="2057784"/>
            <a:ext cx="5762625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189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13.01.2023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5596" y="494529"/>
            <a:ext cx="8732066" cy="461665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Артикуляційна </a:t>
            </a:r>
            <a:r>
              <a:rPr lang="uk-UA" sz="2000" b="1" dirty="0" smtClean="0">
                <a:solidFill>
                  <a:schemeClr val="bg1"/>
                </a:solidFill>
              </a:rPr>
              <a:t>вправа.</a:t>
            </a:r>
            <a:endParaRPr lang="uk-UA" sz="2000" b="1" dirty="0">
              <a:solidFill>
                <a:schemeClr val="bg1"/>
              </a:solidFill>
            </a:endParaRPr>
          </a:p>
        </p:txBody>
      </p:sp>
      <p:sp>
        <p:nvSpPr>
          <p:cNvPr id="7" name="Прямокутник: округлені кути 11">
            <a:extLst>
              <a:ext uri="{FF2B5EF4-FFF2-40B4-BE49-F238E27FC236}">
                <a16:creationId xmlns:a16="http://schemas.microsoft.com/office/drawing/2014/main" id="{4C385234-5665-4277-BBE9-D73E946B6EAC}"/>
              </a:ext>
            </a:extLst>
          </p:cNvPr>
          <p:cNvSpPr/>
          <p:nvPr/>
        </p:nvSpPr>
        <p:spPr>
          <a:xfrm>
            <a:off x="6100845" y="1885949"/>
            <a:ext cx="5552661" cy="3924916"/>
          </a:xfrm>
          <a:prstGeom prst="roundRect">
            <a:avLst/>
          </a:prstGeom>
          <a:solidFill>
            <a:srgbClr val="1694E9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b="1" dirty="0" smtClean="0">
                <a:solidFill>
                  <a:srgbClr val="FFFF00"/>
                </a:solidFill>
              </a:rPr>
              <a:t>Сова </a:t>
            </a:r>
          </a:p>
          <a:p>
            <a:pPr algn="ctr"/>
            <a:r>
              <a:rPr lang="uk-UA" sz="6000" b="1" dirty="0" smtClean="0">
                <a:solidFill>
                  <a:srgbClr val="FFFF00"/>
                </a:solidFill>
              </a:rPr>
              <a:t>кричить -</a:t>
            </a:r>
          </a:p>
          <a:p>
            <a:pPr algn="ctr"/>
            <a:r>
              <a:rPr lang="uk-UA" sz="6000" b="1" dirty="0">
                <a:solidFill>
                  <a:srgbClr val="FFFF00"/>
                </a:solidFill>
              </a:rPr>
              <a:t>у</a:t>
            </a:r>
            <a:r>
              <a:rPr lang="uk-UA" sz="6000" b="1" dirty="0" smtClean="0">
                <a:solidFill>
                  <a:srgbClr val="FFFF00"/>
                </a:solidFill>
              </a:rPr>
              <a:t>гу-гу, угу-гу…</a:t>
            </a:r>
            <a:endParaRPr lang="uk-UA" sz="6000" b="1" dirty="0">
              <a:solidFill>
                <a:srgbClr val="FFFF00"/>
              </a:solidFill>
            </a:endParaRPr>
          </a:p>
        </p:txBody>
      </p:sp>
      <p:pic>
        <p:nvPicPr>
          <p:cNvPr id="4098" name="Picture 2" descr="сова&quot; — card of the user Veronica K. in Yandex.Collection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548" y="1269004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9727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13.01.2023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5596" y="494529"/>
            <a:ext cx="8732066" cy="461665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Артикуляційна </a:t>
            </a:r>
            <a:r>
              <a:rPr lang="uk-UA" sz="2000" b="1" dirty="0" smtClean="0">
                <a:solidFill>
                  <a:schemeClr val="bg1"/>
                </a:solidFill>
              </a:rPr>
              <a:t>вправа.</a:t>
            </a:r>
            <a:endParaRPr lang="uk-UA" sz="2000" b="1" dirty="0">
              <a:solidFill>
                <a:schemeClr val="bg1"/>
              </a:solidFill>
            </a:endParaRPr>
          </a:p>
        </p:txBody>
      </p:sp>
      <p:sp>
        <p:nvSpPr>
          <p:cNvPr id="7" name="Прямокутник: округлені кути 11">
            <a:extLst>
              <a:ext uri="{FF2B5EF4-FFF2-40B4-BE49-F238E27FC236}">
                <a16:creationId xmlns:a16="http://schemas.microsoft.com/office/drawing/2014/main" id="{4C385234-5665-4277-BBE9-D73E946B6EAC}"/>
              </a:ext>
            </a:extLst>
          </p:cNvPr>
          <p:cNvSpPr/>
          <p:nvPr/>
        </p:nvSpPr>
        <p:spPr>
          <a:xfrm>
            <a:off x="579265" y="1943099"/>
            <a:ext cx="5552661" cy="3838269"/>
          </a:xfrm>
          <a:prstGeom prst="roundRect">
            <a:avLst/>
          </a:prstGeom>
          <a:solidFill>
            <a:srgbClr val="1694E9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b="1" dirty="0" smtClean="0">
                <a:solidFill>
                  <a:srgbClr val="FFFF00"/>
                </a:solidFill>
              </a:rPr>
              <a:t>Півень </a:t>
            </a:r>
          </a:p>
          <a:p>
            <a:pPr algn="ctr"/>
            <a:r>
              <a:rPr lang="uk-UA" sz="6000" b="1" dirty="0" smtClean="0">
                <a:solidFill>
                  <a:srgbClr val="FFFF00"/>
                </a:solidFill>
              </a:rPr>
              <a:t>кукурікає – </a:t>
            </a:r>
          </a:p>
          <a:p>
            <a:pPr algn="ctr"/>
            <a:r>
              <a:rPr lang="uk-UA" sz="6000" b="1" dirty="0">
                <a:solidFill>
                  <a:srgbClr val="FFFF00"/>
                </a:solidFill>
              </a:rPr>
              <a:t>к</a:t>
            </a:r>
            <a:r>
              <a:rPr lang="uk-UA" sz="6000" b="1" dirty="0" smtClean="0">
                <a:solidFill>
                  <a:srgbClr val="FFFF00"/>
                </a:solidFill>
              </a:rPr>
              <a:t>у-ку-</a:t>
            </a:r>
            <a:r>
              <a:rPr lang="uk-UA" sz="6000" b="1" dirty="0" err="1" smtClean="0">
                <a:solidFill>
                  <a:srgbClr val="FFFF00"/>
                </a:solidFill>
              </a:rPr>
              <a:t>рі</a:t>
            </a:r>
            <a:r>
              <a:rPr lang="uk-UA" sz="6000" b="1" dirty="0" smtClean="0">
                <a:solidFill>
                  <a:srgbClr val="FFFF00"/>
                </a:solidFill>
              </a:rPr>
              <a:t>-ку… </a:t>
            </a:r>
            <a:endParaRPr lang="uk-UA" sz="6000" b="1" dirty="0">
              <a:solidFill>
                <a:srgbClr val="FFFF00"/>
              </a:solidFill>
            </a:endParaRPr>
          </a:p>
        </p:txBody>
      </p:sp>
      <p:pic>
        <p:nvPicPr>
          <p:cNvPr id="3074" name="Picture 2" descr="Эффекты для анимации- Петух gif (с изображениями) | Рисунки ...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887" y="994737"/>
            <a:ext cx="3339306" cy="581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9668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ьная выноска 1"/>
          <p:cNvSpPr/>
          <p:nvPr/>
        </p:nvSpPr>
        <p:spPr>
          <a:xfrm>
            <a:off x="2566785" y="1954306"/>
            <a:ext cx="9071264" cy="3406588"/>
          </a:xfrm>
          <a:prstGeom prst="wedgeEllipseCallout">
            <a:avLst>
              <a:gd name="adj1" fmla="val -65075"/>
              <a:gd name="adj2" fmla="val -43083"/>
            </a:avLst>
          </a:prstGeom>
          <a:solidFill>
            <a:srgbClr val="1694E9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13.01.2023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5596" y="494529"/>
            <a:ext cx="8732066" cy="485775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Читацька розминка. Робота над скоромовкою.</a:t>
            </a:r>
            <a:endParaRPr lang="uk-UA" sz="2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02642" y="2995880"/>
            <a:ext cx="55995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Коваль кулю кував, </a:t>
            </a:r>
          </a:p>
          <a:p>
            <a:r>
              <a:rPr lang="uk-UA" sz="4000" b="1" dirty="0" smtClean="0">
                <a:solidFill>
                  <a:schemeClr val="bg1"/>
                </a:solidFill>
              </a:rPr>
              <a:t>кував і перековував.</a:t>
            </a:r>
          </a:p>
        </p:txBody>
      </p:sp>
      <p:pic>
        <p:nvPicPr>
          <p:cNvPr id="8194" name="Picture 2" descr="ÐÐ°ÑÑÐ¸Ð½ÐºÐ¸ Ð¿Ð¾ Ð·Ð°Ð¿ÑÐ¾ÑÑ ÐºÐ»Ð¸Ð¿Ð°ÑÑ Ð´ÐµÑÐ¸ ÑÐ°Ð·Ð³Ð¾Ð²Ð°ÑÐ¸Ð²Ð°ÑÑ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92" y="2694997"/>
            <a:ext cx="3357263" cy="3617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Вакансии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71" b="97610" l="10000" r="93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5850" y="1273819"/>
            <a:ext cx="2657475" cy="289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9257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ьная выноска 1"/>
          <p:cNvSpPr/>
          <p:nvPr/>
        </p:nvSpPr>
        <p:spPr>
          <a:xfrm>
            <a:off x="547485" y="1954305"/>
            <a:ext cx="9071264" cy="3406588"/>
          </a:xfrm>
          <a:prstGeom prst="wedgeEllipseCallout">
            <a:avLst>
              <a:gd name="adj1" fmla="val 51477"/>
              <a:gd name="adj2" fmla="val -50912"/>
            </a:avLst>
          </a:prstGeom>
          <a:solidFill>
            <a:srgbClr val="1694E9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13.01.2023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5596" y="494529"/>
            <a:ext cx="8732066" cy="485775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Читацька розминка. Робота над скоромовкою.</a:t>
            </a:r>
            <a:endParaRPr lang="uk-UA" sz="2000" b="1" dirty="0">
              <a:solidFill>
                <a:schemeClr val="bg1"/>
              </a:solidFill>
            </a:endParaRPr>
          </a:p>
        </p:txBody>
      </p:sp>
      <p:pic>
        <p:nvPicPr>
          <p:cNvPr id="8194" name="Picture 2" descr="ÐÐ°ÑÑÐ¸Ð½ÐºÐ¸ Ð¿Ð¾ Ð·Ð°Ð¿ÑÐ¾ÑÑ ÐºÐ»Ð¸Ð¿Ð°ÑÑ Ð´ÐµÑÐ¸ ÑÐ°Ð·Ð³Ð¾Ð²Ð°ÑÐ¸Ð²Ð°ÑÑ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55968" y="2717643"/>
            <a:ext cx="3357263" cy="3617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227031" y="2862529"/>
            <a:ext cx="56197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Ковпак на ковпаку, під ковпаком — ковпак.</a:t>
            </a:r>
            <a:endParaRPr lang="uk-UA" sz="3200" b="1" dirty="0" smtClean="0">
              <a:solidFill>
                <a:schemeClr val="bg1"/>
              </a:solidFill>
            </a:endParaRPr>
          </a:p>
        </p:txBody>
      </p:sp>
      <p:pic>
        <p:nvPicPr>
          <p:cNvPr id="3074" name="Picture 2" descr="Как украсили новогоднюю елку в Киеве 2021 (фото)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00" b="49375" l="22083" r="69722">
                        <a14:backgroundMark x1="61667" y1="46146" x2="61667" y2="46146"/>
                        <a14:backgroundMark x1="52361" y1="44688" x2="52361" y2="44688"/>
                        <a14:backgroundMark x1="56806" y1="45000" x2="56806" y2="4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342" r="28657" b="48247"/>
          <a:stretch/>
        </p:blipFill>
        <p:spPr bwMode="auto">
          <a:xfrm>
            <a:off x="417137" y="1272973"/>
            <a:ext cx="2774028" cy="278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6977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ьная выноска 1"/>
          <p:cNvSpPr/>
          <p:nvPr/>
        </p:nvSpPr>
        <p:spPr>
          <a:xfrm>
            <a:off x="2566785" y="1954306"/>
            <a:ext cx="9071264" cy="3406588"/>
          </a:xfrm>
          <a:prstGeom prst="wedgeEllipseCallout">
            <a:avLst>
              <a:gd name="adj1" fmla="val -65075"/>
              <a:gd name="adj2" fmla="val -43083"/>
            </a:avLst>
          </a:prstGeom>
          <a:solidFill>
            <a:srgbClr val="1694E9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13.01.2023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5596" y="494529"/>
            <a:ext cx="8732066" cy="485775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Читацька розминка. Робота над скоромовкою.</a:t>
            </a:r>
            <a:endParaRPr lang="uk-UA" sz="2000" b="1" dirty="0">
              <a:solidFill>
                <a:schemeClr val="bg1"/>
              </a:solidFill>
            </a:endParaRPr>
          </a:p>
        </p:txBody>
      </p:sp>
      <p:pic>
        <p:nvPicPr>
          <p:cNvPr id="8194" name="Picture 2" descr="ÐÐ°ÑÑÐ¸Ð½ÐºÐ¸ Ð¿Ð¾ Ð·Ð°Ð¿ÑÐ¾ÑÑ ÐºÐ»Ð¸Ð¿Ð°ÑÑ Ð´ÐµÑÐ¸ ÑÐ°Ð·Ð³Ð¾Ð²Ð°ÑÐ¸Ð²Ð°ÑÑ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92" y="2694997"/>
            <a:ext cx="3357263" cy="3617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940329" y="2454003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Летів горобець, </a:t>
            </a:r>
          </a:p>
          <a:p>
            <a:r>
              <a:rPr lang="uk-UA" sz="3600" b="1" dirty="0" smtClean="0">
                <a:solidFill>
                  <a:schemeClr val="bg1"/>
                </a:solidFill>
              </a:rPr>
              <a:t>сів на хлівець, </a:t>
            </a:r>
          </a:p>
          <a:p>
            <a:r>
              <a:rPr lang="uk-UA" sz="3600" b="1" dirty="0" smtClean="0">
                <a:solidFill>
                  <a:schemeClr val="bg1"/>
                </a:solidFill>
              </a:rPr>
              <a:t>А як вийшов стрілець, </a:t>
            </a:r>
          </a:p>
          <a:p>
            <a:r>
              <a:rPr lang="uk-UA" sz="3600" b="1" dirty="0" smtClean="0">
                <a:solidFill>
                  <a:schemeClr val="bg1"/>
                </a:solidFill>
              </a:rPr>
              <a:t>то утік горобець.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Воробей » Красивые анимированные картинки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63913" y="1695602"/>
            <a:ext cx="2893113" cy="2808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0279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8509</TotalTime>
  <Words>502</Words>
  <Application>Microsoft Office PowerPoint</Application>
  <PresentationFormat>Широкоэкранный</PresentationFormat>
  <Paragraphs>131</Paragraphs>
  <Slides>16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Monotype Corsiva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Света</cp:lastModifiedBy>
  <cp:revision>725</cp:revision>
  <dcterms:created xsi:type="dcterms:W3CDTF">2018-01-05T16:38:53Z</dcterms:created>
  <dcterms:modified xsi:type="dcterms:W3CDTF">2023-01-12T22:12:23Z</dcterms:modified>
</cp:coreProperties>
</file>