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324" r:id="rId2"/>
    <p:sldId id="274" r:id="rId3"/>
    <p:sldId id="285" r:id="rId4"/>
    <p:sldId id="303" r:id="rId5"/>
    <p:sldId id="304" r:id="rId6"/>
    <p:sldId id="277" r:id="rId7"/>
    <p:sldId id="261" r:id="rId8"/>
    <p:sldId id="325" r:id="rId9"/>
    <p:sldId id="281" r:id="rId10"/>
    <p:sldId id="326" r:id="rId11"/>
    <p:sldId id="312" r:id="rId12"/>
    <p:sldId id="284" r:id="rId13"/>
    <p:sldId id="268" r:id="rId14"/>
    <p:sldId id="289" r:id="rId15"/>
    <p:sldId id="320" r:id="rId16"/>
    <p:sldId id="321" r:id="rId17"/>
    <p:sldId id="322" r:id="rId18"/>
    <p:sldId id="313" r:id="rId19"/>
    <p:sldId id="314" r:id="rId20"/>
    <p:sldId id="315" r:id="rId21"/>
    <p:sldId id="316" r:id="rId22"/>
    <p:sldId id="317" r:id="rId23"/>
    <p:sldId id="319" r:id="rId24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7030A0"/>
    <a:srgbClr val="000099"/>
    <a:srgbClr val="0066FF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78" autoAdjust="0"/>
    <p:restoredTop sz="90929"/>
  </p:normalViewPr>
  <p:slideViewPr>
    <p:cSldViewPr>
      <p:cViewPr varScale="1">
        <p:scale>
          <a:sx n="79" d="100"/>
          <a:sy n="79" d="100"/>
        </p:scale>
        <p:origin x="172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5D9F10-18CE-42CD-9772-1AC1E33C91C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80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98F4F5-98D6-4F2B-AC04-137968774AA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347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338E50-BE2A-4982-B7F4-1C26AB9E8F8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54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8188" y="887413"/>
            <a:ext cx="5461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hangingPunct="1"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50188" y="3119438"/>
            <a:ext cx="554037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hangingPunct="1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1DB7F66-3592-4372-9ABA-39E6FD9606E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357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BC9B37-CB8A-4CEC-84BB-DE341AA53E6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990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FA8B950D-6E4A-43DC-9FBF-F49424D5C15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005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CC643270-3042-49EC-8173-BF99BFF41FA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684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CCF107E-9807-4645-8921-42F2E77670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146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B26B0B-D00D-43B9-889F-99DCB79FB14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9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BC0392D-B6FC-4924-908B-4DE279BD30C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8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DC878-4CC8-4583-A265-6391ACFF564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72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035D2994-9DFD-45F8-842C-6F36BA8CD26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B28F2E92-A0DA-47F4-8C29-7F163416E93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5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8D19A-5E3B-4CA1-AE46-6E311F43354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150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5E45A-66AB-406A-8D64-32007610926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945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CC57D694-4CE3-4E5A-BA13-C71AB921995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031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82500-18C0-4C5C-92CD-BDD40A20677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4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366963"/>
            <a:ext cx="77724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730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CCA57D55-A595-48D8-9E75-F13466833FC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1054;&#1087;&#1099;&#1083;&#1077;&#1085;&#1080;&#1077;%20&#1088;&#1072;&#1089;&#1090;&#1077;&#1085;&#1080;&#1081;%20&#1085;&#1072;&#1089;&#1077;&#1082;&#1086;&#1084;&#1099;&#1084;.mp4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7.jpeg"/><Relationship Id="rId15" Type="http://schemas.openxmlformats.org/officeDocument/2006/relationships/image" Target="../media/image25.jpeg"/><Relationship Id="rId10" Type="http://schemas.openxmlformats.org/officeDocument/2006/relationships/image" Target="../media/image20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&#1054;&#1087;&#1099;&#1083;&#1077;&#1085;&#1080;&#1077;%20&#1088;&#1072;&#1089;&#1090;&#1077;&#1085;&#1080;&#1081;%20&#1074;&#1077;&#1090;&#1088;&#1086;&#1084;.mp4" TargetMode="External"/><Relationship Id="rId13" Type="http://schemas.microsoft.com/office/2007/relationships/hdphoto" Target="../media/hdphoto3.wdp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microsoft.com/office/2007/relationships/hdphoto" Target="../media/hdphoto2.wdp"/><Relationship Id="rId5" Type="http://schemas.openxmlformats.org/officeDocument/2006/relationships/image" Target="../media/image29.jpe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Запилення у квіткових рослин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8450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пыление растений ветро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7" y="1052736"/>
            <a:ext cx="6528725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3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3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729566"/>
              </p:ext>
            </p:extLst>
          </p:nvPr>
        </p:nvGraphicFramePr>
        <p:xfrm>
          <a:off x="107504" y="404663"/>
          <a:ext cx="8712968" cy="60441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6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56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987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Комахозапильні рослини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Вітрозапильні рослини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481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Віночок  яскравий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Віночок  не яскравий, погано розвинений або відсутній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87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Квітки великі або зібрані у суцвіття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Квітки малопомітні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93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Є запах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Немає запаху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93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Є нектарники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Немає нектарників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93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Багато пилку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Мало пилку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937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Пилок великий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Пилок дрібний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29873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effectLst/>
                        </a:rPr>
                        <a:t>Тичинки не виглядають  із віночку	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Тичинки довгі і виглядають з віночку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26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2"/>
          <p:cNvSpPr>
            <a:spLocks noChangeArrowheads="1" noChangeShapeType="1" noTextEdit="1"/>
          </p:cNvSpPr>
          <p:nvPr/>
        </p:nvSpPr>
        <p:spPr bwMode="auto">
          <a:xfrm>
            <a:off x="1600200" y="152400"/>
            <a:ext cx="739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52400" y="1073314"/>
            <a:ext cx="8686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3600" b="1" dirty="0">
                <a:solidFill>
                  <a:srgbClr val="000099"/>
                </a:solidFill>
              </a:rPr>
              <a:t>Квітки рослин, що запилюються водою, утворюють пилок, який не тоне. Це такі рослини як стрілолист, латаття, глечики.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39941" name="Oval 5" descr="C:\Users\Павленко\Pictures\картинки для презент\15.Різні тварини\Комахи\pchel11.gif"/>
          <p:cNvSpPr>
            <a:spLocks noChangeArrowheads="1"/>
          </p:cNvSpPr>
          <p:nvPr/>
        </p:nvSpPr>
        <p:spPr bwMode="auto">
          <a:xfrm>
            <a:off x="152400" y="152400"/>
            <a:ext cx="1219200" cy="6096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9942" name="Rectangle 6" descr="C:\Users\Павленко\Pictures\Квітучі рослини\Лілійні\51391.jpg"/>
          <p:cNvSpPr>
            <a:spLocks noChangeArrowheads="1"/>
          </p:cNvSpPr>
          <p:nvPr/>
        </p:nvSpPr>
        <p:spPr bwMode="auto">
          <a:xfrm>
            <a:off x="3048000" y="3381638"/>
            <a:ext cx="2895600" cy="21336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9943" name="Rectangle 7" descr="C:\Users\Павленко\Pictures\Запилення\глечики.jpg"/>
          <p:cNvSpPr>
            <a:spLocks noChangeArrowheads="1"/>
          </p:cNvSpPr>
          <p:nvPr/>
        </p:nvSpPr>
        <p:spPr bwMode="auto">
          <a:xfrm>
            <a:off x="177188" y="2924944"/>
            <a:ext cx="2133600" cy="21336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9944" name="Rectangle 8" descr="C:\Users\Павленко\Pictures\Запилення\стрелолист.jpg"/>
          <p:cNvSpPr>
            <a:spLocks noChangeArrowheads="1"/>
          </p:cNvSpPr>
          <p:nvPr/>
        </p:nvSpPr>
        <p:spPr bwMode="auto">
          <a:xfrm>
            <a:off x="6643836" y="3048000"/>
            <a:ext cx="1905000" cy="22860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699792" y="419100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Запилення водою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188" y="5103167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Глечики жовті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5497031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Латаття біле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1264" y="5358816"/>
            <a:ext cx="1816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Стрілолист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32" y="2348880"/>
            <a:ext cx="2224100" cy="186147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4" descr="Безымян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051995"/>
            <a:ext cx="1755472" cy="222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Oval 6" descr="C:\Users\Павленко\Pictures\картинки для презент\15.Різні тварини\Комахи\pchel11.gif"/>
          <p:cNvSpPr>
            <a:spLocks noChangeArrowheads="1"/>
          </p:cNvSpPr>
          <p:nvPr/>
        </p:nvSpPr>
        <p:spPr bwMode="auto">
          <a:xfrm>
            <a:off x="152400" y="152400"/>
            <a:ext cx="1219200" cy="6096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134488" y="778637"/>
            <a:ext cx="651449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uk-UA" sz="2800" b="1" dirty="0">
                <a:solidFill>
                  <a:srgbClr val="000099"/>
                </a:solidFill>
              </a:rPr>
              <a:t>В тропічних країнах квіти можуть запилювати крихітні птахи – колібрі, нектарниці.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41991" name="Rectangle 8" descr="C:\Users\Павленко\Pictures\Запилення\15.jpg"/>
          <p:cNvSpPr>
            <a:spLocks noChangeArrowheads="1"/>
          </p:cNvSpPr>
          <p:nvPr/>
        </p:nvSpPr>
        <p:spPr bwMode="auto">
          <a:xfrm>
            <a:off x="152400" y="2146995"/>
            <a:ext cx="2057400" cy="19050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362200" y="12232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Запилення тваринами</a:t>
            </a:r>
            <a:endParaRPr lang="ru-RU" sz="32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 descr="Безымянны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75" y="762000"/>
            <a:ext cx="3501831" cy="23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39669" y="3048784"/>
            <a:ext cx="202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Летючі миші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98635"/>
            <a:ext cx="2127027" cy="297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19054" y="6276883"/>
            <a:ext cx="1656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>
                <a:solidFill>
                  <a:srgbClr val="7030A0"/>
                </a:solidFill>
              </a:rPr>
              <a:t>Кускус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286000" y="838200"/>
            <a:ext cx="5032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4400" b="1">
                <a:solidFill>
                  <a:schemeClr val="bg1"/>
                </a:solidFill>
              </a:rPr>
              <a:t>Штучне запилення</a:t>
            </a:r>
            <a:endParaRPr lang="ru-RU" sz="4400" b="1">
              <a:solidFill>
                <a:schemeClr val="bg1"/>
              </a:solidFill>
            </a:endParaRPr>
          </a:p>
        </p:txBody>
      </p:sp>
      <p:sp>
        <p:nvSpPr>
          <p:cNvPr id="51203" name="WordArt 3"/>
          <p:cNvSpPr>
            <a:spLocks noChangeArrowheads="1" noChangeShapeType="1" noTextEdit="1"/>
          </p:cNvSpPr>
          <p:nvPr/>
        </p:nvSpPr>
        <p:spPr bwMode="auto">
          <a:xfrm>
            <a:off x="1600200" y="152400"/>
            <a:ext cx="739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278403" y="0"/>
            <a:ext cx="8839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3600" b="1" dirty="0">
                <a:solidFill>
                  <a:srgbClr val="000099"/>
                </a:solidFill>
              </a:rPr>
              <a:t>Штучне запилення </a:t>
            </a:r>
            <a:endParaRPr lang="uk-UA" sz="3600" b="1" dirty="0" smtClean="0">
              <a:solidFill>
                <a:srgbClr val="000099"/>
              </a:solidFill>
            </a:endParaRPr>
          </a:p>
          <a:p>
            <a:pPr algn="ctr" eaLnBrk="1" hangingPunct="1"/>
            <a:r>
              <a:rPr lang="uk-UA" sz="3600" dirty="0" smtClean="0">
                <a:solidFill>
                  <a:srgbClr val="000099"/>
                </a:solidFill>
              </a:rPr>
              <a:t>здійснюється </a:t>
            </a:r>
            <a:r>
              <a:rPr lang="uk-UA" sz="3600" dirty="0">
                <a:solidFill>
                  <a:srgbClr val="000099"/>
                </a:solidFill>
              </a:rPr>
              <a:t>за допомогою людини з метою створення нових </a:t>
            </a:r>
            <a:r>
              <a:rPr lang="uk-UA" sz="3600" dirty="0" smtClean="0">
                <a:solidFill>
                  <a:srgbClr val="000099"/>
                </a:solidFill>
              </a:rPr>
              <a:t>сортів</a:t>
            </a:r>
            <a:r>
              <a:rPr lang="uk-UA" sz="3600" b="1" dirty="0" smtClean="0">
                <a:solidFill>
                  <a:srgbClr val="000099"/>
                </a:solidFill>
              </a:rPr>
              <a:t>…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35845" name="Rectangle 5" descr="C:\Users\Павленко\Pictures\Запилення\зап людиною.jpg"/>
          <p:cNvSpPr>
            <a:spLocks noChangeArrowheads="1"/>
          </p:cNvSpPr>
          <p:nvPr/>
        </p:nvSpPr>
        <p:spPr bwMode="auto">
          <a:xfrm>
            <a:off x="31531" y="1630227"/>
            <a:ext cx="3276600" cy="26670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5846" name="Rectangle 6" descr="C:\Users\Павленко\Pictures\Запилення\штучне зап.jpg"/>
          <p:cNvSpPr>
            <a:spLocks noChangeArrowheads="1"/>
          </p:cNvSpPr>
          <p:nvPr/>
        </p:nvSpPr>
        <p:spPr bwMode="auto">
          <a:xfrm>
            <a:off x="5724918" y="1630227"/>
            <a:ext cx="3200400" cy="25908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51207" name="Oval 7" descr="C:\Users\Павленко\Pictures\картинки для презент\15.Різні тварини\Комахи\pchel11.gif"/>
          <p:cNvSpPr>
            <a:spLocks noChangeArrowheads="1"/>
          </p:cNvSpPr>
          <p:nvPr/>
        </p:nvSpPr>
        <p:spPr bwMode="auto">
          <a:xfrm>
            <a:off x="152400" y="152400"/>
            <a:ext cx="1219200" cy="6096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8" name="Rectangle 7" descr="C:\Users\Павленко\Pictures\Запилення\людиною.jpg"/>
          <p:cNvSpPr>
            <a:spLocks noChangeArrowheads="1"/>
          </p:cNvSpPr>
          <p:nvPr/>
        </p:nvSpPr>
        <p:spPr bwMode="auto">
          <a:xfrm>
            <a:off x="3221063" y="3573016"/>
            <a:ext cx="2667000" cy="26670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31106" y="6105567"/>
            <a:ext cx="8646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>
                <a:solidFill>
                  <a:srgbClr val="7030A0"/>
                </a:solidFill>
              </a:rPr>
              <a:t>а</a:t>
            </a:r>
            <a:r>
              <a:rPr lang="uk-UA" sz="2800" dirty="0" smtClean="0">
                <a:solidFill>
                  <a:srgbClr val="7030A0"/>
                </a:solidFill>
              </a:rPr>
              <a:t>бо забезпечення запилення при несприятливих умовах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animBg="1"/>
      <p:bldP spid="358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 descr="C:\Users\Павленко\Pictures\картинки для презент\15.Різні тварини\Комахи\pchel11.gif"/>
          <p:cNvSpPr>
            <a:spLocks noChangeArrowheads="1"/>
          </p:cNvSpPr>
          <p:nvPr/>
        </p:nvSpPr>
        <p:spPr bwMode="auto">
          <a:xfrm>
            <a:off x="152400" y="152400"/>
            <a:ext cx="1219200" cy="6096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86210" y="5157192"/>
            <a:ext cx="868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4000" b="1" i="1" dirty="0" smtClean="0">
                <a:solidFill>
                  <a:srgbClr val="7030A0"/>
                </a:solidFill>
              </a:rPr>
              <a:t>Чому </a:t>
            </a:r>
            <a:r>
              <a:rPr lang="uk-UA" sz="4000" b="1" i="1" dirty="0">
                <a:solidFill>
                  <a:srgbClr val="7030A0"/>
                </a:solidFill>
              </a:rPr>
              <a:t>ви зробили такий вибір?</a:t>
            </a:r>
            <a:endParaRPr lang="ru-RU" sz="4000" b="1" i="1" dirty="0">
              <a:solidFill>
                <a:srgbClr val="7030A0"/>
              </a:solidFill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200400" y="838200"/>
            <a:ext cx="29400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4400" b="1">
                <a:solidFill>
                  <a:schemeClr val="bg1"/>
                </a:solidFill>
              </a:rPr>
              <a:t>Визначити</a:t>
            </a:r>
            <a:endParaRPr lang="ru-RU" sz="4400" b="1">
              <a:solidFill>
                <a:schemeClr val="bg1"/>
              </a:solidFill>
            </a:endParaRPr>
          </a:p>
        </p:txBody>
      </p:sp>
      <p:sp>
        <p:nvSpPr>
          <p:cNvPr id="32774" name="Rectangle 6" descr="C:\Users\Павленко\Pictures\Суцвіття\Щиток\груша.jpg"/>
          <p:cNvSpPr>
            <a:spLocks noChangeArrowheads="1"/>
          </p:cNvSpPr>
          <p:nvPr/>
        </p:nvSpPr>
        <p:spPr bwMode="auto">
          <a:xfrm>
            <a:off x="5364088" y="2159526"/>
            <a:ext cx="3352800" cy="25146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2775" name="Rectangle 7" descr="C:\Users\Павленко\Pictures\Суцвіття\0_105af_19ae9a5c_XL.jpg"/>
          <p:cNvSpPr>
            <a:spLocks noChangeArrowheads="1"/>
          </p:cNvSpPr>
          <p:nvPr/>
        </p:nvSpPr>
        <p:spPr bwMode="auto">
          <a:xfrm>
            <a:off x="404907" y="2159526"/>
            <a:ext cx="3581400" cy="2514600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11424" y="838200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uk-UA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 способом запилюються дані рослини? </a:t>
            </a:r>
            <a:endParaRPr lang="uk-UA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334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 animBg="1"/>
      <p:bldP spid="327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57200" y="484257"/>
            <a:ext cx="8305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4000" b="1" dirty="0">
                <a:solidFill>
                  <a:srgbClr val="000099"/>
                </a:solidFill>
              </a:rPr>
              <a:t>Що зображено на малюнках</a:t>
            </a:r>
            <a:r>
              <a:rPr lang="uk-UA" sz="3200" b="1" dirty="0">
                <a:solidFill>
                  <a:srgbClr val="000099"/>
                </a:solidFill>
              </a:rPr>
              <a:t>?</a:t>
            </a:r>
            <a:endParaRPr lang="ru-RU" sz="3200" b="1" dirty="0">
              <a:solidFill>
                <a:srgbClr val="000099"/>
              </a:solidFill>
            </a:endParaRPr>
          </a:p>
        </p:txBody>
      </p:sp>
      <p:sp>
        <p:nvSpPr>
          <p:cNvPr id="36867" name="Rectangle 3" descr="C:\Users\Павленко\Pictures\Запилення\пилинки.gif"/>
          <p:cNvSpPr>
            <a:spLocks noChangeArrowheads="1"/>
          </p:cNvSpPr>
          <p:nvPr/>
        </p:nvSpPr>
        <p:spPr bwMode="auto">
          <a:xfrm>
            <a:off x="3352800" y="2393950"/>
            <a:ext cx="2590800" cy="30480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6868" name="Rectangle 4" descr="C:\Users\Павленко\Pictures\Запилення\33.jpg"/>
          <p:cNvSpPr>
            <a:spLocks noChangeArrowheads="1"/>
          </p:cNvSpPr>
          <p:nvPr/>
        </p:nvSpPr>
        <p:spPr bwMode="auto">
          <a:xfrm>
            <a:off x="228600" y="1574737"/>
            <a:ext cx="2590800" cy="28194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6870" name="Oval 6" descr="C:\Users\Павленко\Pictures\картинки для презент\15.Різні тварини\Комахи\pchel11.gif"/>
          <p:cNvSpPr>
            <a:spLocks noChangeArrowheads="1"/>
          </p:cNvSpPr>
          <p:nvPr/>
        </p:nvSpPr>
        <p:spPr bwMode="auto">
          <a:xfrm>
            <a:off x="152400" y="152400"/>
            <a:ext cx="1219200" cy="609600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6871" name="Rectangle 7" descr="C:\Users\Павленко\Pictures\Запилення\людиною.jpg"/>
          <p:cNvSpPr>
            <a:spLocks noChangeArrowheads="1"/>
          </p:cNvSpPr>
          <p:nvPr/>
        </p:nvSpPr>
        <p:spPr bwMode="auto">
          <a:xfrm>
            <a:off x="6234684" y="3068960"/>
            <a:ext cx="2667000" cy="26670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457200" y="4800600"/>
            <a:ext cx="2362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3352800" y="556260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6248400" y="5943600"/>
            <a:ext cx="2667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descr="C:\Users\Павленко\Pictures\10032-2.jpg"/>
          <p:cNvSpPr>
            <a:spLocks noChangeArrowheads="1"/>
          </p:cNvSpPr>
          <p:nvPr/>
        </p:nvSpPr>
        <p:spPr bwMode="auto">
          <a:xfrm>
            <a:off x="1066800" y="1752600"/>
            <a:ext cx="2353072" cy="48768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7892" name="Oval 4" descr="C:\Users\Павленко\Pictures\картинки для презент\15.Різні тварини\Комахи\pchel11.gif"/>
          <p:cNvSpPr>
            <a:spLocks noChangeArrowheads="1"/>
          </p:cNvSpPr>
          <p:nvPr/>
        </p:nvSpPr>
        <p:spPr bwMode="auto">
          <a:xfrm>
            <a:off x="152400" y="152400"/>
            <a:ext cx="1219200" cy="6096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57200" y="838200"/>
            <a:ext cx="830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4400" b="1" dirty="0">
                <a:solidFill>
                  <a:srgbClr val="000099"/>
                </a:solidFill>
              </a:rPr>
              <a:t>Охарактеризувати малюнки</a:t>
            </a:r>
            <a:endParaRPr lang="ru-RU" sz="4400" b="1" dirty="0">
              <a:solidFill>
                <a:srgbClr val="000099"/>
              </a:solidFill>
            </a:endParaRP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990600" y="22098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3600" b="1">
                <a:solidFill>
                  <a:srgbClr val="000099"/>
                </a:solidFill>
              </a:rPr>
              <a:t>1</a:t>
            </a:r>
            <a:endParaRPr lang="ru-RU" sz="3600" b="1">
              <a:solidFill>
                <a:srgbClr val="000099"/>
              </a:solidFill>
            </a:endParaRP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990600" y="35814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3600" b="1">
                <a:solidFill>
                  <a:srgbClr val="000099"/>
                </a:solidFill>
              </a:rPr>
              <a:t>2</a:t>
            </a:r>
            <a:endParaRPr lang="ru-RU" sz="3600" b="1">
              <a:solidFill>
                <a:srgbClr val="000099"/>
              </a:solidFill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990600" y="45720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3600" b="1">
                <a:solidFill>
                  <a:srgbClr val="000099"/>
                </a:solidFill>
              </a:rPr>
              <a:t>3</a:t>
            </a:r>
            <a:endParaRPr lang="ru-RU" sz="3600" b="1">
              <a:solidFill>
                <a:srgbClr val="000099"/>
              </a:solidFill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990600" y="60198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3600" b="1">
                <a:solidFill>
                  <a:srgbClr val="000099"/>
                </a:solidFill>
              </a:rPr>
              <a:t>4</a:t>
            </a:r>
            <a:endParaRPr lang="ru-RU" sz="3600" b="1">
              <a:solidFill>
                <a:srgbClr val="000099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4038600" y="1905000"/>
            <a:ext cx="4343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sz="3600" b="1" dirty="0" smtClean="0">
                <a:solidFill>
                  <a:schemeClr val="bg1"/>
                </a:solidFill>
              </a:rPr>
              <a:t>1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6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9239" y="3933056"/>
            <a:ext cx="83529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>
                <a:solidFill>
                  <a:srgbClr val="7030A0"/>
                </a:solidFill>
              </a:rPr>
              <a:t>   Коли  </a:t>
            </a:r>
            <a:r>
              <a:rPr lang="uk-UA" sz="3200" dirty="0">
                <a:solidFill>
                  <a:srgbClr val="7030A0"/>
                </a:solidFill>
              </a:rPr>
              <a:t>в Австралію завезли насіння конюшини і посіяли його, то рослини добре росли та цвіли, але плодів на насіння не утворили. Як  пояснити цей факт?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10583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000099"/>
                </a:solidFill>
              </a:rPr>
              <a:t>Запитання </a:t>
            </a:r>
            <a:r>
              <a:rPr lang="uk-UA" sz="3600" b="1" dirty="0" smtClean="0">
                <a:solidFill>
                  <a:srgbClr val="000099"/>
                </a:solidFill>
              </a:rPr>
              <a:t> </a:t>
            </a:r>
            <a:r>
              <a:rPr lang="uk-UA" sz="3600" b="1" dirty="0">
                <a:solidFill>
                  <a:srgbClr val="000099"/>
                </a:solidFill>
              </a:rPr>
              <a:t>1. 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610" y="1031860"/>
            <a:ext cx="4415557" cy="29011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9970"/>
            <a:ext cx="26860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5376" y="924570"/>
            <a:ext cx="82130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>
                <a:solidFill>
                  <a:srgbClr val="7030A0"/>
                </a:solidFill>
              </a:rPr>
              <a:t>    Багато </a:t>
            </a:r>
            <a:r>
              <a:rPr lang="uk-UA" sz="3200" dirty="0">
                <a:solidFill>
                  <a:srgbClr val="7030A0"/>
                </a:solidFill>
              </a:rPr>
              <a:t>рослин, наприклад, ліщина, вільха, осика, що мають непоказні квітки, зібрані у суцвіття, зацвітають рано навесні, звичайно до появи листків. Як можна пояснити  таке явище? 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278239"/>
            <a:ext cx="5184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0099"/>
                </a:solidFill>
              </a:rPr>
              <a:t>Запитання </a:t>
            </a:r>
            <a:r>
              <a:rPr lang="uk-UA" sz="3600" b="1" dirty="0">
                <a:solidFill>
                  <a:srgbClr val="000099"/>
                </a:solidFill>
              </a:rPr>
              <a:t>2. 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1026" name="Picture 2" descr="D:\фото\ліс 19.04.13\DSC015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3343533" cy="250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\ліс 19.04.13\DSC015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35379"/>
            <a:ext cx="3376239" cy="253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62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8141" y="1028700"/>
            <a:ext cx="8839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4400" b="1" dirty="0" smtClean="0">
                <a:solidFill>
                  <a:srgbClr val="000099"/>
                </a:solidFill>
              </a:rPr>
              <a:t>це </a:t>
            </a:r>
            <a:r>
              <a:rPr lang="uk-UA" sz="4400" b="1" dirty="0">
                <a:solidFill>
                  <a:srgbClr val="000099"/>
                </a:solidFill>
              </a:rPr>
              <a:t>процес перенесення пилкових зерен із тичинок на </a:t>
            </a:r>
            <a:r>
              <a:rPr lang="uk-UA" sz="4400" b="1" dirty="0" smtClean="0">
                <a:solidFill>
                  <a:srgbClr val="000099"/>
                </a:solidFill>
              </a:rPr>
              <a:t>маточки</a:t>
            </a:r>
            <a:endParaRPr lang="ru-RU" sz="4400" b="1" dirty="0">
              <a:solidFill>
                <a:srgbClr val="000099"/>
              </a:solidFill>
            </a:endParaRPr>
          </a:p>
        </p:txBody>
      </p:sp>
      <p:sp>
        <p:nvSpPr>
          <p:cNvPr id="25603" name="WordArt 5"/>
          <p:cNvSpPr>
            <a:spLocks noChangeArrowheads="1" noChangeShapeType="1" noTextEdit="1"/>
          </p:cNvSpPr>
          <p:nvPr/>
        </p:nvSpPr>
        <p:spPr bwMode="auto">
          <a:xfrm>
            <a:off x="876300" y="495300"/>
            <a:ext cx="739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ЗАПИЛЕННЯ</a:t>
            </a:r>
          </a:p>
        </p:txBody>
      </p:sp>
      <p:sp>
        <p:nvSpPr>
          <p:cNvPr id="25604" name="Oval 7" descr="C:\Users\Павленко\Pictures\картинки для презент\15.Різні тварини\Комахи\pchel11.gif"/>
          <p:cNvSpPr>
            <a:spLocks noChangeArrowheads="1"/>
          </p:cNvSpPr>
          <p:nvPr/>
        </p:nvSpPr>
        <p:spPr bwMode="auto">
          <a:xfrm>
            <a:off x="152400" y="152400"/>
            <a:ext cx="1219200" cy="6096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pic>
        <p:nvPicPr>
          <p:cNvPr id="20488" name="Picture 8" descr="Безымянны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-1330" r="-300" b="997"/>
          <a:stretch/>
        </p:blipFill>
        <p:spPr bwMode="auto">
          <a:xfrm>
            <a:off x="183567" y="2475250"/>
            <a:ext cx="3528391" cy="248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87416" y="2922221"/>
            <a:ext cx="525658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rgbClr val="7030A0"/>
                </a:solidFill>
              </a:rPr>
              <a:t>Способи запилення:</a:t>
            </a:r>
          </a:p>
          <a:p>
            <a:r>
              <a:rPr lang="uk-UA" sz="2800" dirty="0" smtClean="0">
                <a:solidFill>
                  <a:srgbClr val="7030A0"/>
                </a:solidFill>
              </a:rPr>
              <a:t>1.Самозапилення.</a:t>
            </a:r>
          </a:p>
          <a:p>
            <a:r>
              <a:rPr lang="uk-UA" sz="2800" dirty="0" smtClean="0">
                <a:solidFill>
                  <a:srgbClr val="7030A0"/>
                </a:solidFill>
              </a:rPr>
              <a:t>2. Перехресне запилення:</a:t>
            </a:r>
          </a:p>
          <a:p>
            <a:r>
              <a:rPr lang="uk-UA" sz="2800" dirty="0">
                <a:solidFill>
                  <a:srgbClr val="7030A0"/>
                </a:solidFill>
              </a:rPr>
              <a:t>а</a:t>
            </a:r>
            <a:r>
              <a:rPr lang="uk-UA" sz="2800" dirty="0" smtClean="0">
                <a:solidFill>
                  <a:srgbClr val="7030A0"/>
                </a:solidFill>
              </a:rPr>
              <a:t>) комахами;</a:t>
            </a:r>
          </a:p>
          <a:p>
            <a:r>
              <a:rPr lang="uk-UA" sz="2800" dirty="0">
                <a:solidFill>
                  <a:srgbClr val="7030A0"/>
                </a:solidFill>
              </a:rPr>
              <a:t>б</a:t>
            </a:r>
            <a:r>
              <a:rPr lang="uk-UA" sz="2800" dirty="0" smtClean="0">
                <a:solidFill>
                  <a:srgbClr val="7030A0"/>
                </a:solidFill>
              </a:rPr>
              <a:t>) вітром;</a:t>
            </a:r>
          </a:p>
          <a:p>
            <a:r>
              <a:rPr lang="uk-UA" sz="2800" dirty="0" smtClean="0">
                <a:solidFill>
                  <a:srgbClr val="7030A0"/>
                </a:solidFill>
              </a:rPr>
              <a:t>в) водою;</a:t>
            </a:r>
          </a:p>
          <a:p>
            <a:r>
              <a:rPr lang="uk-UA" sz="2800" dirty="0">
                <a:solidFill>
                  <a:srgbClr val="7030A0"/>
                </a:solidFill>
              </a:rPr>
              <a:t>г</a:t>
            </a:r>
            <a:r>
              <a:rPr lang="uk-UA" sz="2800" dirty="0" smtClean="0">
                <a:solidFill>
                  <a:srgbClr val="7030A0"/>
                </a:solidFill>
              </a:rPr>
              <a:t>) іншими тваринами</a:t>
            </a:r>
          </a:p>
          <a:p>
            <a:r>
              <a:rPr lang="uk-UA" sz="2800" dirty="0" smtClean="0">
                <a:solidFill>
                  <a:srgbClr val="7030A0"/>
                </a:solidFill>
              </a:rPr>
              <a:t>3. Штучне запилення.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11" name="Rectangle 1036" descr="C:\Users\Павленко\Pictures\Суцвіття\Сережка\11510_fdff630b.jpg"/>
          <p:cNvSpPr>
            <a:spLocks noChangeArrowheads="1"/>
          </p:cNvSpPr>
          <p:nvPr/>
        </p:nvSpPr>
        <p:spPr bwMode="auto">
          <a:xfrm>
            <a:off x="762000" y="5157192"/>
            <a:ext cx="1288555" cy="1359446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2" name="Rectangle 1032" descr="C:\Users\Павленко\Pictures\Запилення\06.jpg"/>
          <p:cNvSpPr>
            <a:spLocks noChangeArrowheads="1"/>
          </p:cNvSpPr>
          <p:nvPr/>
        </p:nvSpPr>
        <p:spPr bwMode="auto">
          <a:xfrm>
            <a:off x="1947762" y="5637299"/>
            <a:ext cx="1478890" cy="1080122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126277"/>
            <a:ext cx="2891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0099"/>
                </a:solidFill>
              </a:rPr>
              <a:t>Запитання 3.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07614" y="772608"/>
            <a:ext cx="683731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>
                <a:solidFill>
                  <a:srgbClr val="7030A0"/>
                </a:solidFill>
              </a:rPr>
              <a:t>    Багато </a:t>
            </a:r>
            <a:r>
              <a:rPr lang="uk-UA" sz="3200" dirty="0">
                <a:solidFill>
                  <a:srgbClr val="7030A0"/>
                </a:solidFill>
              </a:rPr>
              <a:t>рослин розкривають свої віночки за розкладом. Наприклад, до 8 години ранку розкривають свої квіточки помаранчеві нагідки, а білі духмяні квітки тютюну у цей час закриті, не пахнуть. Чим пояснити таку різницю? 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08966"/>
            <a:ext cx="4176464" cy="3128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50290"/>
            <a:ext cx="1656184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9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68428" y="0"/>
            <a:ext cx="3122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000099"/>
                </a:solidFill>
              </a:rPr>
              <a:t>Запитання 4. 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2028" y="476672"/>
            <a:ext cx="86404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dirty="0" smtClean="0">
                <a:solidFill>
                  <a:srgbClr val="7030A0"/>
                </a:solidFill>
              </a:rPr>
              <a:t>    Зазвичай </a:t>
            </a:r>
            <a:r>
              <a:rPr lang="uk-UA" sz="3200" dirty="0">
                <a:solidFill>
                  <a:srgbClr val="7030A0"/>
                </a:solidFill>
              </a:rPr>
              <a:t>рослини розкривають  і закривають свої квітки о певній годині і людина, яка про це знає, може скористатися ними як годинником.   Але квітки називають ще й живими барометрами.  Чому? Як можна пояснити? 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" name="Picture 6" descr="Белая акац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21" y="3031217"/>
            <a:ext cx="1800200" cy="210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28607" y="5132618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Сильний запах акації перед…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Picture 6" descr="Цветок вью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868" y="3535495"/>
            <a:ext cx="2893678" cy="200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12868" y="5559762"/>
            <a:ext cx="3318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Якщо погода похмура, а квітки берізки розкрилися, то буде…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" name="Picture 6" descr="Заячья капуста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849" y="3060434"/>
            <a:ext cx="2371663" cy="201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51849" y="5132618"/>
            <a:ext cx="28434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7030A0"/>
                </a:solidFill>
              </a:rPr>
              <a:t>Квітки </a:t>
            </a:r>
            <a:r>
              <a:rPr lang="uk-UA" dirty="0" err="1" smtClean="0">
                <a:solidFill>
                  <a:srgbClr val="7030A0"/>
                </a:solidFill>
              </a:rPr>
              <a:t>очитку</a:t>
            </a:r>
            <a:r>
              <a:rPr lang="uk-UA" dirty="0" smtClean="0">
                <a:solidFill>
                  <a:srgbClr val="7030A0"/>
                </a:solidFill>
              </a:rPr>
              <a:t> залишаються закритими -  буде …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6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0487" y="21543"/>
            <a:ext cx="3122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000099"/>
                </a:solidFill>
              </a:rPr>
              <a:t>Запитання </a:t>
            </a:r>
            <a:r>
              <a:rPr lang="uk-UA" sz="3600" b="1" dirty="0" smtClean="0">
                <a:solidFill>
                  <a:srgbClr val="000099"/>
                </a:solidFill>
              </a:rPr>
              <a:t> 5. 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536174"/>
            <a:ext cx="8352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 smtClean="0">
                <a:solidFill>
                  <a:srgbClr val="7030A0"/>
                </a:solidFill>
              </a:rPr>
              <a:t>.</a:t>
            </a:r>
            <a:endParaRPr lang="ru-RU" sz="3200" i="1" dirty="0">
              <a:solidFill>
                <a:srgbClr val="7030A0"/>
              </a:solidFill>
            </a:endParaRPr>
          </a:p>
          <a:p>
            <a:r>
              <a:rPr lang="uk-UA" sz="3200" dirty="0" err="1">
                <a:solidFill>
                  <a:srgbClr val="7030A0"/>
                </a:solidFill>
              </a:rPr>
              <a:t>Цветок</a:t>
            </a:r>
            <a:r>
              <a:rPr lang="uk-UA" sz="3200" dirty="0">
                <a:solidFill>
                  <a:srgbClr val="7030A0"/>
                </a:solidFill>
              </a:rPr>
              <a:t> всю </a:t>
            </a:r>
            <a:r>
              <a:rPr lang="uk-UA" sz="3200" dirty="0" err="1">
                <a:solidFill>
                  <a:srgbClr val="7030A0"/>
                </a:solidFill>
              </a:rPr>
              <a:t>ночь</a:t>
            </a:r>
            <a:r>
              <a:rPr lang="uk-UA" sz="3200" dirty="0">
                <a:solidFill>
                  <a:srgbClr val="7030A0"/>
                </a:solidFill>
              </a:rPr>
              <a:t> </a:t>
            </a:r>
            <a:r>
              <a:rPr lang="uk-UA" sz="3200" dirty="0" err="1">
                <a:solidFill>
                  <a:srgbClr val="7030A0"/>
                </a:solidFill>
              </a:rPr>
              <a:t>готовит</a:t>
            </a:r>
            <a:r>
              <a:rPr lang="uk-UA" sz="3200" dirty="0">
                <a:solidFill>
                  <a:srgbClr val="7030A0"/>
                </a:solidFill>
              </a:rPr>
              <a:t> мед,</a:t>
            </a:r>
            <a:endParaRPr lang="ru-RU" sz="3200" dirty="0">
              <a:solidFill>
                <a:srgbClr val="7030A0"/>
              </a:solidFill>
            </a:endParaRPr>
          </a:p>
          <a:p>
            <a:r>
              <a:rPr lang="uk-UA" sz="3200" dirty="0" err="1">
                <a:solidFill>
                  <a:srgbClr val="7030A0"/>
                </a:solidFill>
              </a:rPr>
              <a:t>Пчелу-сластену</a:t>
            </a:r>
            <a:r>
              <a:rPr lang="uk-UA" sz="3200" dirty="0">
                <a:solidFill>
                  <a:srgbClr val="7030A0"/>
                </a:solidFill>
              </a:rPr>
              <a:t> в гости </a:t>
            </a:r>
            <a:r>
              <a:rPr lang="uk-UA" sz="3200" dirty="0" err="1">
                <a:solidFill>
                  <a:srgbClr val="7030A0"/>
                </a:solidFill>
              </a:rPr>
              <a:t>ждет</a:t>
            </a:r>
            <a:r>
              <a:rPr lang="uk-UA" sz="3200" dirty="0">
                <a:solidFill>
                  <a:srgbClr val="7030A0"/>
                </a:solidFill>
              </a:rPr>
              <a:t>.</a:t>
            </a:r>
            <a:endParaRPr lang="ru-RU" sz="3200" dirty="0">
              <a:solidFill>
                <a:srgbClr val="7030A0"/>
              </a:solidFill>
            </a:endParaRPr>
          </a:p>
          <a:p>
            <a:r>
              <a:rPr lang="uk-UA" sz="3200" dirty="0">
                <a:solidFill>
                  <a:srgbClr val="7030A0"/>
                </a:solidFill>
              </a:rPr>
              <a:t>Бери, мол, </a:t>
            </a:r>
            <a:r>
              <a:rPr lang="uk-UA" sz="3200" dirty="0" err="1">
                <a:solidFill>
                  <a:srgbClr val="7030A0"/>
                </a:solidFill>
              </a:rPr>
              <a:t>но</a:t>
            </a:r>
            <a:r>
              <a:rPr lang="uk-UA" sz="3200" dirty="0">
                <a:solidFill>
                  <a:srgbClr val="7030A0"/>
                </a:solidFill>
              </a:rPr>
              <a:t> </a:t>
            </a:r>
            <a:r>
              <a:rPr lang="uk-UA" sz="3200" dirty="0" err="1">
                <a:solidFill>
                  <a:srgbClr val="7030A0"/>
                </a:solidFill>
              </a:rPr>
              <a:t>как</a:t>
            </a:r>
            <a:r>
              <a:rPr lang="uk-UA" sz="3200" dirty="0">
                <a:solidFill>
                  <a:srgbClr val="7030A0"/>
                </a:solidFill>
              </a:rPr>
              <a:t> другу мне окажи услугу.</a:t>
            </a:r>
            <a:endParaRPr lang="ru-RU" sz="3200" dirty="0">
              <a:solidFill>
                <a:srgbClr val="7030A0"/>
              </a:solidFill>
            </a:endParaRPr>
          </a:p>
          <a:p>
            <a:r>
              <a:rPr lang="uk-UA" sz="3200" dirty="0">
                <a:solidFill>
                  <a:srgbClr val="7030A0"/>
                </a:solidFill>
              </a:rPr>
              <a:t>П</a:t>
            </a:r>
            <a:r>
              <a:rPr lang="ru-RU" sz="3200" dirty="0">
                <a:solidFill>
                  <a:srgbClr val="7030A0"/>
                </a:solidFill>
              </a:rPr>
              <a:t>ы</a:t>
            </a:r>
            <a:r>
              <a:rPr lang="uk-UA" sz="3200" dirty="0" err="1">
                <a:solidFill>
                  <a:srgbClr val="7030A0"/>
                </a:solidFill>
              </a:rPr>
              <a:t>льцу</a:t>
            </a:r>
            <a:r>
              <a:rPr lang="uk-UA" sz="3200" dirty="0">
                <a:solidFill>
                  <a:srgbClr val="7030A0"/>
                </a:solidFill>
              </a:rPr>
              <a:t> </a:t>
            </a:r>
            <a:r>
              <a:rPr lang="uk-UA" sz="3200" dirty="0" err="1">
                <a:solidFill>
                  <a:srgbClr val="7030A0"/>
                </a:solidFill>
              </a:rPr>
              <a:t>мучную</a:t>
            </a:r>
            <a:r>
              <a:rPr lang="uk-UA" sz="3200" dirty="0">
                <a:solidFill>
                  <a:srgbClr val="7030A0"/>
                </a:solidFill>
              </a:rPr>
              <a:t> </a:t>
            </a:r>
            <a:r>
              <a:rPr lang="uk-UA" sz="3200" dirty="0" err="1">
                <a:solidFill>
                  <a:srgbClr val="7030A0"/>
                </a:solidFill>
              </a:rPr>
              <a:t>эту</a:t>
            </a:r>
            <a:r>
              <a:rPr lang="uk-UA" sz="3200" dirty="0">
                <a:solidFill>
                  <a:srgbClr val="7030A0"/>
                </a:solidFill>
              </a:rPr>
              <a:t> перенеси </a:t>
            </a:r>
            <a:r>
              <a:rPr lang="uk-UA" sz="3200" dirty="0" err="1">
                <a:solidFill>
                  <a:srgbClr val="7030A0"/>
                </a:solidFill>
              </a:rPr>
              <a:t>соседу</a:t>
            </a:r>
            <a:r>
              <a:rPr lang="uk-UA" sz="3200" dirty="0">
                <a:solidFill>
                  <a:srgbClr val="7030A0"/>
                </a:solidFill>
              </a:rPr>
              <a:t>…</a:t>
            </a:r>
            <a:endParaRPr lang="ru-RU" sz="3200" dirty="0">
              <a:solidFill>
                <a:srgbClr val="7030A0"/>
              </a:solidFill>
            </a:endParaRPr>
          </a:p>
          <a:p>
            <a:r>
              <a:rPr lang="uk-UA" sz="3200" dirty="0" err="1">
                <a:solidFill>
                  <a:srgbClr val="7030A0"/>
                </a:solidFill>
              </a:rPr>
              <a:t>Пчела</a:t>
            </a:r>
            <a:r>
              <a:rPr lang="uk-UA" sz="3200" dirty="0">
                <a:solidFill>
                  <a:srgbClr val="7030A0"/>
                </a:solidFill>
              </a:rPr>
              <a:t> несете </a:t>
            </a:r>
            <a:r>
              <a:rPr lang="uk-UA" sz="3200" dirty="0" err="1">
                <a:solidFill>
                  <a:srgbClr val="7030A0"/>
                </a:solidFill>
              </a:rPr>
              <a:t>ее</a:t>
            </a:r>
            <a:r>
              <a:rPr lang="uk-UA" sz="3200" dirty="0">
                <a:solidFill>
                  <a:srgbClr val="7030A0"/>
                </a:solidFill>
              </a:rPr>
              <a:t>, </a:t>
            </a:r>
            <a:r>
              <a:rPr lang="uk-UA" sz="3200" dirty="0" err="1">
                <a:solidFill>
                  <a:srgbClr val="7030A0"/>
                </a:solidFill>
              </a:rPr>
              <a:t>но</a:t>
            </a:r>
            <a:r>
              <a:rPr lang="uk-UA" sz="3200" dirty="0">
                <a:solidFill>
                  <a:srgbClr val="7030A0"/>
                </a:solidFill>
              </a:rPr>
              <a:t> </a:t>
            </a:r>
            <a:r>
              <a:rPr lang="uk-UA" sz="3200" dirty="0" err="1">
                <a:solidFill>
                  <a:srgbClr val="7030A0"/>
                </a:solidFill>
              </a:rPr>
              <a:t>вот</a:t>
            </a:r>
            <a:r>
              <a:rPr lang="uk-UA" sz="3200" dirty="0">
                <a:solidFill>
                  <a:srgbClr val="7030A0"/>
                </a:solidFill>
              </a:rPr>
              <a:t> –</a:t>
            </a:r>
            <a:endParaRPr lang="ru-RU" sz="3200" dirty="0">
              <a:solidFill>
                <a:srgbClr val="7030A0"/>
              </a:solidFill>
            </a:endParaRPr>
          </a:p>
          <a:p>
            <a:r>
              <a:rPr lang="uk-UA" sz="3200" dirty="0" err="1">
                <a:solidFill>
                  <a:srgbClr val="7030A0"/>
                </a:solidFill>
              </a:rPr>
              <a:t>Цветок</a:t>
            </a:r>
            <a:r>
              <a:rPr lang="uk-UA" sz="3200" dirty="0">
                <a:solidFill>
                  <a:srgbClr val="7030A0"/>
                </a:solidFill>
              </a:rPr>
              <a:t> </a:t>
            </a:r>
            <a:r>
              <a:rPr lang="uk-UA" sz="3200" dirty="0" err="1" smtClean="0">
                <a:solidFill>
                  <a:srgbClr val="7030A0"/>
                </a:solidFill>
              </a:rPr>
              <a:t>увял</a:t>
            </a:r>
            <a:r>
              <a:rPr lang="uk-UA" sz="3200" dirty="0" smtClean="0">
                <a:solidFill>
                  <a:srgbClr val="7030A0"/>
                </a:solidFill>
              </a:rPr>
              <a:t> </a:t>
            </a:r>
            <a:r>
              <a:rPr lang="uk-UA" sz="3200" dirty="0">
                <a:solidFill>
                  <a:srgbClr val="7030A0"/>
                </a:solidFill>
              </a:rPr>
              <a:t>и …… 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14706" y="512555"/>
            <a:ext cx="6336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>
                <a:solidFill>
                  <a:srgbClr val="000099"/>
                </a:solidFill>
              </a:rPr>
              <a:t>Пояснити вірш Миколи </a:t>
            </a:r>
            <a:r>
              <a:rPr lang="uk-UA" sz="3200" i="1" dirty="0" err="1">
                <a:solidFill>
                  <a:srgbClr val="000099"/>
                </a:solidFill>
              </a:rPr>
              <a:t>Риленкова</a:t>
            </a:r>
            <a:r>
              <a:rPr lang="uk-UA" sz="3200" i="1" dirty="0">
                <a:solidFill>
                  <a:srgbClr val="000099"/>
                </a:solidFill>
              </a:rPr>
              <a:t>,  завершити рядок</a:t>
            </a:r>
            <a:endParaRPr lang="ru-RU" dirty="0">
              <a:solidFill>
                <a:srgbClr val="000099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30" y="908720"/>
            <a:ext cx="2057400" cy="2219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5079888"/>
            <a:ext cx="2153166" cy="1612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4" y="5112559"/>
            <a:ext cx="2431157" cy="1620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626" y="5060628"/>
            <a:ext cx="2375530" cy="1651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4156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87824" y="332656"/>
            <a:ext cx="5198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3600" b="1" dirty="0" smtClean="0">
                <a:solidFill>
                  <a:srgbClr val="000099"/>
                </a:solidFill>
              </a:rPr>
              <a:t>ВИСНОВКИ</a:t>
            </a:r>
            <a:r>
              <a:rPr lang="uk-UA" sz="3600" b="1" dirty="0" smtClean="0">
                <a:solidFill>
                  <a:srgbClr val="000099"/>
                </a:solidFill>
              </a:rPr>
              <a:t> </a:t>
            </a:r>
            <a:endParaRPr lang="ru-RU" sz="3600" dirty="0">
              <a:solidFill>
                <a:srgbClr val="0000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484784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uk-UA" dirty="0" smtClean="0">
                <a:solidFill>
                  <a:srgbClr val="000066"/>
                </a:solidFill>
              </a:rPr>
              <a:t>Запилення - це </a:t>
            </a:r>
            <a:r>
              <a:rPr lang="uk-UA" dirty="0">
                <a:solidFill>
                  <a:srgbClr val="000066"/>
                </a:solidFill>
              </a:rPr>
              <a:t>процес перенесення пилкових </a:t>
            </a:r>
            <a:r>
              <a:rPr lang="uk-UA" dirty="0" err="1">
                <a:solidFill>
                  <a:srgbClr val="000066"/>
                </a:solidFill>
              </a:rPr>
              <a:t>зерен</a:t>
            </a:r>
            <a:r>
              <a:rPr lang="uk-UA" dirty="0">
                <a:solidFill>
                  <a:srgbClr val="000066"/>
                </a:solidFill>
              </a:rPr>
              <a:t> із тичинок на </a:t>
            </a:r>
            <a:r>
              <a:rPr lang="uk-UA" dirty="0" smtClean="0">
                <a:solidFill>
                  <a:srgbClr val="000066"/>
                </a:solidFill>
              </a:rPr>
              <a:t>маточки.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0232" y="2492896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0066"/>
                </a:solidFill>
              </a:rPr>
              <a:t>Існує два способи запилення – самозапилення та перехресне запилення.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0232" y="3501008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0066"/>
                </a:solidFill>
              </a:rPr>
              <a:t>Перехресне запилення може здійснюватися за допомогою  вітру,  води, комах та інших тварин.</a:t>
            </a:r>
            <a:endParaRPr lang="ru-RU" dirty="0">
              <a:solidFill>
                <a:srgbClr val="00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0232" y="4653136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000066"/>
                </a:solidFill>
              </a:rPr>
              <a:t>Людина може проводити штучне запилення з метою отримання нових сортів або покращення врожаю.</a:t>
            </a:r>
            <a:endParaRPr lang="ru-RU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2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52400" y="1143000"/>
            <a:ext cx="61722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uk-UA" sz="4400" b="1" dirty="0">
                <a:solidFill>
                  <a:srgbClr val="FFFF66"/>
                </a:solidFill>
              </a:rPr>
              <a:t>   </a:t>
            </a:r>
            <a:r>
              <a:rPr lang="uk-UA" sz="4400" b="1" dirty="0">
                <a:solidFill>
                  <a:srgbClr val="7030A0"/>
                </a:solidFill>
              </a:rPr>
              <a:t>Пилкові зерна,       щоб утриматися на приймочці маточки, мають певні пристосування: вирости, шипики, нерівності, борозни…</a:t>
            </a:r>
            <a:endParaRPr lang="ru-RU" sz="4400" b="1" dirty="0">
              <a:solidFill>
                <a:srgbClr val="7030A0"/>
              </a:solidFill>
            </a:endParaRPr>
          </a:p>
        </p:txBody>
      </p:sp>
      <p:sp>
        <p:nvSpPr>
          <p:cNvPr id="31747" name="Rectangle 3" descr="C:\Users\Павленко\Pictures\Запилення\пилок.jpg"/>
          <p:cNvSpPr>
            <a:spLocks noChangeArrowheads="1"/>
          </p:cNvSpPr>
          <p:nvPr/>
        </p:nvSpPr>
        <p:spPr bwMode="auto">
          <a:xfrm>
            <a:off x="6172200" y="1676400"/>
            <a:ext cx="2590800" cy="47244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9701" name="Oval 5" descr="C:\Users\Павленко\Pictures\картинки для презент\15.Різні тварини\Комахи\pchel11.gif"/>
          <p:cNvSpPr>
            <a:spLocks noChangeArrowheads="1"/>
          </p:cNvSpPr>
          <p:nvPr/>
        </p:nvSpPr>
        <p:spPr bwMode="auto">
          <a:xfrm>
            <a:off x="152400" y="152400"/>
            <a:ext cx="1219200" cy="609600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219200" y="7620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4400" b="1">
                <a:solidFill>
                  <a:schemeClr val="bg1"/>
                </a:solidFill>
              </a:rPr>
              <a:t>Пилок під мікроскопом</a:t>
            </a:r>
            <a:endParaRPr lang="ru-RU" sz="4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6815" y="188640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Самозапилення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2404" y="856823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uk-UA" sz="2800" b="1" dirty="0">
                <a:solidFill>
                  <a:srgbClr val="000099"/>
                </a:solidFill>
              </a:rPr>
              <a:t>Перенесення пилку з тичинки на приймочку маточки в межах однієї квітки.</a:t>
            </a:r>
            <a:endParaRPr lang="ru-RU" sz="2800" b="1" dirty="0">
              <a:solidFill>
                <a:srgbClr val="000099"/>
              </a:solidFill>
            </a:endParaRPr>
          </a:p>
        </p:txBody>
      </p:sp>
      <p:sp>
        <p:nvSpPr>
          <p:cNvPr id="4" name="Rectangle 10" descr="C:\Users\Павленко\Pictures\Запилення\самооп.jpg"/>
          <p:cNvSpPr>
            <a:spLocks noChangeArrowheads="1"/>
          </p:cNvSpPr>
          <p:nvPr/>
        </p:nvSpPr>
        <p:spPr bwMode="auto">
          <a:xfrm>
            <a:off x="376152" y="1926286"/>
            <a:ext cx="2599031" cy="276296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897999" y="2276872"/>
            <a:ext cx="59826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 eaLnBrk="1" hangingPunct="1"/>
            <a:r>
              <a:rPr lang="uk-UA" b="1" dirty="0">
                <a:solidFill>
                  <a:srgbClr val="000099"/>
                </a:solidFill>
              </a:rPr>
              <a:t>Самозапилення відбувається ще в закритому бутоні. </a:t>
            </a:r>
            <a:endParaRPr lang="uk-UA" b="1" dirty="0" smtClean="0">
              <a:solidFill>
                <a:srgbClr val="000099"/>
              </a:solidFill>
            </a:endParaRPr>
          </a:p>
          <a:p>
            <a:pPr marL="457200" indent="-457200" algn="ctr" eaLnBrk="1" hangingPunct="1"/>
            <a:r>
              <a:rPr lang="uk-UA" b="1" dirty="0" smtClean="0">
                <a:solidFill>
                  <a:srgbClr val="000099"/>
                </a:solidFill>
              </a:rPr>
              <a:t>  Тичинки </a:t>
            </a:r>
            <a:r>
              <a:rPr lang="uk-UA" b="1" dirty="0">
                <a:solidFill>
                  <a:srgbClr val="000099"/>
                </a:solidFill>
              </a:rPr>
              <a:t>повинні                         </a:t>
            </a:r>
          </a:p>
          <a:p>
            <a:pPr marL="457200" indent="-457200" algn="ctr" eaLnBrk="1" hangingPunct="1"/>
            <a:r>
              <a:rPr lang="uk-UA" b="1" dirty="0">
                <a:solidFill>
                  <a:srgbClr val="000099"/>
                </a:solidFill>
              </a:rPr>
              <a:t> </a:t>
            </a:r>
            <a:r>
              <a:rPr lang="uk-UA" b="1" dirty="0" smtClean="0">
                <a:solidFill>
                  <a:srgbClr val="000099"/>
                </a:solidFill>
              </a:rPr>
              <a:t>бути </a:t>
            </a:r>
            <a:r>
              <a:rPr lang="uk-UA" b="1" dirty="0">
                <a:solidFill>
                  <a:srgbClr val="000099"/>
                </a:solidFill>
              </a:rPr>
              <a:t>довшими за  </a:t>
            </a:r>
            <a:r>
              <a:rPr lang="uk-UA" b="1" dirty="0" smtClean="0">
                <a:solidFill>
                  <a:srgbClr val="000099"/>
                </a:solidFill>
              </a:rPr>
              <a:t>маточку.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9360" y="4919008"/>
            <a:ext cx="87484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uk-UA" b="1" dirty="0">
                <a:solidFill>
                  <a:srgbClr val="7030A0"/>
                </a:solidFill>
              </a:rPr>
              <a:t>Перевага самозапилення – це більша надійність у випадках, коли рослини одного виду ростуть на великій відстані одна від одної. Але  </a:t>
            </a:r>
            <a:r>
              <a:rPr lang="uk-UA" b="1" dirty="0" smtClean="0">
                <a:solidFill>
                  <a:srgbClr val="7030A0"/>
                </a:solidFill>
              </a:rPr>
              <a:t>самозапилення </a:t>
            </a:r>
            <a:r>
              <a:rPr lang="uk-UA" b="1" dirty="0">
                <a:solidFill>
                  <a:srgbClr val="7030A0"/>
                </a:solidFill>
              </a:rPr>
              <a:t>обмежує здатність рослин </a:t>
            </a:r>
            <a:r>
              <a:rPr lang="uk-UA" b="1" dirty="0" smtClean="0">
                <a:solidFill>
                  <a:srgbClr val="7030A0"/>
                </a:solidFill>
              </a:rPr>
              <a:t>пристосовуватися </a:t>
            </a:r>
            <a:r>
              <a:rPr lang="uk-UA" b="1" dirty="0">
                <a:solidFill>
                  <a:srgbClr val="7030A0"/>
                </a:solidFill>
              </a:rPr>
              <a:t>до змін </a:t>
            </a:r>
            <a:r>
              <a:rPr lang="uk-UA" b="1" dirty="0" smtClean="0">
                <a:solidFill>
                  <a:srgbClr val="7030A0"/>
                </a:solidFill>
              </a:rPr>
              <a:t>навколишнього </a:t>
            </a:r>
            <a:r>
              <a:rPr lang="uk-UA" b="1" dirty="0">
                <a:solidFill>
                  <a:srgbClr val="7030A0"/>
                </a:solidFill>
              </a:rPr>
              <a:t>середовища, тому воно не сприяє процвітанню виду.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16" y="253877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Самозапильні рослини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11" descr="C:\Users\Павленко\Pictures\Запилення\земл гор.jpg"/>
          <p:cNvSpPr>
            <a:spLocks noChangeArrowheads="1"/>
          </p:cNvSpPr>
          <p:nvPr/>
        </p:nvSpPr>
        <p:spPr bwMode="auto">
          <a:xfrm>
            <a:off x="204406" y="1547276"/>
            <a:ext cx="2514600" cy="29718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07708" y="452483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uk-UA" b="1" dirty="0">
                <a:solidFill>
                  <a:srgbClr val="7030A0"/>
                </a:solidFill>
              </a:rPr>
              <a:t>Арахіс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Rectangle 7" descr="C:\Users\Павленко\Pictures\Генетика\Горох Менд\gorox.gif"/>
          <p:cNvSpPr>
            <a:spLocks noChangeArrowheads="1"/>
          </p:cNvSpPr>
          <p:nvPr/>
        </p:nvSpPr>
        <p:spPr bwMode="auto">
          <a:xfrm>
            <a:off x="3203848" y="1398688"/>
            <a:ext cx="2590800" cy="2514600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88896" y="4063167"/>
            <a:ext cx="978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uk-UA" b="1" dirty="0">
                <a:solidFill>
                  <a:srgbClr val="7030A0"/>
                </a:solidFill>
              </a:rPr>
              <a:t>Горох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9" name="Picture 2" descr="k_143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26" y="1670239"/>
            <a:ext cx="2509838" cy="294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891146" y="4618391"/>
            <a:ext cx="1620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/>
            <a:r>
              <a:rPr lang="uk-UA" b="1" dirty="0">
                <a:solidFill>
                  <a:srgbClr val="7030A0"/>
                </a:solidFill>
              </a:rPr>
              <a:t>Картопля 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8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1556792"/>
            <a:ext cx="8839200" cy="9541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2800" b="1" dirty="0" smtClean="0">
                <a:solidFill>
                  <a:srgbClr val="000099"/>
                </a:solidFill>
              </a:rPr>
              <a:t>Перенесення </a:t>
            </a:r>
            <a:r>
              <a:rPr lang="uk-UA" sz="2800" b="1" dirty="0">
                <a:solidFill>
                  <a:srgbClr val="000099"/>
                </a:solidFill>
              </a:rPr>
              <a:t>пилку з тичинок однієї квітки на приймочку маточки іншої </a:t>
            </a:r>
            <a:r>
              <a:rPr lang="uk-UA" sz="2800" b="1" dirty="0" smtClean="0">
                <a:solidFill>
                  <a:srgbClr val="000099"/>
                </a:solidFill>
              </a:rPr>
              <a:t>квітки</a:t>
            </a:r>
            <a:endParaRPr lang="uk-UA" sz="2800" b="1" dirty="0">
              <a:solidFill>
                <a:srgbClr val="000099"/>
              </a:solidFill>
            </a:endParaRPr>
          </a:p>
        </p:txBody>
      </p:sp>
      <p:sp>
        <p:nvSpPr>
          <p:cNvPr id="28675" name="WordArt 3"/>
          <p:cNvSpPr>
            <a:spLocks noChangeArrowheads="1" noChangeShapeType="1" noTextEdit="1"/>
          </p:cNvSpPr>
          <p:nvPr/>
        </p:nvSpPr>
        <p:spPr bwMode="auto">
          <a:xfrm>
            <a:off x="1600200" y="152400"/>
            <a:ext cx="7391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8676" name="Oval 4" descr="C:\Users\Павленко\Pictures\картинки для презент\15.Різні тварини\Комахи\pchel11.gif"/>
          <p:cNvSpPr>
            <a:spLocks noChangeArrowheads="1"/>
          </p:cNvSpPr>
          <p:nvPr/>
        </p:nvSpPr>
        <p:spPr bwMode="auto">
          <a:xfrm>
            <a:off x="152400" y="152400"/>
            <a:ext cx="1219200" cy="6096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3557" name="Rectangle 5" descr="C:\Users\Павленко\Pictures\Запилення\перехресне.jpg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371600" y="2510899"/>
            <a:ext cx="5740136" cy="4100594"/>
          </a:xfrm>
          <a:prstGeom prst="rect">
            <a:avLst/>
          </a:prstGeom>
          <a:blipFill dpi="0" rotWithShape="0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920098" y="457200"/>
            <a:ext cx="68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Перехресне запилення</a:t>
            </a:r>
            <a:endParaRPr lang="ru-RU" sz="40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Oval 7" descr="C:\Users\Павленко\Pictures\картинки для презент\15.Різні тварини\Комахи\pchel11.gif"/>
          <p:cNvSpPr>
            <a:spLocks noChangeArrowheads="1"/>
          </p:cNvSpPr>
          <p:nvPr/>
        </p:nvSpPr>
        <p:spPr bwMode="auto">
          <a:xfrm>
            <a:off x="152400" y="152400"/>
            <a:ext cx="1219200" cy="6096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152400" y="838200"/>
            <a:ext cx="88392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4400" b="1" dirty="0">
                <a:solidFill>
                  <a:schemeClr val="bg1"/>
                </a:solidFill>
              </a:rPr>
              <a:t>Ознаки рослин, що запилюються </a:t>
            </a:r>
            <a:r>
              <a:rPr lang="uk-UA" sz="4400" b="1" dirty="0" smtClean="0">
                <a:solidFill>
                  <a:schemeClr val="bg1"/>
                </a:solidFill>
              </a:rPr>
              <a:t>омахами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7179" name="Rectangle 11" descr="C:\Users\Павленко\Pictures\Запилення\02.jpg"/>
          <p:cNvSpPr>
            <a:spLocks noChangeArrowheads="1"/>
          </p:cNvSpPr>
          <p:nvPr/>
        </p:nvSpPr>
        <p:spPr bwMode="auto">
          <a:xfrm>
            <a:off x="6752182" y="662119"/>
            <a:ext cx="2420706" cy="179871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267744" y="97247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Запилення комахами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 descr="C:\Users\Павленко\Pictures\Запилення\15596--3531373-m549x500.jpg"/>
          <p:cNvSpPr>
            <a:spLocks noChangeArrowheads="1"/>
          </p:cNvSpPr>
          <p:nvPr/>
        </p:nvSpPr>
        <p:spPr bwMode="auto">
          <a:xfrm>
            <a:off x="65827" y="97247"/>
            <a:ext cx="1985893" cy="1321058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9" name="Rectangle 8" descr="C:\Users\Павленко\Pictures\Запилення\06.jpg"/>
          <p:cNvSpPr>
            <a:spLocks noChangeArrowheads="1"/>
          </p:cNvSpPr>
          <p:nvPr/>
        </p:nvSpPr>
        <p:spPr bwMode="auto">
          <a:xfrm>
            <a:off x="279009" y="4717071"/>
            <a:ext cx="2088232" cy="1607529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0" name="Rectangle 9" descr="C:\Users\Павленко\Pictures\Запилення\18.jpg"/>
          <p:cNvSpPr>
            <a:spLocks noChangeArrowheads="1"/>
          </p:cNvSpPr>
          <p:nvPr/>
        </p:nvSpPr>
        <p:spPr bwMode="auto">
          <a:xfrm>
            <a:off x="279009" y="1398342"/>
            <a:ext cx="2103004" cy="1722663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1" name="Rectangle 8" descr="C:\Users\Павленко\Pictures\Запилення\05.jpg"/>
          <p:cNvSpPr>
            <a:spLocks noChangeArrowheads="1"/>
          </p:cNvSpPr>
          <p:nvPr/>
        </p:nvSpPr>
        <p:spPr bwMode="auto">
          <a:xfrm>
            <a:off x="6982626" y="5047414"/>
            <a:ext cx="2088232" cy="1727931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773" y="2284750"/>
            <a:ext cx="1679085" cy="2238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 descr="Scan00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534" y="3121005"/>
            <a:ext cx="1560513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6" descr="C:\Users\Павленко\Pictures\Запилення\17.jpg"/>
          <p:cNvSpPr>
            <a:spLocks noChangeArrowheads="1"/>
          </p:cNvSpPr>
          <p:nvPr/>
        </p:nvSpPr>
        <p:spPr bwMode="auto">
          <a:xfrm>
            <a:off x="0" y="3062506"/>
            <a:ext cx="1916832" cy="1838806"/>
          </a:xfrm>
          <a:prstGeom prst="rect">
            <a:avLst/>
          </a:prstGeom>
          <a:blipFill dpi="0" rotWithShape="0">
            <a:blip r:embed="rId10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5" name="Rectangle 8" descr="C:\Users\Павленко\Pictures\Запилення\akaciya_bila01.jpg"/>
          <p:cNvSpPr>
            <a:spLocks noChangeArrowheads="1"/>
          </p:cNvSpPr>
          <p:nvPr/>
        </p:nvSpPr>
        <p:spPr bwMode="auto">
          <a:xfrm>
            <a:off x="2190222" y="5008356"/>
            <a:ext cx="2171328" cy="1729896"/>
          </a:xfrm>
          <a:prstGeom prst="rect">
            <a:avLst/>
          </a:prstGeom>
          <a:blipFill dpi="0" rotWithShape="0">
            <a:blip r:embed="rId11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6" name="Rectangle 1035" descr="C:\Users\Павленко\Pictures\Запилення\13.jpg"/>
          <p:cNvSpPr>
            <a:spLocks noChangeArrowheads="1"/>
          </p:cNvSpPr>
          <p:nvPr/>
        </p:nvSpPr>
        <p:spPr bwMode="auto">
          <a:xfrm>
            <a:off x="4630609" y="3224912"/>
            <a:ext cx="2452024" cy="1676400"/>
          </a:xfrm>
          <a:prstGeom prst="rect">
            <a:avLst/>
          </a:prstGeom>
          <a:blipFill dpi="0" rotWithShape="0">
            <a:blip r:embed="rId1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7" name="Rectangle 5" descr="C:\Users\Павленко\Pictures\Запилення\гречка.jpg"/>
          <p:cNvSpPr>
            <a:spLocks noChangeArrowheads="1"/>
          </p:cNvSpPr>
          <p:nvPr/>
        </p:nvSpPr>
        <p:spPr bwMode="auto">
          <a:xfrm>
            <a:off x="4365362" y="1764050"/>
            <a:ext cx="2152564" cy="1640089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8" name="Rectangle 5" descr="C:\Users\Павленко\Pictures\Запилення\рафл Арн.jpg"/>
          <p:cNvSpPr>
            <a:spLocks noChangeArrowheads="1"/>
          </p:cNvSpPr>
          <p:nvPr/>
        </p:nvSpPr>
        <p:spPr bwMode="auto">
          <a:xfrm>
            <a:off x="2571982" y="838200"/>
            <a:ext cx="2208357" cy="1446550"/>
          </a:xfrm>
          <a:prstGeom prst="rect">
            <a:avLst/>
          </a:prstGeom>
          <a:blipFill dpi="0" rotWithShape="0">
            <a:blip r:embed="rId1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9" name="Rectangle 1034" descr="C:\Users\Павленко\Pictures\Запилення\32.jpg"/>
          <p:cNvSpPr>
            <a:spLocks noChangeArrowheads="1"/>
          </p:cNvSpPr>
          <p:nvPr/>
        </p:nvSpPr>
        <p:spPr bwMode="auto">
          <a:xfrm>
            <a:off x="4757313" y="4901312"/>
            <a:ext cx="2360903" cy="1756264"/>
          </a:xfrm>
          <a:prstGeom prst="rect">
            <a:avLst/>
          </a:prstGeom>
          <a:blipFill dpi="0" rotWithShape="0">
            <a:blip r:embed="rId1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пыление растений насекомы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7628" y="692696"/>
            <a:ext cx="6872764" cy="562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7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Oval 3" descr="C:\Users\Павленко\Pictures\картинки для презент\15.Різні тварини\Комахи\pchel11.gif"/>
          <p:cNvSpPr>
            <a:spLocks noChangeArrowheads="1"/>
          </p:cNvSpPr>
          <p:nvPr/>
        </p:nvSpPr>
        <p:spPr bwMode="auto">
          <a:xfrm>
            <a:off x="152400" y="152400"/>
            <a:ext cx="1219200" cy="609600"/>
          </a:xfrm>
          <a:prstGeom prst="ellipse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28600" y="838200"/>
            <a:ext cx="8763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uk-UA" sz="4400" b="1" dirty="0">
                <a:solidFill>
                  <a:schemeClr val="bg1"/>
                </a:solidFill>
              </a:rPr>
              <a:t>Рослини, що запилюються вітром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465600" y="2636912"/>
            <a:ext cx="17097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3600" b="1" dirty="0">
                <a:solidFill>
                  <a:srgbClr val="7030A0"/>
                </a:solidFill>
              </a:rPr>
              <a:t>ліщина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3095624" y="3094968"/>
            <a:ext cx="1514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3600" b="1" dirty="0">
                <a:solidFill>
                  <a:srgbClr val="7030A0"/>
                </a:solidFill>
              </a:rPr>
              <a:t>вільха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5576239" y="3549650"/>
            <a:ext cx="1485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3600" b="1" dirty="0">
                <a:solidFill>
                  <a:srgbClr val="7030A0"/>
                </a:solidFill>
              </a:rPr>
              <a:t>береза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1752" name="Rectangle 15" descr="C:\Users\Павленко\Pictures\Суцвіття\Сережка\Oreshnik-digit-web.jpg"/>
          <p:cNvSpPr>
            <a:spLocks noChangeArrowheads="1"/>
          </p:cNvSpPr>
          <p:nvPr/>
        </p:nvSpPr>
        <p:spPr bwMode="auto">
          <a:xfrm>
            <a:off x="157170" y="102531"/>
            <a:ext cx="2326598" cy="2671762"/>
          </a:xfrm>
          <a:prstGeom prst="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1753" name="Rectangle 16" descr="C:\Users\Павленко\Pictures\Суцвіття\Сережка\704f80d6f1af.jpg"/>
          <p:cNvSpPr>
            <a:spLocks noChangeArrowheads="1"/>
          </p:cNvSpPr>
          <p:nvPr/>
        </p:nvSpPr>
        <p:spPr bwMode="auto">
          <a:xfrm>
            <a:off x="4974387" y="1052736"/>
            <a:ext cx="2355491" cy="2683582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31754" name="Rectangle 18" descr="C:\Users\Павленко\Pictures\Запилення\ольха.jpg"/>
          <p:cNvSpPr>
            <a:spLocks noChangeArrowheads="1"/>
          </p:cNvSpPr>
          <p:nvPr/>
        </p:nvSpPr>
        <p:spPr bwMode="auto">
          <a:xfrm>
            <a:off x="2483768" y="748862"/>
            <a:ext cx="2448272" cy="2529400"/>
          </a:xfrm>
          <a:prstGeom prst="rect">
            <a:avLst/>
          </a:prstGeom>
          <a:blipFill dpi="0" rotWithShape="0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875658" y="102531"/>
            <a:ext cx="5332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0099"/>
                </a:solidFill>
              </a:rPr>
              <a:t>Вітрозапильні рослини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2" name="Rectangle 5" descr="C:\Users\Павленко\Pictures\Запилення\цвыт дубаа.jpg"/>
          <p:cNvSpPr>
            <a:spLocks noChangeArrowheads="1"/>
          </p:cNvSpPr>
          <p:nvPr/>
        </p:nvSpPr>
        <p:spPr bwMode="auto">
          <a:xfrm>
            <a:off x="111023" y="3278262"/>
            <a:ext cx="2372745" cy="2504030"/>
          </a:xfrm>
          <a:prstGeom prst="rect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860832" y="5670550"/>
            <a:ext cx="873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3600" b="1" dirty="0">
                <a:solidFill>
                  <a:srgbClr val="7030A0"/>
                </a:solidFill>
              </a:rPr>
              <a:t>дуб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14" name="Rectangle 7" descr="C:\Users\Павленко\Pictures\Запилення\ковила.jpg"/>
          <p:cNvSpPr>
            <a:spLocks noChangeArrowheads="1"/>
          </p:cNvSpPr>
          <p:nvPr/>
        </p:nvSpPr>
        <p:spPr bwMode="auto">
          <a:xfrm>
            <a:off x="2483768" y="3731366"/>
            <a:ext cx="2448272" cy="2418209"/>
          </a:xfrm>
          <a:prstGeom prst="rect">
            <a:avLst/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936874" y="5991225"/>
            <a:ext cx="1673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3600" b="1" dirty="0">
                <a:solidFill>
                  <a:srgbClr val="7030A0"/>
                </a:solidFill>
              </a:rPr>
              <a:t>ковила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16" name="Rectangle 9" descr="C:\Users\Павленко\Pictures\Суцвіття\Скл колос\рожь.jpg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4965076" y="4190999"/>
            <a:ext cx="2364801" cy="2441575"/>
          </a:xfrm>
          <a:prstGeom prst="rect">
            <a:avLst/>
          </a:prstGeom>
          <a:blipFill dpi="0" rotWithShape="0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ru-RU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7329878" y="6216650"/>
            <a:ext cx="12319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uk-UA" sz="3600" b="1" dirty="0">
                <a:solidFill>
                  <a:srgbClr val="7030A0"/>
                </a:solidFill>
              </a:rPr>
              <a:t>жито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18" name="Picture 10" descr="Безымянный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58" y="631530"/>
            <a:ext cx="1568936" cy="161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7811144" y="2142352"/>
            <a:ext cx="1096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uk-UA" sz="2800" b="1" dirty="0">
                <a:solidFill>
                  <a:srgbClr val="7030A0"/>
                </a:solidFill>
              </a:rPr>
              <a:t>верба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20" name="Picture 4" descr="Scan0009"/>
          <p:cNvPicPr>
            <a:picLocks noChangeAspect="1" noChangeArrowheads="1"/>
          </p:cNvPicPr>
          <p:nvPr/>
        </p:nvPicPr>
        <p:blipFill>
          <a:blip r:embed="rId12">
            <a:lum bright="-6000" contrast="30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60" y="2600624"/>
            <a:ext cx="1568936" cy="15903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476556" y="4019170"/>
            <a:ext cx="16674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uk-UA" sz="2800" b="1" dirty="0">
                <a:solidFill>
                  <a:srgbClr val="7030A0"/>
                </a:solidFill>
              </a:rPr>
              <a:t>пшениця</a:t>
            </a:r>
            <a:endParaRPr lang="ru-RU" sz="2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Другая 1">
      <a:dk1>
        <a:sysClr val="windowText" lastClr="000000"/>
      </a:dk1>
      <a:lt1>
        <a:sysClr val="window" lastClr="FFFFFF"/>
      </a:lt1>
      <a:dk2>
        <a:srgbClr val="355071"/>
      </a:dk2>
      <a:lt2>
        <a:srgbClr val="F5E0D6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1287</TotalTime>
  <Words>606</Words>
  <Application>Microsoft Office PowerPoint</Application>
  <PresentationFormat>Экран (4:3)</PresentationFormat>
  <Paragraphs>101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Tw Cen MT</vt:lpstr>
      <vt:lpstr>Капля</vt:lpstr>
      <vt:lpstr>Запилення у квіткових рослин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ЗАПИЛЕННЯ КВІТОК</dc:title>
  <dc:creator>Павленко</dc:creator>
  <cp:lastModifiedBy>Пользователь</cp:lastModifiedBy>
  <cp:revision>169</cp:revision>
  <dcterms:created xsi:type="dcterms:W3CDTF">2010-01-03T11:35:55Z</dcterms:created>
  <dcterms:modified xsi:type="dcterms:W3CDTF">2021-02-04T20:47:10Z</dcterms:modified>
</cp:coreProperties>
</file>