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8" r:id="rId2"/>
    <p:sldId id="1174" r:id="rId3"/>
    <p:sldId id="1140" r:id="rId4"/>
    <p:sldId id="1145" r:id="rId5"/>
    <p:sldId id="1172" r:id="rId6"/>
    <p:sldId id="1173" r:id="rId7"/>
    <p:sldId id="1175" r:id="rId8"/>
    <p:sldId id="1200" r:id="rId9"/>
    <p:sldId id="1190" r:id="rId10"/>
    <p:sldId id="1201" r:id="rId11"/>
    <p:sldId id="1177" r:id="rId12"/>
    <p:sldId id="854" r:id="rId13"/>
    <p:sldId id="1195" r:id="rId14"/>
    <p:sldId id="1202" r:id="rId15"/>
    <p:sldId id="329" r:id="rId16"/>
    <p:sldId id="303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8B5"/>
    <a:srgbClr val="689F38"/>
    <a:srgbClr val="00838F"/>
    <a:srgbClr val="FE7B1C"/>
    <a:srgbClr val="FFFFFF"/>
    <a:srgbClr val="030A16"/>
    <a:srgbClr val="020915"/>
    <a:srgbClr val="009589"/>
    <a:srgbClr val="55B55D"/>
    <a:srgbClr val="438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156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E9ECB-EE97-4F16-8E97-AF251431DA57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4D5F9-8C2C-48E3-A450-AE7F793E18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690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19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4D5F9-8C2C-48E3-A450-AE7F793E18A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41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67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364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16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82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57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855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82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25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25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62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203A-26C4-4C0F-B196-2D7E82AF7C8E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167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203A-26C4-4C0F-B196-2D7E82AF7C8E}" type="datetimeFigureOut">
              <a:rPr lang="uk-UA" smtClean="0"/>
              <a:t>12.03.2020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C79B-85C3-4280-A9AC-D3EB093E22E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68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780531-83AA-48AB-B413-09D51A581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05123" y="4395787"/>
            <a:ext cx="897402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rebuchet MS" panose="020B0603020202020204" pitchFamily="34" charset="0"/>
              </a:rPr>
              <a:t>ПІДСИСТЕМИ ГАЛАКТИКИ ТА ЇЇ СПІРАЛЬНА СТРУКТУРА. НАДМА-СИВНА ЧОРНА ДІРА В ЦЕНТРІ ГАЛАКТИКИ</a:t>
            </a:r>
          </a:p>
        </p:txBody>
      </p:sp>
    </p:spTree>
    <p:extLst>
      <p:ext uri="{BB962C8B-B14F-4D97-AF65-F5344CB8AC3E}">
        <p14:creationId xmlns:p14="http://schemas.microsoft.com/office/powerpoint/2010/main" val="2370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7157DA-BFAE-42BD-8AA1-86FBED38E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00" name="Picture 4" descr="Результат пошуку зображень за запитом milky way galaxy rings">
            <a:extLst>
              <a:ext uri="{FF2B5EF4-FFF2-40B4-BE49-F238E27FC236}">
                <a16:creationId xmlns:a16="http://schemas.microsoft.com/office/drawing/2014/main" id="{4A66222B-0DD4-457F-90E2-ACB41F5E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2365"/>
            <a:ext cx="6718302" cy="67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Зовнішнє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Кільце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5" name="Місце для вмісту 3">
            <a:extLst>
              <a:ext uri="{FF2B5EF4-FFF2-40B4-BE49-F238E27FC236}">
                <a16:creationId xmlns:a16="http://schemas.microsoft.com/office/drawing/2014/main" id="{23664A98-065B-467B-B69E-EBD2C0412B4C}"/>
              </a:ext>
            </a:extLst>
          </p:cNvPr>
          <p:cNvSpPr txBox="1">
            <a:spLocks/>
          </p:cNvSpPr>
          <p:nvPr/>
        </p:nvSpPr>
        <p:spPr>
          <a:xfrm>
            <a:off x="305149" y="6208397"/>
            <a:ext cx="3200051" cy="507238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Кільця </a:t>
            </a:r>
            <a:r>
              <a:rPr lang="uk-UA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Єдинорога</a:t>
            </a: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Місце для вмісту 3">
            <a:extLst>
              <a:ext uri="{FF2B5EF4-FFF2-40B4-BE49-F238E27FC236}">
                <a16:creationId xmlns:a16="http://schemas.microsoft.com/office/drawing/2014/main" id="{BEF19591-73FC-4CA0-896A-E656703E1ADB}"/>
              </a:ext>
            </a:extLst>
          </p:cNvPr>
          <p:cNvSpPr txBox="1">
            <a:spLocks/>
          </p:cNvSpPr>
          <p:nvPr/>
        </p:nvSpPr>
        <p:spPr>
          <a:xfrm>
            <a:off x="6487915" y="1108391"/>
            <a:ext cx="5601199" cy="3946658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Складається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газу та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вирвані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галактики-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супутника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Великий Пес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довготривалого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поглинання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Чумацьким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Шляхом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Місце для вмісту 3">
                <a:extLst>
                  <a:ext uri="{FF2B5EF4-FFF2-40B4-BE49-F238E27FC236}">
                    <a16:creationId xmlns:a16="http://schemas.microsoft.com/office/drawing/2014/main" id="{BFD820C2-03A8-43A8-87D3-DA20E6362B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07450" y="5355158"/>
                <a:ext cx="4220468" cy="1254764"/>
              </a:xfrm>
              <a:prstGeom prst="roundRect">
                <a:avLst/>
              </a:prstGeom>
              <a:solidFill>
                <a:srgbClr val="5568B5"/>
              </a:solidFill>
              <a:ln>
                <a:solidFill>
                  <a:srgbClr val="5568B5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 = 100 млн.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uk-UA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М</m:t>
                        </m:r>
                      </m:e>
                      <m:sub>
                        <m:r>
                          <a:rPr lang="ru-RU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sym typeface="Wingdings 2" panose="05020102010507070707" pitchFamily="18" charset="2"/>
                          </a:rPr>
                          <m:t></m:t>
                        </m:r>
                      </m:sub>
                    </m:sSub>
                  </m:oMath>
                </a14:m>
                <a:endParaRPr lang="uk-UA" sz="36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 = 200 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тис. св. р.</a:t>
                </a:r>
                <a:endParaRPr lang="uk-UA" sz="36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Місце для вмісту 3">
                <a:extLst>
                  <a:ext uri="{FF2B5EF4-FFF2-40B4-BE49-F238E27FC236}">
                    <a16:creationId xmlns:a16="http://schemas.microsoft.com/office/drawing/2014/main" id="{BFD820C2-03A8-43A8-87D3-DA20E6362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450" y="5355158"/>
                <a:ext cx="4220468" cy="1254764"/>
              </a:xfrm>
              <a:prstGeom prst="roundRect">
                <a:avLst/>
              </a:prstGeom>
              <a:blipFill>
                <a:blip r:embed="rId4"/>
                <a:stretch>
                  <a:fillRect l="-2017" t="-6731" r="-2161" b="-18269"/>
                </a:stretch>
              </a:blipFill>
              <a:ln>
                <a:solidFill>
                  <a:srgbClr val="5568B5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1830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1.bp.blogspot.com/-QqC7QrNu8S4/UpznTzmjfYI/AAAAAAAACok/CzVEp7nUKkc/s1600/eso1339a-2.jpg">
            <a:extLst>
              <a:ext uri="{FF2B5EF4-FFF2-40B4-BE49-F238E27FC236}">
                <a16:creationId xmlns:a16="http://schemas.microsoft.com/office/drawing/2014/main" id="{E767B7F3-2C9A-481A-BB66-B736C9E52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1061"/>
          <a:stretch/>
        </p:blipFill>
        <p:spPr bwMode="auto">
          <a:xfrm>
            <a:off x="-2" y="-19520"/>
            <a:ext cx="12226699" cy="687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Галактичне Гало</a:t>
              </a:r>
            </a:p>
          </p:txBody>
        </p:sp>
      </p:grpSp>
      <p:cxnSp>
        <p:nvCxnSpPr>
          <p:cNvPr id="12" name="Прямая соединительная линия 6">
            <a:extLst>
              <a:ext uri="{FF2B5EF4-FFF2-40B4-BE49-F238E27FC236}">
                <a16:creationId xmlns:a16="http://schemas.microsoft.com/office/drawing/2014/main" id="{BEB464A8-17BD-4443-9804-1F8FCADC6350}"/>
              </a:ext>
            </a:extLst>
          </p:cNvPr>
          <p:cNvCxnSpPr>
            <a:cxnSpLocks/>
          </p:cNvCxnSpPr>
          <p:nvPr/>
        </p:nvCxnSpPr>
        <p:spPr>
          <a:xfrm>
            <a:off x="1845091" y="1561978"/>
            <a:ext cx="2782402" cy="1035111"/>
          </a:xfrm>
          <a:prstGeom prst="line">
            <a:avLst/>
          </a:prstGeom>
          <a:ln w="12700">
            <a:solidFill>
              <a:srgbClr val="FFFF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Місце для вмісту 3">
            <a:extLst>
              <a:ext uri="{FF2B5EF4-FFF2-40B4-BE49-F238E27FC236}">
                <a16:creationId xmlns:a16="http://schemas.microsoft.com/office/drawing/2014/main" id="{96073C54-6DE0-4595-9ACF-D0C85B0BCF04}"/>
              </a:ext>
            </a:extLst>
          </p:cNvPr>
          <p:cNvSpPr txBox="1">
            <a:spLocks/>
          </p:cNvSpPr>
          <p:nvPr/>
        </p:nvSpPr>
        <p:spPr>
          <a:xfrm>
            <a:off x="1168419" y="1082542"/>
            <a:ext cx="1064552" cy="498547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Гало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Місце для вмісту 3">
            <a:extLst>
              <a:ext uri="{FF2B5EF4-FFF2-40B4-BE49-F238E27FC236}">
                <a16:creationId xmlns:a16="http://schemas.microsoft.com/office/drawing/2014/main" id="{E7EC7120-CC51-4BCB-B1B1-B01ED3EBCFDE}"/>
              </a:ext>
            </a:extLst>
          </p:cNvPr>
          <p:cNvSpPr txBox="1">
            <a:spLocks/>
          </p:cNvSpPr>
          <p:nvPr/>
        </p:nvSpPr>
        <p:spPr>
          <a:xfrm>
            <a:off x="185824" y="4402658"/>
            <a:ext cx="6883400" cy="22098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Склад: газові хмари, старі неяскраві зорі, кулясті скупчення, білі карлики, нейтронні зорі, “чорні” дірки 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Місце для вмісту 3">
            <a:extLst>
              <a:ext uri="{FF2B5EF4-FFF2-40B4-BE49-F238E27FC236}">
                <a16:creationId xmlns:a16="http://schemas.microsoft.com/office/drawing/2014/main" id="{647A82C1-D1CB-4006-989C-3835C69A7836}"/>
              </a:ext>
            </a:extLst>
          </p:cNvPr>
          <p:cNvSpPr txBox="1">
            <a:spLocks/>
          </p:cNvSpPr>
          <p:nvPr/>
        </p:nvSpPr>
        <p:spPr>
          <a:xfrm>
            <a:off x="7358582" y="1027041"/>
            <a:ext cx="4220468" cy="1148204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гало - 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II типу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Місце для вмісту 3">
            <a:extLst>
              <a:ext uri="{FF2B5EF4-FFF2-40B4-BE49-F238E27FC236}">
                <a16:creationId xmlns:a16="http://schemas.microsoft.com/office/drawing/2014/main" id="{1D0813A0-4510-4072-B531-9823CD8AAA4A}"/>
              </a:ext>
            </a:extLst>
          </p:cNvPr>
          <p:cNvSpPr txBox="1">
            <a:spLocks/>
          </p:cNvSpPr>
          <p:nvPr/>
        </p:nvSpPr>
        <p:spPr>
          <a:xfrm>
            <a:off x="7358582" y="2472956"/>
            <a:ext cx="4220468" cy="22098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скупчення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гало за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хімічним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складом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бідні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важкі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елементи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Місце для вмісту 3">
            <a:extLst>
              <a:ext uri="{FF2B5EF4-FFF2-40B4-BE49-F238E27FC236}">
                <a16:creationId xmlns:a16="http://schemas.microsoft.com/office/drawing/2014/main" id="{4FC02807-ABB4-4D11-9B11-03339A978ECA}"/>
              </a:ext>
            </a:extLst>
          </p:cNvPr>
          <p:cNvSpPr txBox="1">
            <a:spLocks/>
          </p:cNvSpPr>
          <p:nvPr/>
        </p:nvSpPr>
        <p:spPr>
          <a:xfrm>
            <a:off x="612950" y="3542208"/>
            <a:ext cx="4220468" cy="552022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= 300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тис. св. р.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71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66596" y="2531383"/>
            <a:ext cx="11858729" cy="1085475"/>
          </a:xfrm>
          <a:prstGeom prst="roundRect">
            <a:avLst/>
          </a:prstGeom>
          <a:solidFill>
            <a:srgbClr val="00838F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об’єкт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розміщений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Галактики?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спостереження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вказують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597" y="1346072"/>
            <a:ext cx="11858729" cy="647805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якому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сузір’ї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розташоване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ядро Галактики?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6596" y="4249889"/>
            <a:ext cx="11858729" cy="1085475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можемо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спостерігати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ядро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Галактики?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Чому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4EDAF73-A8F4-4EF4-AD2A-A52C85D1FA13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01B4DF8D-EADF-4A1B-B1D8-4EAECDB3C87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F8FDF478-6D6B-4ED5-A3D1-41CA6B1AF344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Поміркуємо</a:t>
              </a:r>
            </a:p>
          </p:txBody>
        </p:sp>
      </p:grpSp>
      <p:sp>
        <p:nvSpPr>
          <p:cNvPr id="13" name="Місце для вмісту 3">
            <a:extLst>
              <a:ext uri="{FF2B5EF4-FFF2-40B4-BE49-F238E27FC236}">
                <a16:creationId xmlns:a16="http://schemas.microsoft.com/office/drawing/2014/main" id="{9B45B1A9-9BD5-423F-A65E-8A0DB7CCAA3F}"/>
              </a:ext>
            </a:extLst>
          </p:cNvPr>
          <p:cNvSpPr txBox="1">
            <a:spLocks/>
          </p:cNvSpPr>
          <p:nvPr/>
        </p:nvSpPr>
        <p:spPr>
          <a:xfrm>
            <a:off x="166596" y="5762912"/>
            <a:ext cx="11858729" cy="667539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 наше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місце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Галактиці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88359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66608" y="5168026"/>
            <a:ext cx="11858729" cy="1155780"/>
          </a:xfrm>
          <a:prstGeom prst="roundRect">
            <a:avLst/>
          </a:prstGeom>
          <a:solidFill>
            <a:srgbClr val="00838F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Чому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розташування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Сонця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Галактиці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є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привілейованим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595" y="1347071"/>
            <a:ext cx="11858729" cy="1155779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утворюються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спіральні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рукави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Галактики і як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пов’язано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процесом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зоряного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саморозмноження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6595" y="2993883"/>
            <a:ext cx="11858729" cy="1683110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Чому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сферичної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складової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Галактики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містять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менше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важких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хімічних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елементів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ніж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плоскої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складової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4EDAF73-A8F4-4EF4-AD2A-A52C85D1FA13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01B4DF8D-EADF-4A1B-B1D8-4EAECDB3C87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F8FDF478-6D6B-4ED5-A3D1-41CA6B1AF344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Поміркуємо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9235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93F3DD-B749-4719-A940-A5CB0F98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66607" y="4368805"/>
            <a:ext cx="11858729" cy="1790815"/>
          </a:xfrm>
          <a:prstGeom prst="roundRect">
            <a:avLst/>
          </a:prstGeom>
          <a:solidFill>
            <a:srgbClr val="00838F"/>
          </a:solidFill>
          <a:ln>
            <a:solidFill>
              <a:srgbClr val="009589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Зобразіть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малюнку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схематично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зображення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галактики (вид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зверху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та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вкажіть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положення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ядра,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Сонця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основних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спіральних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рукавів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08" y="1435222"/>
            <a:ext cx="11858729" cy="97786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спосіб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ми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можемо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спостерігати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ядро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Галактики?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6607" y="3073444"/>
            <a:ext cx="11858729" cy="634998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сформувалась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структура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кільце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Єдинорога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F4EDAF73-A8F4-4EF4-AD2A-A52C85D1FA13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9" name="Прямокутник: округлені верхні кути 8">
              <a:extLst>
                <a:ext uri="{FF2B5EF4-FFF2-40B4-BE49-F238E27FC236}">
                  <a16:creationId xmlns:a16="http://schemas.microsoft.com/office/drawing/2014/main" id="{01B4DF8D-EADF-4A1B-B1D8-4EAECDB3C87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F8FDF478-6D6B-4ED5-A3D1-41CA6B1AF344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Поміркуємо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251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147B52-95AA-4C94-9962-86B213D6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Місце для вмісту 3"/>
          <p:cNvSpPr txBox="1">
            <a:spLocks/>
          </p:cNvSpPr>
          <p:nvPr/>
        </p:nvSpPr>
        <p:spPr>
          <a:xfrm>
            <a:off x="166632" y="1444448"/>
            <a:ext cx="11858729" cy="828000"/>
          </a:xfrm>
          <a:prstGeom prst="roundRect">
            <a:avLst/>
          </a:prstGeom>
          <a:solidFill>
            <a:srgbClr val="689F38"/>
          </a:solidFill>
          <a:ln>
            <a:solidFill>
              <a:srgbClr val="689F3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</a:t>
            </a:r>
            <a:r>
              <a:rPr lang="uk-UA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уроці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зрозумів …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166632" y="2480285"/>
            <a:ext cx="11858729" cy="8280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</a:t>
            </a:r>
            <a:r>
              <a:rPr lang="uk-UA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уроці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найцікавішим було … </a:t>
            </a: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166631" y="3516122"/>
            <a:ext cx="11858729" cy="828000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уроці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було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найважче</a:t>
            </a:r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166630" y="4551959"/>
            <a:ext cx="11858729" cy="8280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У мене </a:t>
            </a:r>
            <a:r>
              <a:rPr lang="uk-UA" sz="40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виникло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запитання …</a:t>
            </a: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166630" y="5587796"/>
            <a:ext cx="11858729" cy="828000"/>
          </a:xfrm>
          <a:prstGeom prst="roundRect">
            <a:avLst/>
          </a:prstGeom>
          <a:solidFill>
            <a:srgbClr val="689F38"/>
          </a:solidFill>
          <a:ln>
            <a:solidFill>
              <a:srgbClr val="689F38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	На наступний урок я хотів би</a:t>
            </a:r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01C4F295-736A-4A7D-BEAD-785837D7C06B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13" name="Прямокутник: округлені верхні кути 12">
              <a:extLst>
                <a:ext uri="{FF2B5EF4-FFF2-40B4-BE49-F238E27FC236}">
                  <a16:creationId xmlns:a16="http://schemas.microsoft.com/office/drawing/2014/main" id="{8703B81C-8466-438A-AC93-192EC41CB9E0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00E24C00-CEA8-4F60-81F6-25FC7FB23BA5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Рефлексія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2758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48EC69-7823-4FB4-9A09-632F25701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253860" y="1065643"/>
            <a:ext cx="11684275" cy="1858815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Прочитати</a:t>
            </a:r>
            <a:r>
              <a:rPr lang="ru-RU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 тема 6, пункт 2 та 3 (С. 95-98),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Контрольні</a:t>
            </a:r>
            <a:r>
              <a:rPr lang="ru-RU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40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запитання</a:t>
            </a:r>
            <a:r>
              <a:rPr lang="ru-RU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 (1-4) С. 96 та С.98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Тестові</a:t>
            </a:r>
            <a:r>
              <a:rPr lang="ru-RU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4000" dirty="0" err="1">
                <a:solidFill>
                  <a:srgbClr val="FFFFFF"/>
                </a:solidFill>
                <a:latin typeface="Trebuchet MS" panose="020B0603020202020204" pitchFamily="34" charset="0"/>
              </a:rPr>
              <a:t>завдання</a:t>
            </a:r>
            <a:r>
              <a:rPr lang="ru-RU" sz="4000" dirty="0">
                <a:solidFill>
                  <a:srgbClr val="FFFFFF"/>
                </a:solidFill>
                <a:latin typeface="Trebuchet MS" panose="020B0603020202020204" pitchFamily="34" charset="0"/>
              </a:rPr>
              <a:t> С. 98</a:t>
            </a:r>
          </a:p>
        </p:txBody>
      </p:sp>
      <p:sp>
        <p:nvSpPr>
          <p:cNvPr id="5" name="Місце для вмісту 3"/>
          <p:cNvSpPr txBox="1">
            <a:spLocks/>
          </p:cNvSpPr>
          <p:nvPr/>
        </p:nvSpPr>
        <p:spPr>
          <a:xfrm>
            <a:off x="126926" y="3276401"/>
            <a:ext cx="11938142" cy="3229656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4000" dirty="0">
                <a:solidFill>
                  <a:schemeClr val="bg1"/>
                </a:solidFill>
                <a:latin typeface="Trebuchet MS" panose="020B0603020202020204" pitchFamily="34" charset="0"/>
              </a:rPr>
              <a:t>Підготувати повідомлення, буклети, бюлетені, презентації на одну із тем: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•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Сферичні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плоскі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складові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Галактики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•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Об’єкт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Стрілець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А – центр Галактики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•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Спіральна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рукави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нашої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галактики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•</a:t>
            </a:r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Кільце</a:t>
            </a:r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Єдинорога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F83573E9-7D4A-4631-ACA3-D4EE25F367C6}"/>
              </a:ext>
            </a:extLst>
          </p:cNvPr>
          <p:cNvGrpSpPr/>
          <p:nvPr/>
        </p:nvGrpSpPr>
        <p:grpSpPr>
          <a:xfrm>
            <a:off x="-1" y="-2"/>
            <a:ext cx="12191998" cy="812878"/>
            <a:chOff x="-1" y="-2"/>
            <a:chExt cx="12191998" cy="812878"/>
          </a:xfrm>
        </p:grpSpPr>
        <p:sp>
          <p:nvSpPr>
            <p:cNvPr id="8" name="Прямокутник: округлені верхні кути 7">
              <a:extLst>
                <a:ext uri="{FF2B5EF4-FFF2-40B4-BE49-F238E27FC236}">
                  <a16:creationId xmlns:a16="http://schemas.microsoft.com/office/drawing/2014/main" id="{EA0B70DC-3150-4676-9A23-F5D48DD8B04B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30E3901B-65A2-4AD6-ADA4-5149B1C4449A}"/>
                </a:ext>
              </a:extLst>
            </p:cNvPr>
            <p:cNvSpPr/>
            <p:nvPr/>
          </p:nvSpPr>
          <p:spPr>
            <a:xfrm>
              <a:off x="166635" y="25551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Домашнє завдання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634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Галактика млечный путь">
            <a:extLst>
              <a:ext uri="{FF2B5EF4-FFF2-40B4-BE49-F238E27FC236}">
                <a16:creationId xmlns:a16="http://schemas.microsoft.com/office/drawing/2014/main" id="{83C8E1D2-FA81-41CF-BCE1-67A1E25A9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Згадаймо головне</a:t>
              </a:r>
            </a:p>
          </p:txBody>
        </p:sp>
      </p:grpSp>
      <p:cxnSp>
        <p:nvCxnSpPr>
          <p:cNvPr id="17" name="Прямая соединительная линия 6">
            <a:extLst>
              <a:ext uri="{FF2B5EF4-FFF2-40B4-BE49-F238E27FC236}">
                <a16:creationId xmlns:a16="http://schemas.microsoft.com/office/drawing/2014/main" id="{FD8B6FF0-AF9D-4A95-9989-BADC27A2BA6D}"/>
              </a:ext>
            </a:extLst>
          </p:cNvPr>
          <p:cNvCxnSpPr>
            <a:cxnSpLocks/>
          </p:cNvCxnSpPr>
          <p:nvPr/>
        </p:nvCxnSpPr>
        <p:spPr>
          <a:xfrm flipH="1">
            <a:off x="8494643" y="1853707"/>
            <a:ext cx="1180401" cy="559925"/>
          </a:xfrm>
          <a:prstGeom prst="line">
            <a:avLst/>
          </a:prstGeom>
          <a:ln w="12700">
            <a:solidFill>
              <a:srgbClr val="FFFF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16">
            <a:extLst>
              <a:ext uri="{FF2B5EF4-FFF2-40B4-BE49-F238E27FC236}">
                <a16:creationId xmlns:a16="http://schemas.microsoft.com/office/drawing/2014/main" id="{6CB7F018-4C75-4B1A-A966-4CA26CE02607}"/>
              </a:ext>
            </a:extLst>
          </p:cNvPr>
          <p:cNvCxnSpPr>
            <a:cxnSpLocks/>
          </p:cNvCxnSpPr>
          <p:nvPr/>
        </p:nvCxnSpPr>
        <p:spPr>
          <a:xfrm>
            <a:off x="4161183" y="2662906"/>
            <a:ext cx="1298713" cy="451355"/>
          </a:xfrm>
          <a:prstGeom prst="line">
            <a:avLst/>
          </a:prstGeom>
          <a:ln w="12700">
            <a:solidFill>
              <a:srgbClr val="FFFF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1">
            <a:extLst>
              <a:ext uri="{FF2B5EF4-FFF2-40B4-BE49-F238E27FC236}">
                <a16:creationId xmlns:a16="http://schemas.microsoft.com/office/drawing/2014/main" id="{D03A4AD9-CADF-4DAC-B8ED-1D9561BE49A5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6197640" y="2050148"/>
            <a:ext cx="532276" cy="1064113"/>
          </a:xfrm>
          <a:prstGeom prst="line">
            <a:avLst/>
          </a:prstGeom>
          <a:ln w="12700">
            <a:solidFill>
              <a:srgbClr val="FFFF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Місце для вмісту 3">
            <a:extLst>
              <a:ext uri="{FF2B5EF4-FFF2-40B4-BE49-F238E27FC236}">
                <a16:creationId xmlns:a16="http://schemas.microsoft.com/office/drawing/2014/main" id="{432BA7B2-9184-4AA1-8F21-32C76302CE1D}"/>
              </a:ext>
            </a:extLst>
          </p:cNvPr>
          <p:cNvSpPr txBox="1">
            <a:spLocks/>
          </p:cNvSpPr>
          <p:nvPr/>
        </p:nvSpPr>
        <p:spPr>
          <a:xfrm>
            <a:off x="2798933" y="2413632"/>
            <a:ext cx="1376569" cy="498547"/>
          </a:xfrm>
          <a:prstGeom prst="roundRect">
            <a:avLst/>
          </a:prstGeom>
          <a:solidFill>
            <a:srgbClr val="00838F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Балдж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Місце для вмісту 3">
            <a:extLst>
              <a:ext uri="{FF2B5EF4-FFF2-40B4-BE49-F238E27FC236}">
                <a16:creationId xmlns:a16="http://schemas.microsoft.com/office/drawing/2014/main" id="{92BDFDA6-0756-4F84-89C7-1BD7F8241AF4}"/>
              </a:ext>
            </a:extLst>
          </p:cNvPr>
          <p:cNvSpPr txBox="1">
            <a:spLocks/>
          </p:cNvSpPr>
          <p:nvPr/>
        </p:nvSpPr>
        <p:spPr>
          <a:xfrm>
            <a:off x="6197640" y="1551601"/>
            <a:ext cx="1064552" cy="498547"/>
          </a:xfrm>
          <a:prstGeom prst="roundRect">
            <a:avLst/>
          </a:prstGeom>
          <a:solidFill>
            <a:srgbClr val="00838F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Ядро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Місце для вмісту 3">
            <a:extLst>
              <a:ext uri="{FF2B5EF4-FFF2-40B4-BE49-F238E27FC236}">
                <a16:creationId xmlns:a16="http://schemas.microsoft.com/office/drawing/2014/main" id="{45C94849-AF07-4ED6-B64A-E53909D3F54B}"/>
              </a:ext>
            </a:extLst>
          </p:cNvPr>
          <p:cNvSpPr txBox="1">
            <a:spLocks/>
          </p:cNvSpPr>
          <p:nvPr/>
        </p:nvSpPr>
        <p:spPr>
          <a:xfrm>
            <a:off x="9194819" y="1335641"/>
            <a:ext cx="1064552" cy="498547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Гало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1" name="Прямая соединительная линия 21">
            <a:extLst>
              <a:ext uri="{FF2B5EF4-FFF2-40B4-BE49-F238E27FC236}">
                <a16:creationId xmlns:a16="http://schemas.microsoft.com/office/drawing/2014/main" id="{B7EF95C3-A4F0-46C2-A92D-4932B08C8BBA}"/>
              </a:ext>
            </a:extLst>
          </p:cNvPr>
          <p:cNvCxnSpPr>
            <a:cxnSpLocks/>
          </p:cNvCxnSpPr>
          <p:nvPr/>
        </p:nvCxnSpPr>
        <p:spPr>
          <a:xfrm flipV="1">
            <a:off x="3684104" y="4133877"/>
            <a:ext cx="3810464" cy="80314"/>
          </a:xfrm>
          <a:prstGeom prst="line">
            <a:avLst/>
          </a:prstGeom>
          <a:ln w="12700">
            <a:solidFill>
              <a:srgbClr val="FFFF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Місце для вмісту 3">
            <a:extLst>
              <a:ext uri="{FF2B5EF4-FFF2-40B4-BE49-F238E27FC236}">
                <a16:creationId xmlns:a16="http://schemas.microsoft.com/office/drawing/2014/main" id="{5ADE03A6-AB01-44AF-8C7B-B459FB053AE1}"/>
              </a:ext>
            </a:extLst>
          </p:cNvPr>
          <p:cNvSpPr txBox="1">
            <a:spLocks/>
          </p:cNvSpPr>
          <p:nvPr/>
        </p:nvSpPr>
        <p:spPr>
          <a:xfrm>
            <a:off x="7494568" y="3961373"/>
            <a:ext cx="3133675" cy="738794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Кулясті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зоряні скупчення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4" name="Прямая соединительная линия 21">
            <a:extLst>
              <a:ext uri="{FF2B5EF4-FFF2-40B4-BE49-F238E27FC236}">
                <a16:creationId xmlns:a16="http://schemas.microsoft.com/office/drawing/2014/main" id="{6D494934-BD5B-435F-8E41-A0CF4C08A35C}"/>
              </a:ext>
            </a:extLst>
          </p:cNvPr>
          <p:cNvCxnSpPr>
            <a:cxnSpLocks/>
          </p:cNvCxnSpPr>
          <p:nvPr/>
        </p:nvCxnSpPr>
        <p:spPr>
          <a:xfrm>
            <a:off x="5665304" y="3715644"/>
            <a:ext cx="1829264" cy="398714"/>
          </a:xfrm>
          <a:prstGeom prst="line">
            <a:avLst/>
          </a:prstGeom>
          <a:ln w="12700">
            <a:solidFill>
              <a:srgbClr val="FFFF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21">
            <a:extLst>
              <a:ext uri="{FF2B5EF4-FFF2-40B4-BE49-F238E27FC236}">
                <a16:creationId xmlns:a16="http://schemas.microsoft.com/office/drawing/2014/main" id="{A5175924-6E02-4B0C-9452-0D04A4668A9B}"/>
              </a:ext>
            </a:extLst>
          </p:cNvPr>
          <p:cNvCxnSpPr>
            <a:cxnSpLocks/>
          </p:cNvCxnSpPr>
          <p:nvPr/>
        </p:nvCxnSpPr>
        <p:spPr>
          <a:xfrm>
            <a:off x="7099387" y="3674261"/>
            <a:ext cx="395181" cy="440097"/>
          </a:xfrm>
          <a:prstGeom prst="line">
            <a:avLst/>
          </a:prstGeom>
          <a:ln w="12700">
            <a:solidFill>
              <a:srgbClr val="FFFF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16">
            <a:extLst>
              <a:ext uri="{FF2B5EF4-FFF2-40B4-BE49-F238E27FC236}">
                <a16:creationId xmlns:a16="http://schemas.microsoft.com/office/drawing/2014/main" id="{A9EB35AB-7D39-48AE-91E9-6E510699E373}"/>
              </a:ext>
            </a:extLst>
          </p:cNvPr>
          <p:cNvCxnSpPr>
            <a:cxnSpLocks/>
          </p:cNvCxnSpPr>
          <p:nvPr/>
        </p:nvCxnSpPr>
        <p:spPr>
          <a:xfrm>
            <a:off x="1202045" y="2382942"/>
            <a:ext cx="229190" cy="1042176"/>
          </a:xfrm>
          <a:prstGeom prst="line">
            <a:avLst/>
          </a:prstGeom>
          <a:ln w="12700">
            <a:solidFill>
              <a:srgbClr val="FFFF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Місце для вмісту 3">
            <a:extLst>
              <a:ext uri="{FF2B5EF4-FFF2-40B4-BE49-F238E27FC236}">
                <a16:creationId xmlns:a16="http://schemas.microsoft.com/office/drawing/2014/main" id="{419551FB-0075-4DC9-9A85-4F7ED987FAFE}"/>
              </a:ext>
            </a:extLst>
          </p:cNvPr>
          <p:cNvSpPr txBox="1">
            <a:spLocks/>
          </p:cNvSpPr>
          <p:nvPr/>
        </p:nvSpPr>
        <p:spPr>
          <a:xfrm>
            <a:off x="579549" y="1884395"/>
            <a:ext cx="1064552" cy="498547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Диск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Місце для вмісту 3">
            <a:extLst>
              <a:ext uri="{FF2B5EF4-FFF2-40B4-BE49-F238E27FC236}">
                <a16:creationId xmlns:a16="http://schemas.microsoft.com/office/drawing/2014/main" id="{03A7512D-A400-4962-8D2B-AB8D234995BE}"/>
              </a:ext>
            </a:extLst>
          </p:cNvPr>
          <p:cNvSpPr txBox="1">
            <a:spLocks/>
          </p:cNvSpPr>
          <p:nvPr/>
        </p:nvSpPr>
        <p:spPr>
          <a:xfrm>
            <a:off x="268276" y="5738471"/>
            <a:ext cx="11780199" cy="624932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Які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підсистеми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можна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виділити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в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нашій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Галактиці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Місце для вмісту 3">
            <a:extLst>
              <a:ext uri="{FF2B5EF4-FFF2-40B4-BE49-F238E27FC236}">
                <a16:creationId xmlns:a16="http://schemas.microsoft.com/office/drawing/2014/main" id="{6EAB63DC-2E79-493B-A66F-2AF4E97CE1C4}"/>
              </a:ext>
            </a:extLst>
          </p:cNvPr>
          <p:cNvSpPr txBox="1">
            <a:spLocks/>
          </p:cNvSpPr>
          <p:nvPr/>
        </p:nvSpPr>
        <p:spPr>
          <a:xfrm>
            <a:off x="268276" y="5750147"/>
            <a:ext cx="11858728" cy="659226"/>
          </a:xfrm>
          <a:prstGeom prst="roundRect">
            <a:avLst/>
          </a:prstGeom>
          <a:solidFill>
            <a:srgbClr val="689F38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Чому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диску Галактики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переважають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28" name="Місце для вмісту 3">
            <a:extLst>
              <a:ext uri="{FF2B5EF4-FFF2-40B4-BE49-F238E27FC236}">
                <a16:creationId xmlns:a16="http://schemas.microsoft.com/office/drawing/2014/main" id="{4A504C04-5BC7-4062-A913-13EB1D16B3A4}"/>
              </a:ext>
            </a:extLst>
          </p:cNvPr>
          <p:cNvSpPr txBox="1">
            <a:spLocks/>
          </p:cNvSpPr>
          <p:nvPr/>
        </p:nvSpPr>
        <p:spPr>
          <a:xfrm>
            <a:off x="196513" y="5506735"/>
            <a:ext cx="11923723" cy="1088404"/>
          </a:xfrm>
          <a:prstGeom prst="roundRect">
            <a:avLst/>
          </a:prstGeom>
          <a:solidFill>
            <a:srgbClr val="00838F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знаходиться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галактики і де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знаходиться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Місце для вмісту 3">
            <a:extLst>
              <a:ext uri="{FF2B5EF4-FFF2-40B4-BE49-F238E27FC236}">
                <a16:creationId xmlns:a16="http://schemas.microsoft.com/office/drawing/2014/main" id="{5356E81E-CCCE-4B2C-8390-2574612AA783}"/>
              </a:ext>
            </a:extLst>
          </p:cNvPr>
          <p:cNvSpPr txBox="1">
            <a:spLocks/>
          </p:cNvSpPr>
          <p:nvPr/>
        </p:nvSpPr>
        <p:spPr>
          <a:xfrm>
            <a:off x="196513" y="5479709"/>
            <a:ext cx="11930491" cy="1142456"/>
          </a:xfrm>
          <a:prstGeom prst="roundRect">
            <a:avLst/>
          </a:prstGeom>
          <a:solidFill>
            <a:srgbClr val="5568B5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4.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Чи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можемо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говорити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наше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положення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в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Галактиці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є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привілейованим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  <a:endParaRPr lang="uk-UA" sz="40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770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2" grpId="0" animBg="1"/>
      <p:bldP spid="44" grpId="0" animBg="1"/>
      <p:bldP spid="23" grpId="0" animBg="1"/>
      <p:bldP spid="24" grpId="0" animBg="1"/>
      <p:bldP spid="28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c/c5/Milky_Way_Galaxy_center_Chandra.jpg?uselang=ru">
            <a:extLst>
              <a:ext uri="{FF2B5EF4-FFF2-40B4-BE49-F238E27FC236}">
                <a16:creationId xmlns:a16="http://schemas.microsoft.com/office/drawing/2014/main" id="{F53B98BE-BE68-4F34-949E-350209269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14914" r="30109" b="14616"/>
          <a:stretch/>
        </p:blipFill>
        <p:spPr bwMode="auto">
          <a:xfrm>
            <a:off x="0" y="3884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Ядро Галактики</a:t>
              </a:r>
            </a:p>
          </p:txBody>
        </p:sp>
      </p:grpSp>
      <p:sp>
        <p:nvSpPr>
          <p:cNvPr id="9" name="Місце для вмісту 3">
            <a:extLst>
              <a:ext uri="{FF2B5EF4-FFF2-40B4-BE49-F238E27FC236}">
                <a16:creationId xmlns:a16="http://schemas.microsoft.com/office/drawing/2014/main" id="{4EB5029C-5B7A-4FFA-A23D-6C490D652E5F}"/>
              </a:ext>
            </a:extLst>
          </p:cNvPr>
          <p:cNvSpPr txBox="1">
            <a:spLocks/>
          </p:cNvSpPr>
          <p:nvPr/>
        </p:nvSpPr>
        <p:spPr>
          <a:xfrm>
            <a:off x="142010" y="5800859"/>
            <a:ext cx="4668529" cy="890214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Галактичний центр в рентгенівському діапазоні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Прямая соединительная линия 13">
            <a:extLst>
              <a:ext uri="{FF2B5EF4-FFF2-40B4-BE49-F238E27FC236}">
                <a16:creationId xmlns:a16="http://schemas.microsoft.com/office/drawing/2014/main" id="{6673B8F7-9B09-4E18-B8A1-AA16A1EDB756}"/>
              </a:ext>
            </a:extLst>
          </p:cNvPr>
          <p:cNvCxnSpPr/>
          <p:nvPr/>
        </p:nvCxnSpPr>
        <p:spPr>
          <a:xfrm flipH="1">
            <a:off x="6714214" y="2483431"/>
            <a:ext cx="570120" cy="300188"/>
          </a:xfrm>
          <a:prstGeom prst="line">
            <a:avLst/>
          </a:prstGeom>
          <a:ln w="12700">
            <a:solidFill>
              <a:srgbClr val="FFFF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Місце для вмісту 3">
            <a:extLst>
              <a:ext uri="{FF2B5EF4-FFF2-40B4-BE49-F238E27FC236}">
                <a16:creationId xmlns:a16="http://schemas.microsoft.com/office/drawing/2014/main" id="{4B957F65-304B-4FF0-AB7D-57C587E32268}"/>
              </a:ext>
            </a:extLst>
          </p:cNvPr>
          <p:cNvSpPr txBox="1">
            <a:spLocks/>
          </p:cNvSpPr>
          <p:nvPr/>
        </p:nvSpPr>
        <p:spPr>
          <a:xfrm>
            <a:off x="7191569" y="1988628"/>
            <a:ext cx="2031944" cy="494803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Стрілець А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Місце для вмісту 3">
                <a:extLst>
                  <a:ext uri="{FF2B5EF4-FFF2-40B4-BE49-F238E27FC236}">
                    <a16:creationId xmlns:a16="http://schemas.microsoft.com/office/drawing/2014/main" id="{B66C6318-5F60-498A-A2F8-DD5FDDB5ED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211" y="1457045"/>
                <a:ext cx="4080871" cy="1254764"/>
              </a:xfrm>
              <a:prstGeom prst="roundRect">
                <a:avLst/>
              </a:prstGeom>
              <a:solidFill>
                <a:srgbClr val="5568B5"/>
              </a:solidFill>
              <a:ln>
                <a:solidFill>
                  <a:srgbClr val="5568B5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 = 3,7 млн.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uk-UA" sz="3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М</m:t>
                        </m:r>
                      </m:e>
                      <m:sub>
                        <m:r>
                          <a:rPr lang="ru-RU" sz="3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sym typeface="Wingdings 2" panose="05020102010507070707" pitchFamily="18" charset="2"/>
                          </a:rPr>
                          <m:t></m:t>
                        </m:r>
                      </m:sub>
                    </m:sSub>
                  </m:oMath>
                </a14:m>
                <a:endParaRPr lang="uk-UA" sz="36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 = 45 a. o.</a:t>
                </a:r>
                <a:endParaRPr lang="uk-UA" sz="36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Місце для вмісту 3">
                <a:extLst>
                  <a:ext uri="{FF2B5EF4-FFF2-40B4-BE49-F238E27FC236}">
                    <a16:creationId xmlns:a16="http://schemas.microsoft.com/office/drawing/2014/main" id="{B66C6318-5F60-498A-A2F8-DD5FDDB5E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1" y="1457045"/>
                <a:ext cx="4080871" cy="1254764"/>
              </a:xfrm>
              <a:prstGeom prst="roundRect">
                <a:avLst/>
              </a:prstGeom>
              <a:blipFill>
                <a:blip r:embed="rId3"/>
                <a:stretch>
                  <a:fillRect l="-595" t="-6731" b="-17788"/>
                </a:stretch>
              </a:blipFill>
              <a:ln>
                <a:solidFill>
                  <a:srgbClr val="5568B5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Місце для вмісту 3">
            <a:extLst>
              <a:ext uri="{FF2B5EF4-FFF2-40B4-BE49-F238E27FC236}">
                <a16:creationId xmlns:a16="http://schemas.microsoft.com/office/drawing/2014/main" id="{CC99619E-E031-4176-8704-6BFF62506F22}"/>
              </a:ext>
            </a:extLst>
          </p:cNvPr>
          <p:cNvSpPr txBox="1">
            <a:spLocks/>
          </p:cNvSpPr>
          <p:nvPr/>
        </p:nvSpPr>
        <p:spPr>
          <a:xfrm>
            <a:off x="670117" y="3082324"/>
            <a:ext cx="3237093" cy="1630016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</a:t>
            </a:r>
            <a:r>
              <a:rPr lang="uk-UA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ілець</a:t>
            </a: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 = Надмасивна чорна діра?</a:t>
            </a:r>
          </a:p>
        </p:txBody>
      </p:sp>
      <p:sp>
        <p:nvSpPr>
          <p:cNvPr id="12" name="Місце для вмісту 3">
            <a:extLst>
              <a:ext uri="{FF2B5EF4-FFF2-40B4-BE49-F238E27FC236}">
                <a16:creationId xmlns:a16="http://schemas.microsoft.com/office/drawing/2014/main" id="{74893E90-151B-43BF-823C-84064C25EF38}"/>
              </a:ext>
            </a:extLst>
          </p:cNvPr>
          <p:cNvSpPr txBox="1">
            <a:spLocks/>
          </p:cNvSpPr>
          <p:nvPr/>
        </p:nvSpPr>
        <p:spPr>
          <a:xfrm>
            <a:off x="7191569" y="5061056"/>
            <a:ext cx="4668530" cy="163001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Приховане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товстим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шаром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поглинаючої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матерії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453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popsci.com/sites/popsci.com/files/nustar150429a_1.jpg">
            <a:extLst>
              <a:ext uri="{FF2B5EF4-FFF2-40B4-BE49-F238E27FC236}">
                <a16:creationId xmlns:a16="http://schemas.microsoft.com/office/drawing/2014/main" id="{DDE42687-619A-4C88-B43F-FECBEC77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Надмасивна чорна діра в центрі Галактики</a:t>
              </a:r>
            </a:p>
          </p:txBody>
        </p:sp>
      </p:grpSp>
      <p:sp>
        <p:nvSpPr>
          <p:cNvPr id="23" name="Місце для вмісту 3">
            <a:extLst>
              <a:ext uri="{FF2B5EF4-FFF2-40B4-BE49-F238E27FC236}">
                <a16:creationId xmlns:a16="http://schemas.microsoft.com/office/drawing/2014/main" id="{3212F165-069C-475E-9D10-63E98E5C05CF}"/>
              </a:ext>
            </a:extLst>
          </p:cNvPr>
          <p:cNvSpPr txBox="1">
            <a:spLocks/>
          </p:cNvSpPr>
          <p:nvPr/>
        </p:nvSpPr>
        <p:spPr>
          <a:xfrm>
            <a:off x="261199" y="5685180"/>
            <a:ext cx="4642025" cy="890214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Галактичний центр в інфрачервоному діапазоні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Місце для вмісту 3">
            <a:extLst>
              <a:ext uri="{FF2B5EF4-FFF2-40B4-BE49-F238E27FC236}">
                <a16:creationId xmlns:a16="http://schemas.microsoft.com/office/drawing/2014/main" id="{36E5C924-0E35-456C-92B0-7FB8CA2683B2}"/>
              </a:ext>
            </a:extLst>
          </p:cNvPr>
          <p:cNvSpPr txBox="1">
            <a:spLocks/>
          </p:cNvSpPr>
          <p:nvPr/>
        </p:nvSpPr>
        <p:spPr>
          <a:xfrm>
            <a:off x="261199" y="998005"/>
            <a:ext cx="5668165" cy="1113182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околицях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виявлено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велику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концентрацію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Місце для вмісту 3">
            <a:extLst>
              <a:ext uri="{FF2B5EF4-FFF2-40B4-BE49-F238E27FC236}">
                <a16:creationId xmlns:a16="http://schemas.microsoft.com/office/drawing/2014/main" id="{36562DD3-218F-4370-8343-50887099B76E}"/>
              </a:ext>
            </a:extLst>
          </p:cNvPr>
          <p:cNvSpPr txBox="1">
            <a:spLocks/>
          </p:cNvSpPr>
          <p:nvPr/>
        </p:nvSpPr>
        <p:spPr>
          <a:xfrm>
            <a:off x="953172" y="2300910"/>
            <a:ext cx="4284217" cy="1033669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два плоских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газові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акреційні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диски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Місце для вмісту 3">
            <a:extLst>
              <a:ext uri="{FF2B5EF4-FFF2-40B4-BE49-F238E27FC236}">
                <a16:creationId xmlns:a16="http://schemas.microsoft.com/office/drawing/2014/main" id="{99EAF6AD-E26B-4427-8629-C19C0E631D9D}"/>
              </a:ext>
            </a:extLst>
          </p:cNvPr>
          <p:cNvSpPr txBox="1">
            <a:spLocks/>
          </p:cNvSpPr>
          <p:nvPr/>
        </p:nvSpPr>
        <p:spPr>
          <a:xfrm>
            <a:off x="5929364" y="5008036"/>
            <a:ext cx="6080863" cy="168303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Потужні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сплески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рентгенівському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інфрачервоному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діапазоні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Місце для вмісту 3">
            <a:extLst>
              <a:ext uri="{FF2B5EF4-FFF2-40B4-BE49-F238E27FC236}">
                <a16:creationId xmlns:a16="http://schemas.microsoft.com/office/drawing/2014/main" id="{EA7490FE-C036-4F39-8F5A-ECEAAEA0A6E5}"/>
              </a:ext>
            </a:extLst>
          </p:cNvPr>
          <p:cNvSpPr txBox="1">
            <a:spLocks/>
          </p:cNvSpPr>
          <p:nvPr/>
        </p:nvSpPr>
        <p:spPr>
          <a:xfrm>
            <a:off x="8454967" y="960288"/>
            <a:ext cx="3475834" cy="1192362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Активне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зореутворення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Місце для вмісту 3">
            <a:extLst>
              <a:ext uri="{FF2B5EF4-FFF2-40B4-BE49-F238E27FC236}">
                <a16:creationId xmlns:a16="http://schemas.microsoft.com/office/drawing/2014/main" id="{46E52E82-37A9-4D50-9273-CA137E5206F4}"/>
              </a:ext>
            </a:extLst>
          </p:cNvPr>
          <p:cNvSpPr txBox="1">
            <a:spLocks/>
          </p:cNvSpPr>
          <p:nvPr/>
        </p:nvSpPr>
        <p:spPr>
          <a:xfrm>
            <a:off x="7235687" y="3232628"/>
            <a:ext cx="4695114" cy="160848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Сферичне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центра –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навколо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ядра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859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27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FEDA86-62D7-461D-A95C-21BE2B34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548"/>
            <a:ext cx="12192000" cy="65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Галактичний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диск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5" name="Місце для вмісту 3">
            <a:extLst>
              <a:ext uri="{FF2B5EF4-FFF2-40B4-BE49-F238E27FC236}">
                <a16:creationId xmlns:a16="http://schemas.microsoft.com/office/drawing/2014/main" id="{04C3DC4A-9EBF-47BE-BEB9-DF7E7379AED4}"/>
              </a:ext>
            </a:extLst>
          </p:cNvPr>
          <p:cNvSpPr txBox="1">
            <a:spLocks/>
          </p:cNvSpPr>
          <p:nvPr/>
        </p:nvSpPr>
        <p:spPr>
          <a:xfrm>
            <a:off x="229094" y="1304144"/>
            <a:ext cx="5186769" cy="583949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Діаметр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 тис. св. р.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Місце для вмісту 3">
                <a:extLst>
                  <a:ext uri="{FF2B5EF4-FFF2-40B4-BE49-F238E27FC236}">
                    <a16:creationId xmlns:a16="http://schemas.microsoft.com/office/drawing/2014/main" id="{89311697-F61E-4A34-8938-358F38597F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3421" y="1046068"/>
                <a:ext cx="5425308" cy="1100103"/>
              </a:xfrm>
              <a:prstGeom prst="roundRect">
                <a:avLst/>
              </a:prstGeom>
              <a:solidFill>
                <a:srgbClr val="5568B5"/>
              </a:solidFill>
              <a:ln>
                <a:solidFill>
                  <a:srgbClr val="5568B5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3600" dirty="0" err="1">
                    <a:solidFill>
                      <a:schemeClr val="bg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Товщина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ru-RU" sz="3600" dirty="0" err="1">
                    <a:solidFill>
                      <a:schemeClr val="bg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центральної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ru-RU" sz="3600" dirty="0" err="1">
                    <a:solidFill>
                      <a:schemeClr val="bg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зони</a:t>
                </a:r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sz="3600" dirty="0">
                    <a:solidFill>
                      <a:schemeClr val="bg1"/>
                    </a:solidFill>
                    <a:latin typeface="Trebuchet MS" panose="020B0603020202020204" pitchFamily="34" charset="0"/>
                    <a:ea typeface="Cambria Math" panose="02040503050406030204" pitchFamily="18" charset="0"/>
                  </a:rPr>
                  <a:t>10 тис. св. р.</a:t>
                </a:r>
                <a:endParaRPr lang="uk-UA" sz="36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Місце для вмісту 3">
                <a:extLst>
                  <a:ext uri="{FF2B5EF4-FFF2-40B4-BE49-F238E27FC236}">
                    <a16:creationId xmlns:a16="http://schemas.microsoft.com/office/drawing/2014/main" id="{89311697-F61E-4A34-8938-358F38597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421" y="1046068"/>
                <a:ext cx="5425308" cy="1100103"/>
              </a:xfrm>
              <a:prstGeom prst="roundRect">
                <a:avLst/>
              </a:prstGeom>
              <a:blipFill>
                <a:blip r:embed="rId4"/>
                <a:stretch>
                  <a:fillRect t="-11538" b="-24725"/>
                </a:stretch>
              </a:blipFill>
              <a:ln>
                <a:solidFill>
                  <a:srgbClr val="5568B5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Місце для вмісту 3">
            <a:extLst>
              <a:ext uri="{FF2B5EF4-FFF2-40B4-BE49-F238E27FC236}">
                <a16:creationId xmlns:a16="http://schemas.microsoft.com/office/drawing/2014/main" id="{A6388811-B146-4F34-9795-8A2E02408A51}"/>
              </a:ext>
            </a:extLst>
          </p:cNvPr>
          <p:cNvSpPr txBox="1">
            <a:spLocks/>
          </p:cNvSpPr>
          <p:nvPr/>
        </p:nvSpPr>
        <p:spPr>
          <a:xfrm>
            <a:off x="6845530" y="5873900"/>
            <a:ext cx="4601089" cy="52542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понад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300 млрд.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зір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13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EE5375D-2739-4AE0-9D8F-7AC958591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 b="9582"/>
          <a:stretch/>
        </p:blipFill>
        <p:spPr>
          <a:xfrm>
            <a:off x="-5" y="15452"/>
            <a:ext cx="12192001" cy="6857998"/>
          </a:xfrm>
          <a:prstGeom prst="rect">
            <a:avLst/>
          </a:prstGeom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Диск Галактики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9" name="Прямая соединительная линия 13">
            <a:extLst>
              <a:ext uri="{FF2B5EF4-FFF2-40B4-BE49-F238E27FC236}">
                <a16:creationId xmlns:a16="http://schemas.microsoft.com/office/drawing/2014/main" id="{740B6C06-59C0-474F-8608-73BFA408E744}"/>
              </a:ext>
            </a:extLst>
          </p:cNvPr>
          <p:cNvCxnSpPr>
            <a:cxnSpLocks/>
          </p:cNvCxnSpPr>
          <p:nvPr/>
        </p:nvCxnSpPr>
        <p:spPr>
          <a:xfrm flipH="1">
            <a:off x="7673215" y="3026771"/>
            <a:ext cx="1005054" cy="319707"/>
          </a:xfrm>
          <a:prstGeom prst="line">
            <a:avLst/>
          </a:prstGeom>
          <a:ln w="12700">
            <a:solidFill>
              <a:srgbClr val="FFFF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Місце для вмісту 3">
            <a:extLst>
              <a:ext uri="{FF2B5EF4-FFF2-40B4-BE49-F238E27FC236}">
                <a16:creationId xmlns:a16="http://schemas.microsoft.com/office/drawing/2014/main" id="{CCF54FFC-F4F6-4609-8D8E-500C8B1B25EF}"/>
              </a:ext>
            </a:extLst>
          </p:cNvPr>
          <p:cNvSpPr txBox="1">
            <a:spLocks/>
          </p:cNvSpPr>
          <p:nvPr/>
        </p:nvSpPr>
        <p:spPr>
          <a:xfrm>
            <a:off x="7728184" y="2141219"/>
            <a:ext cx="1834916" cy="895311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Спіральні рукави</a:t>
            </a:r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Прямая соединительная линия 13">
            <a:extLst>
              <a:ext uri="{FF2B5EF4-FFF2-40B4-BE49-F238E27FC236}">
                <a16:creationId xmlns:a16="http://schemas.microsoft.com/office/drawing/2014/main" id="{F07E8D65-F0DC-4B42-B122-2B66F017AEAA}"/>
              </a:ext>
            </a:extLst>
          </p:cNvPr>
          <p:cNvCxnSpPr>
            <a:cxnSpLocks/>
          </p:cNvCxnSpPr>
          <p:nvPr/>
        </p:nvCxnSpPr>
        <p:spPr>
          <a:xfrm flipH="1">
            <a:off x="8309114" y="3026771"/>
            <a:ext cx="369155" cy="804459"/>
          </a:xfrm>
          <a:prstGeom prst="line">
            <a:avLst/>
          </a:prstGeom>
          <a:ln w="12700">
            <a:solidFill>
              <a:srgbClr val="FFFF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3063669-950F-4353-BCA2-99113E5EE541}"/>
              </a:ext>
            </a:extLst>
          </p:cNvPr>
          <p:cNvCxnSpPr>
            <a:cxnSpLocks/>
          </p:cNvCxnSpPr>
          <p:nvPr/>
        </p:nvCxnSpPr>
        <p:spPr>
          <a:xfrm>
            <a:off x="8678269" y="3026771"/>
            <a:ext cx="584047" cy="999172"/>
          </a:xfrm>
          <a:prstGeom prst="line">
            <a:avLst/>
          </a:prstGeom>
          <a:ln w="12700">
            <a:solidFill>
              <a:srgbClr val="FFFF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3">
            <a:extLst>
              <a:ext uri="{FF2B5EF4-FFF2-40B4-BE49-F238E27FC236}">
                <a16:creationId xmlns:a16="http://schemas.microsoft.com/office/drawing/2014/main" id="{7ED3282D-DD4A-4181-965B-882A276A5053}"/>
              </a:ext>
            </a:extLst>
          </p:cNvPr>
          <p:cNvCxnSpPr>
            <a:cxnSpLocks/>
          </p:cNvCxnSpPr>
          <p:nvPr/>
        </p:nvCxnSpPr>
        <p:spPr>
          <a:xfrm>
            <a:off x="8678269" y="3036530"/>
            <a:ext cx="1578251" cy="1154395"/>
          </a:xfrm>
          <a:prstGeom prst="line">
            <a:avLst/>
          </a:prstGeom>
          <a:ln w="12700">
            <a:solidFill>
              <a:srgbClr val="FFFF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Місце для вмісту 3">
            <a:extLst>
              <a:ext uri="{FF2B5EF4-FFF2-40B4-BE49-F238E27FC236}">
                <a16:creationId xmlns:a16="http://schemas.microsoft.com/office/drawing/2014/main" id="{933B36E6-4FB5-4B75-B9A1-A36315A4A914}"/>
              </a:ext>
            </a:extLst>
          </p:cNvPr>
          <p:cNvSpPr txBox="1">
            <a:spLocks/>
          </p:cNvSpPr>
          <p:nvPr/>
        </p:nvSpPr>
        <p:spPr>
          <a:xfrm>
            <a:off x="299299" y="1163105"/>
            <a:ext cx="3371001" cy="1113182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Зароджуються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центру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Місце для вмісту 3">
            <a:extLst>
              <a:ext uri="{FF2B5EF4-FFF2-40B4-BE49-F238E27FC236}">
                <a16:creationId xmlns:a16="http://schemas.microsoft.com/office/drawing/2014/main" id="{87F864D3-105A-40AE-A690-76FB238DB937}"/>
              </a:ext>
            </a:extLst>
          </p:cNvPr>
          <p:cNvSpPr txBox="1">
            <a:spLocks/>
          </p:cNvSpPr>
          <p:nvPr/>
        </p:nvSpPr>
        <p:spPr>
          <a:xfrm>
            <a:off x="255240" y="2401193"/>
            <a:ext cx="3415060" cy="1113182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розсіяних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скупчень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Місце для вмісту 3">
            <a:extLst>
              <a:ext uri="{FF2B5EF4-FFF2-40B4-BE49-F238E27FC236}">
                <a16:creationId xmlns:a16="http://schemas.microsoft.com/office/drawing/2014/main" id="{CC45E39B-0872-4C1C-9C16-AD4B63D555FB}"/>
              </a:ext>
            </a:extLst>
          </p:cNvPr>
          <p:cNvSpPr txBox="1">
            <a:spLocks/>
          </p:cNvSpPr>
          <p:nvPr/>
        </p:nvSpPr>
        <p:spPr>
          <a:xfrm>
            <a:off x="227950" y="3639281"/>
            <a:ext cx="3975750" cy="1154394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зорі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(до 2-3 млрд. р.)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Місце для вмісту 3">
            <a:extLst>
              <a:ext uri="{FF2B5EF4-FFF2-40B4-BE49-F238E27FC236}">
                <a16:creationId xmlns:a16="http://schemas.microsoft.com/office/drawing/2014/main" id="{617B8575-9EEB-487F-A42B-F58A27A49445}"/>
              </a:ext>
            </a:extLst>
          </p:cNvPr>
          <p:cNvSpPr txBox="1">
            <a:spLocks/>
          </p:cNvSpPr>
          <p:nvPr/>
        </p:nvSpPr>
        <p:spPr>
          <a:xfrm>
            <a:off x="227950" y="4918581"/>
            <a:ext cx="3975750" cy="605919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типу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Місце для вмісту 3">
            <a:extLst>
              <a:ext uri="{FF2B5EF4-FFF2-40B4-BE49-F238E27FC236}">
                <a16:creationId xmlns:a16="http://schemas.microsoft.com/office/drawing/2014/main" id="{7A87492E-242A-40BC-8885-AD67B1978600}"/>
              </a:ext>
            </a:extLst>
          </p:cNvPr>
          <p:cNvSpPr txBox="1">
            <a:spLocks/>
          </p:cNvSpPr>
          <p:nvPr/>
        </p:nvSpPr>
        <p:spPr>
          <a:xfrm>
            <a:off x="227950" y="5692575"/>
            <a:ext cx="6007100" cy="1012799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Лінійна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зростає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віддаленням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центра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042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EDD3A3-1445-47C2-83BC-DAD49398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520"/>
            <a:ext cx="12191996" cy="6877519"/>
          </a:xfrm>
          <a:prstGeom prst="rect">
            <a:avLst/>
          </a:prstGeom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Спіральні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рукави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2" name="Місце для вмісту 3">
            <a:extLst>
              <a:ext uri="{FF2B5EF4-FFF2-40B4-BE49-F238E27FC236}">
                <a16:creationId xmlns:a16="http://schemas.microsoft.com/office/drawing/2014/main" id="{F3E90E0F-8BD6-467A-AF9D-44B318781599}"/>
              </a:ext>
            </a:extLst>
          </p:cNvPr>
          <p:cNvSpPr txBox="1">
            <a:spLocks/>
          </p:cNvSpPr>
          <p:nvPr/>
        </p:nvSpPr>
        <p:spPr>
          <a:xfrm>
            <a:off x="1854195" y="1231968"/>
            <a:ext cx="8483601" cy="1138706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Виникають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як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дивні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хвилі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густини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де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формуються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покоління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Місце для вмісту 3">
            <a:extLst>
              <a:ext uri="{FF2B5EF4-FFF2-40B4-BE49-F238E27FC236}">
                <a16:creationId xmlns:a16="http://schemas.microsoft.com/office/drawing/2014/main" id="{1A2596A9-32EB-4958-A8F3-90A080C9B4D6}"/>
              </a:ext>
            </a:extLst>
          </p:cNvPr>
          <p:cNvSpPr txBox="1">
            <a:spLocks/>
          </p:cNvSpPr>
          <p:nvPr/>
        </p:nvSpPr>
        <p:spPr>
          <a:xfrm>
            <a:off x="1854196" y="2747485"/>
            <a:ext cx="8483600" cy="1701882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Вони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створюються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під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час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стискування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хмар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міжзоряного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газу на початковому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етапі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формування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зір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1" name="Місце для вмісту 3">
            <a:extLst>
              <a:ext uri="{FF2B5EF4-FFF2-40B4-BE49-F238E27FC236}">
                <a16:creationId xmlns:a16="http://schemas.microsoft.com/office/drawing/2014/main" id="{FDDA9F6F-F85A-4497-BB17-575C8802E9D6}"/>
              </a:ext>
            </a:extLst>
          </p:cNvPr>
          <p:cNvSpPr txBox="1">
            <a:spLocks/>
          </p:cNvSpPr>
          <p:nvPr/>
        </p:nvSpPr>
        <p:spPr>
          <a:xfrm>
            <a:off x="1854196" y="4826179"/>
            <a:ext cx="8483600" cy="1701882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Ударні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хвилі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поширюються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під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час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вибуху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Наднової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утворення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нових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зір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утворюючи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нове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покоління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зір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60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Спіральні</a:t>
              </a:r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рукави</a:t>
              </a:r>
              <a:endParaRPr lang="uk-UA" sz="44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3" name="Місце для вмісту 3">
            <a:extLst>
              <a:ext uri="{FF2B5EF4-FFF2-40B4-BE49-F238E27FC236}">
                <a16:creationId xmlns:a16="http://schemas.microsoft.com/office/drawing/2014/main" id="{5D2DDEA5-4246-4B98-A478-2480B7F232BE}"/>
              </a:ext>
            </a:extLst>
          </p:cNvPr>
          <p:cNvSpPr txBox="1">
            <a:spLocks/>
          </p:cNvSpPr>
          <p:nvPr/>
        </p:nvSpPr>
        <p:spPr>
          <a:xfrm>
            <a:off x="223099" y="4615404"/>
            <a:ext cx="3819097" cy="1732495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Сонячна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система в 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рукаві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Оріона</a:t>
            </a:r>
            <a:endParaRPr lang="uk-UA" sz="3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80D88B-73B4-4EAB-B1E6-D72651FD4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96" y="892374"/>
            <a:ext cx="6850802" cy="59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Місце для вмісту 3">
            <a:extLst>
              <a:ext uri="{FF2B5EF4-FFF2-40B4-BE49-F238E27FC236}">
                <a16:creationId xmlns:a16="http://schemas.microsoft.com/office/drawing/2014/main" id="{CE3E60D1-8D88-4601-9A4E-13370CDB15C1}"/>
              </a:ext>
            </a:extLst>
          </p:cNvPr>
          <p:cNvSpPr txBox="1">
            <a:spLocks/>
          </p:cNvSpPr>
          <p:nvPr/>
        </p:nvSpPr>
        <p:spPr>
          <a:xfrm>
            <a:off x="223099" y="1356889"/>
            <a:ext cx="3819097" cy="2794000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основних рукави, які беруть початок у галактичному центрі</a:t>
            </a:r>
          </a:p>
        </p:txBody>
      </p:sp>
    </p:spTree>
    <p:extLst>
      <p:ext uri="{BB962C8B-B14F-4D97-AF65-F5344CB8AC3E}">
        <p14:creationId xmlns:p14="http://schemas.microsoft.com/office/powerpoint/2010/main" val="39562342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EBBBB5-9343-4886-B37D-5527C1C99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090402" cy="6858000"/>
          </a:xfrm>
          <a:prstGeom prst="rect">
            <a:avLst/>
          </a:prstGeom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B708056-3B89-4ECD-A0F0-46156DD9E88F}"/>
              </a:ext>
            </a:extLst>
          </p:cNvPr>
          <p:cNvGrpSpPr/>
          <p:nvPr/>
        </p:nvGrpSpPr>
        <p:grpSpPr>
          <a:xfrm>
            <a:off x="-2" y="-19518"/>
            <a:ext cx="12191998" cy="827800"/>
            <a:chOff x="-1" y="-2"/>
            <a:chExt cx="12191998" cy="827800"/>
          </a:xfrm>
        </p:grpSpPr>
        <p:sp>
          <p:nvSpPr>
            <p:cNvPr id="19" name="Прямокутник: округлені верхні кути 8">
              <a:extLst>
                <a:ext uri="{FF2B5EF4-FFF2-40B4-BE49-F238E27FC236}">
                  <a16:creationId xmlns:a16="http://schemas.microsoft.com/office/drawing/2014/main" id="{CDA4441C-2EB5-48EC-938E-5648791B64DF}"/>
                </a:ext>
              </a:extLst>
            </p:cNvPr>
            <p:cNvSpPr/>
            <p:nvPr/>
          </p:nvSpPr>
          <p:spPr>
            <a:xfrm rot="10800000">
              <a:off x="-1" y="-2"/>
              <a:ext cx="12191998" cy="81287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F08CFE6-3E9C-4046-9D38-9D39A794EF60}"/>
                </a:ext>
              </a:extLst>
            </p:cNvPr>
            <p:cNvSpPr/>
            <p:nvPr/>
          </p:nvSpPr>
          <p:spPr>
            <a:xfrm>
              <a:off x="1" y="58357"/>
              <a:ext cx="11858729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</a:t>
              </a:r>
              <a:r>
                <a:rPr lang="uk-UA" sz="4400" dirty="0" err="1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ісце</a:t>
              </a:r>
              <a:r>
                <a:rPr lang="uk-UA" sz="4400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Сонячної системи в Галактиці</a:t>
              </a:r>
            </a:p>
          </p:txBody>
        </p:sp>
      </p:grpSp>
      <p:sp>
        <p:nvSpPr>
          <p:cNvPr id="12" name="Місце для вмісту 3">
            <a:extLst>
              <a:ext uri="{FF2B5EF4-FFF2-40B4-BE49-F238E27FC236}">
                <a16:creationId xmlns:a16="http://schemas.microsoft.com/office/drawing/2014/main" id="{4BC4ED62-AC24-47D3-AA7A-37377E77DC68}"/>
              </a:ext>
            </a:extLst>
          </p:cNvPr>
          <p:cNvSpPr txBox="1">
            <a:spLocks/>
          </p:cNvSpPr>
          <p:nvPr/>
        </p:nvSpPr>
        <p:spPr>
          <a:xfrm>
            <a:off x="7359941" y="1025586"/>
            <a:ext cx="4228518" cy="153645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Відстань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до центра Галактики 22-33 тис. св. р.</a:t>
            </a:r>
          </a:p>
        </p:txBody>
      </p:sp>
      <p:sp>
        <p:nvSpPr>
          <p:cNvPr id="13" name="Місце для вмісту 3">
            <a:extLst>
              <a:ext uri="{FF2B5EF4-FFF2-40B4-BE49-F238E27FC236}">
                <a16:creationId xmlns:a16="http://schemas.microsoft.com/office/drawing/2014/main" id="{E3FF07DC-F29C-436B-BA0A-8A3C8BE993D9}"/>
              </a:ext>
            </a:extLst>
          </p:cNvPr>
          <p:cNvSpPr txBox="1">
            <a:spLocks/>
          </p:cNvSpPr>
          <p:nvPr/>
        </p:nvSpPr>
        <p:spPr>
          <a:xfrm>
            <a:off x="7359941" y="2776172"/>
            <a:ext cx="4228518" cy="2199702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Швидкість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обертання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рукавів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Сонця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майже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збігаються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16" name="Місце для вмісту 3">
            <a:extLst>
              <a:ext uri="{FF2B5EF4-FFF2-40B4-BE49-F238E27FC236}">
                <a16:creationId xmlns:a16="http://schemas.microsoft.com/office/drawing/2014/main" id="{5502F478-0C02-431C-9760-CA6930031728}"/>
              </a:ext>
            </a:extLst>
          </p:cNvPr>
          <p:cNvSpPr txBox="1">
            <a:spLocks/>
          </p:cNvSpPr>
          <p:nvPr/>
        </p:nvSpPr>
        <p:spPr>
          <a:xfrm>
            <a:off x="355600" y="5157756"/>
            <a:ext cx="11232859" cy="1536457"/>
          </a:xfrm>
          <a:prstGeom prst="roundRect">
            <a:avLst/>
          </a:prstGeom>
          <a:solidFill>
            <a:srgbClr val="5568B5"/>
          </a:solidFill>
          <a:ln>
            <a:solidFill>
              <a:srgbClr val="5568B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Жодного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разу не попадало у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спіральний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рукав і не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зазнавало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впливу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потужного, смертоносного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випромінювання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об’єктів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галактичного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  <a:ea typeface="Cambria Math" panose="02040503050406030204" pitchFamily="18" charset="0"/>
              </a:rPr>
              <a:t> диска</a:t>
            </a:r>
          </a:p>
        </p:txBody>
      </p:sp>
    </p:spTree>
    <p:extLst>
      <p:ext uri="{BB962C8B-B14F-4D97-AF65-F5344CB8AC3E}">
        <p14:creationId xmlns:p14="http://schemas.microsoft.com/office/powerpoint/2010/main" val="2912286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17718</TotalTime>
  <Words>634</Words>
  <Application>Microsoft Office PowerPoint</Application>
  <PresentationFormat>Широкий екран</PresentationFormat>
  <Paragraphs>90</Paragraphs>
  <Slides>16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Serhii</dc:creator>
  <cp:lastModifiedBy>Serhii Kuryshko</cp:lastModifiedBy>
  <cp:revision>1112</cp:revision>
  <dcterms:created xsi:type="dcterms:W3CDTF">2016-12-28T18:54:39Z</dcterms:created>
  <dcterms:modified xsi:type="dcterms:W3CDTF">2020-03-12T19:28:43Z</dcterms:modified>
</cp:coreProperties>
</file>