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4v" ContentType="video/mp4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8" r:id="rId2"/>
    <p:sldId id="1808" r:id="rId3"/>
    <p:sldId id="4127" r:id="rId4"/>
    <p:sldId id="4004" r:id="rId5"/>
    <p:sldId id="4128" r:id="rId6"/>
    <p:sldId id="4129" r:id="rId7"/>
    <p:sldId id="4130" r:id="rId8"/>
    <p:sldId id="4086" r:id="rId9"/>
    <p:sldId id="4131" r:id="rId10"/>
    <p:sldId id="4132" r:id="rId11"/>
    <p:sldId id="4133" r:id="rId12"/>
    <p:sldId id="4134" r:id="rId13"/>
    <p:sldId id="4135" r:id="rId14"/>
    <p:sldId id="4136" r:id="rId15"/>
    <p:sldId id="4137" r:id="rId16"/>
    <p:sldId id="4124" r:id="rId17"/>
    <p:sldId id="4138" r:id="rId18"/>
    <p:sldId id="4139" r:id="rId19"/>
    <p:sldId id="4091" r:id="rId20"/>
    <p:sldId id="4098" r:id="rId21"/>
    <p:sldId id="4112" r:id="rId22"/>
    <p:sldId id="4144" r:id="rId23"/>
    <p:sldId id="4145" r:id="rId24"/>
    <p:sldId id="4195" r:id="rId25"/>
    <p:sldId id="4193" r:id="rId26"/>
    <p:sldId id="4196" r:id="rId27"/>
    <p:sldId id="4197" r:id="rId28"/>
    <p:sldId id="4198" r:id="rId29"/>
    <p:sldId id="4183" r:id="rId30"/>
    <p:sldId id="2180" r:id="rId31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242"/>
    <a:srgbClr val="993366"/>
    <a:srgbClr val="CC0099"/>
    <a:srgbClr val="CC3399"/>
    <a:srgbClr val="FFFFFF"/>
    <a:srgbClr val="000000"/>
    <a:srgbClr val="FFCCFF"/>
    <a:srgbClr val="9999FF"/>
    <a:srgbClr val="CCCCFF"/>
    <a:srgbClr val="70AD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9" autoAdjust="0"/>
    <p:restoredTop sz="94660"/>
  </p:normalViewPr>
  <p:slideViewPr>
    <p:cSldViewPr snapToGrid="0">
      <p:cViewPr varScale="1">
        <p:scale>
          <a:sx n="95" d="100"/>
          <a:sy n="95" d="100"/>
        </p:scale>
        <p:origin x="53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E04B-0FEE-474E-98E3-E5C059B0E3D6}" type="datetimeFigureOut">
              <a:rPr lang="ru-RU" smtClean="0"/>
              <a:t>15.01.2023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8AAFC-F45B-4763-9C1F-8029DFCE03F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9451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08AAFC-F45B-4763-9C1F-8029DFCE03FE}" type="slidenum">
              <a:rPr lang="ru-RU" smtClean="0"/>
              <a:pPr/>
              <a:t>30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16855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26D62-0A69-489C-AD8A-DBBB454FE69F}" type="datetime1">
              <a:rPr lang="uk-UA" smtClean="0"/>
              <a:t>15.01.2023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5242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57AFC-C01B-4F35-8E90-7CDC7BDC9F41}" type="datetime1">
              <a:rPr lang="uk-UA" smtClean="0"/>
              <a:t>15.01.2023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944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57DF8-A1C4-4191-9BCE-6255C9741248}" type="datetime1">
              <a:rPr lang="uk-UA" smtClean="0"/>
              <a:t>15.01.2023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2064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B527B-8C9A-436C-98CD-9931061FA41E}" type="datetime1">
              <a:rPr lang="uk-UA" smtClean="0"/>
              <a:t>15.01.2023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306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E2E25-D864-431C-9803-DC1DF816B3B2}" type="datetime1">
              <a:rPr lang="uk-UA" smtClean="0"/>
              <a:t>15.01.2023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992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627C-B8CA-44C8-AA80-F38F7E2DC942}" type="datetime1">
              <a:rPr lang="uk-UA" smtClean="0"/>
              <a:t>15.01.2023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105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8820F-613B-4084-A210-F6071CA8AA12}" type="datetime1">
              <a:rPr lang="uk-UA" smtClean="0"/>
              <a:t>15.01.2023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949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D5AF-C886-45A1-B5DC-5A526CB61C15}" type="datetime1">
              <a:rPr lang="uk-UA" smtClean="0"/>
              <a:t>15.01.2023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21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D2A21-8E22-4A57-9D96-C14531AB525D}" type="datetime1">
              <a:rPr lang="uk-UA" smtClean="0"/>
              <a:t>15.01.2023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51652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41F5A-B942-463D-BFFB-A6C0BF2A95D9}" type="datetime1">
              <a:rPr lang="uk-UA" smtClean="0"/>
              <a:t>15.01.2023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3642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F5CA3-AACC-4614-BF69-00E689DA5E5C}" type="datetime1">
              <a:rPr lang="uk-UA" smtClean="0"/>
              <a:t>15.01.2023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8875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BF2D6-4F70-474E-8189-F1C29A9FD449}" type="datetime1">
              <a:rPr lang="uk-UA" smtClean="0"/>
              <a:t>15.01.2023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461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5.jpe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7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5.jpe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8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5.jpe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4v"/><Relationship Id="rId1" Type="http://schemas.microsoft.com/office/2007/relationships/media" Target="../media/media4.m4v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hyperlink" Target="https://www.cirquedusoleil.com/#_ga=2.172962474.881249555.1664577422-257249542.1664577420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>
            <a:spLocks noGrp="1"/>
          </p:cNvSpPr>
          <p:nvPr>
            <p:ph type="dt" sz="half" idx="10"/>
          </p:nvPr>
        </p:nvSpPr>
        <p:spPr>
          <a:xfrm>
            <a:off x="1260389" y="1660783"/>
            <a:ext cx="1581665" cy="373964"/>
          </a:xfrm>
        </p:spPr>
        <p:txBody>
          <a:bodyPr/>
          <a:lstStyle/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83957" y="119911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86248" y="2660821"/>
            <a:ext cx="15816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Урок</a:t>
            </a:r>
          </a:p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№18</a:t>
            </a:r>
            <a:endParaRPr lang="ru-RU" sz="4800" b="1" dirty="0">
              <a:solidFill>
                <a:schemeClr val="bg1"/>
              </a:solidFill>
              <a:latin typeface="Monotype Corsiva" panose="030101010102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22257" y="3811012"/>
            <a:ext cx="907197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b="1" dirty="0">
                <a:solidFill>
                  <a:srgbClr val="2F3242"/>
                </a:solidFill>
              </a:rPr>
              <a:t>Цирк — </a:t>
            </a:r>
            <a:r>
              <a:rPr lang="ru-RU" sz="3200" b="1" dirty="0" err="1">
                <a:solidFill>
                  <a:srgbClr val="2F3242"/>
                </a:solidFill>
              </a:rPr>
              <a:t>мистецтво</a:t>
            </a:r>
            <a:r>
              <a:rPr lang="ru-RU" sz="3200" b="1" dirty="0">
                <a:solidFill>
                  <a:srgbClr val="2F3242"/>
                </a:solidFill>
              </a:rPr>
              <a:t>, </a:t>
            </a:r>
            <a:r>
              <a:rPr lang="ru-RU" sz="3200" b="1" dirty="0" err="1">
                <a:solidFill>
                  <a:srgbClr val="2F3242"/>
                </a:solidFill>
              </a:rPr>
              <a:t>сповнене</a:t>
            </a:r>
            <a:r>
              <a:rPr lang="ru-RU" sz="3200" b="1" dirty="0">
                <a:solidFill>
                  <a:srgbClr val="2F3242"/>
                </a:solidFill>
              </a:rPr>
              <a:t> </a:t>
            </a:r>
            <a:r>
              <a:rPr lang="ru-RU" sz="3200" b="1" dirty="0" err="1">
                <a:solidFill>
                  <a:srgbClr val="2F3242"/>
                </a:solidFill>
              </a:rPr>
              <a:t>радості</a:t>
            </a:r>
            <a:r>
              <a:rPr lang="ru-RU" sz="3200" b="1" dirty="0">
                <a:solidFill>
                  <a:srgbClr val="2F3242"/>
                </a:solidFill>
              </a:rPr>
              <a:t>. </a:t>
            </a:r>
          </a:p>
          <a:p>
            <a:pPr algn="ctr"/>
            <a:r>
              <a:rPr lang="ru-RU" sz="3200" b="1" dirty="0" err="1">
                <a:solidFill>
                  <a:srgbClr val="2F3242"/>
                </a:solidFill>
              </a:rPr>
              <a:t>Мова</a:t>
            </a:r>
            <a:r>
              <a:rPr lang="ru-RU" sz="3200" b="1" dirty="0">
                <a:solidFill>
                  <a:srgbClr val="2F3242"/>
                </a:solidFill>
              </a:rPr>
              <a:t> циркового </a:t>
            </a:r>
            <a:r>
              <a:rPr lang="ru-RU" sz="3200" b="1" dirty="0" err="1">
                <a:solidFill>
                  <a:srgbClr val="2F3242"/>
                </a:solidFill>
              </a:rPr>
              <a:t>мистецтва</a:t>
            </a:r>
            <a:r>
              <a:rPr lang="ru-RU" sz="3200" b="1" dirty="0">
                <a:solidFill>
                  <a:srgbClr val="2F3242"/>
                </a:solidFill>
              </a:rPr>
              <a:t>. Трюк. </a:t>
            </a:r>
            <a:r>
              <a:rPr lang="ru-RU" sz="3200" b="1" dirty="0" err="1">
                <a:solidFill>
                  <a:srgbClr val="2F3242"/>
                </a:solidFill>
              </a:rPr>
              <a:t>Складові</a:t>
            </a:r>
            <a:r>
              <a:rPr lang="ru-RU" sz="3200" b="1" dirty="0">
                <a:solidFill>
                  <a:srgbClr val="2F3242"/>
                </a:solidFill>
              </a:rPr>
              <a:t> </a:t>
            </a:r>
            <a:r>
              <a:rPr lang="ru-RU" sz="3200" b="1" dirty="0" err="1">
                <a:solidFill>
                  <a:srgbClr val="2F3242"/>
                </a:solidFill>
              </a:rPr>
              <a:t>циркової</a:t>
            </a:r>
            <a:r>
              <a:rPr lang="ru-RU" sz="3200" b="1" dirty="0">
                <a:solidFill>
                  <a:srgbClr val="2F3242"/>
                </a:solidFill>
              </a:rPr>
              <a:t> </a:t>
            </a:r>
            <a:r>
              <a:rPr lang="ru-RU" sz="3200" b="1" dirty="0" err="1">
                <a:solidFill>
                  <a:srgbClr val="2F3242"/>
                </a:solidFill>
              </a:rPr>
              <a:t>вистави</a:t>
            </a:r>
            <a:r>
              <a:rPr lang="ru-RU" sz="3200" b="1" dirty="0">
                <a:solidFill>
                  <a:srgbClr val="2F3242"/>
                </a:solidFill>
              </a:rPr>
              <a:t>: клоунада, акробатика, </a:t>
            </a:r>
            <a:r>
              <a:rPr lang="ru-RU" sz="3200" b="1" dirty="0" err="1">
                <a:solidFill>
                  <a:srgbClr val="2F3242"/>
                </a:solidFill>
              </a:rPr>
              <a:t>жонглювання</a:t>
            </a:r>
            <a:r>
              <a:rPr lang="ru-RU" sz="3200" b="1" dirty="0">
                <a:solidFill>
                  <a:srgbClr val="2F3242"/>
                </a:solidFill>
              </a:rPr>
              <a:t>, </a:t>
            </a:r>
            <a:r>
              <a:rPr lang="ru-RU" sz="3200" b="1" dirty="0" err="1">
                <a:solidFill>
                  <a:srgbClr val="2F3242"/>
                </a:solidFill>
              </a:rPr>
              <a:t>еквілібристика</a:t>
            </a:r>
            <a:r>
              <a:rPr lang="ru-RU" sz="3200" b="1" dirty="0">
                <a:solidFill>
                  <a:srgbClr val="2F3242"/>
                </a:solidFill>
              </a:rPr>
              <a:t>, </a:t>
            </a:r>
            <a:r>
              <a:rPr lang="ru-RU" sz="3200" b="1" dirty="0" err="1">
                <a:solidFill>
                  <a:srgbClr val="2F3242"/>
                </a:solidFill>
              </a:rPr>
              <a:t>дресирування</a:t>
            </a:r>
            <a:r>
              <a:rPr lang="ru-RU" sz="3200" b="1" dirty="0">
                <a:solidFill>
                  <a:srgbClr val="2F3242"/>
                </a:solidFill>
              </a:rPr>
              <a:t> </a:t>
            </a:r>
            <a:r>
              <a:rPr lang="ru-RU" sz="3200" b="1" dirty="0" err="1">
                <a:solidFill>
                  <a:srgbClr val="2F3242"/>
                </a:solidFill>
              </a:rPr>
              <a:t>тощо</a:t>
            </a:r>
            <a:r>
              <a:rPr lang="ru-RU" sz="3200" b="1" dirty="0">
                <a:solidFill>
                  <a:srgbClr val="2F3242"/>
                </a:solidFill>
              </a:rPr>
              <a:t>. </a:t>
            </a:r>
            <a:r>
              <a:rPr lang="ru-RU" sz="3200" b="1" dirty="0" err="1">
                <a:solidFill>
                  <a:srgbClr val="2F3242"/>
                </a:solidFill>
              </a:rPr>
              <a:t>Музика</a:t>
            </a:r>
            <a:r>
              <a:rPr lang="ru-RU" sz="3200" b="1" dirty="0">
                <a:solidFill>
                  <a:srgbClr val="2F3242"/>
                </a:solidFill>
              </a:rPr>
              <a:t> в цирку. </a:t>
            </a:r>
            <a:r>
              <a:rPr lang="ru-RU" sz="3200" b="1" dirty="0" err="1">
                <a:solidFill>
                  <a:srgbClr val="2F3242"/>
                </a:solidFill>
              </a:rPr>
              <a:t>Віртуальна</a:t>
            </a:r>
            <a:r>
              <a:rPr lang="ru-RU" sz="3200" b="1" dirty="0">
                <a:solidFill>
                  <a:srgbClr val="2F3242"/>
                </a:solidFill>
              </a:rPr>
              <a:t> </a:t>
            </a:r>
            <a:r>
              <a:rPr lang="ru-RU" sz="3200" b="1" dirty="0" err="1">
                <a:solidFill>
                  <a:srgbClr val="2F3242"/>
                </a:solidFill>
              </a:rPr>
              <a:t>екскурсія</a:t>
            </a:r>
            <a:r>
              <a:rPr lang="ru-RU" sz="3200" b="1" dirty="0">
                <a:solidFill>
                  <a:srgbClr val="2F3242"/>
                </a:solidFill>
              </a:rPr>
              <a:t>: цирк </a:t>
            </a:r>
            <a:r>
              <a:rPr lang="ru-RU" sz="3200" b="1" dirty="0" err="1">
                <a:solidFill>
                  <a:srgbClr val="2F3242"/>
                </a:solidFill>
              </a:rPr>
              <a:t>Дю</a:t>
            </a:r>
            <a:r>
              <a:rPr lang="ru-RU" sz="3200" b="1" dirty="0">
                <a:solidFill>
                  <a:srgbClr val="2F3242"/>
                </a:solidFill>
              </a:rPr>
              <a:t> Солей. </a:t>
            </a:r>
            <a:r>
              <a:rPr lang="ru-RU" sz="3200" b="1" dirty="0" err="1">
                <a:solidFill>
                  <a:srgbClr val="2F3242"/>
                </a:solidFill>
              </a:rPr>
              <a:t>Австрійська</a:t>
            </a:r>
            <a:r>
              <a:rPr lang="ru-RU" sz="3200" b="1" dirty="0">
                <a:solidFill>
                  <a:srgbClr val="2F3242"/>
                </a:solidFill>
              </a:rPr>
              <a:t> </a:t>
            </a:r>
            <a:r>
              <a:rPr lang="ru-RU" sz="3200" b="1" dirty="0" err="1">
                <a:solidFill>
                  <a:srgbClr val="2F3242"/>
                </a:solidFill>
              </a:rPr>
              <a:t>пісня</a:t>
            </a:r>
            <a:r>
              <a:rPr lang="ru-RU" sz="3200" b="1" dirty="0">
                <a:solidFill>
                  <a:srgbClr val="2F3242"/>
                </a:solidFill>
              </a:rPr>
              <a:t> «Цирк </a:t>
            </a:r>
            <a:r>
              <a:rPr lang="ru-RU" sz="3200" b="1" dirty="0" err="1">
                <a:solidFill>
                  <a:srgbClr val="2F3242"/>
                </a:solidFill>
              </a:rPr>
              <a:t>приїхав</a:t>
            </a:r>
            <a:r>
              <a:rPr lang="ru-RU" sz="3200" b="1" dirty="0">
                <a:solidFill>
                  <a:srgbClr val="2F3242"/>
                </a:solidFill>
              </a:rPr>
              <a:t>»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50106" y="368121"/>
            <a:ext cx="2402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Музичне мистецтво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="" xmlns:a16="http://schemas.microsoft.com/office/drawing/2014/main" id="{651ECA5B-62DF-43A3-900D-38775D4DFC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0953" y="436159"/>
            <a:ext cx="4793890" cy="3197176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8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Організація класу 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2095" y="2081218"/>
            <a:ext cx="5919030" cy="44629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Прямокутник: округлені кути 11">
            <a:extLst>
              <a:ext uri="{FF2B5EF4-FFF2-40B4-BE49-F238E27FC236}">
                <a16:creationId xmlns="" xmlns:a16="http://schemas.microsoft.com/office/drawing/2014/main" id="{69B8F106-52D3-4E2F-A595-3B4F8D378452}"/>
              </a:ext>
            </a:extLst>
          </p:cNvPr>
          <p:cNvSpPr/>
          <p:nvPr/>
        </p:nvSpPr>
        <p:spPr>
          <a:xfrm>
            <a:off x="240875" y="1320800"/>
            <a:ext cx="5900580" cy="2628901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ru-RU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ru-RU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Пролунав </a:t>
            </a:r>
            <a:r>
              <a:rPr lang="ru-RU" sz="3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дзвінок</a:t>
            </a:r>
            <a:r>
              <a:rPr lang="ru-RU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веселий. </a:t>
            </a:r>
          </a:p>
          <a:p>
            <a:r>
              <a:rPr lang="ru-RU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Всі </a:t>
            </a:r>
            <a:r>
              <a:rPr lang="ru-RU" sz="3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готові</a:t>
            </a:r>
            <a:r>
              <a:rPr lang="ru-RU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Все готово? </a:t>
            </a:r>
          </a:p>
          <a:p>
            <a:r>
              <a:rPr lang="ru-RU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Ми не </a:t>
            </a:r>
            <a:r>
              <a:rPr lang="ru-RU" sz="3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відпочиваємо</a:t>
            </a:r>
            <a:r>
              <a:rPr lang="ru-RU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r>
              <a:rPr lang="ru-RU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Ми </a:t>
            </a:r>
            <a:r>
              <a:rPr lang="ru-RU" sz="3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працювати</a:t>
            </a:r>
            <a:r>
              <a:rPr lang="ru-RU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3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починаємо</a:t>
            </a:r>
            <a:r>
              <a:rPr lang="ru-RU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endParaRPr lang="ru-RU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493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761593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Знайдіть</a:t>
            </a:r>
            <a:r>
              <a:rPr lang="ru-RU" sz="2000" b="1" dirty="0">
                <a:solidFill>
                  <a:schemeClr val="bg1"/>
                </a:solidFill>
              </a:rPr>
              <a:t> на </a:t>
            </a:r>
            <a:r>
              <a:rPr lang="ru-RU" sz="2000" b="1" dirty="0" err="1">
                <a:solidFill>
                  <a:schemeClr val="bg1"/>
                </a:solidFill>
              </a:rPr>
              <a:t>ілюстраціях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спритну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гімнастку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кумедного</a:t>
            </a:r>
            <a:r>
              <a:rPr lang="ru-RU" sz="2000" b="1" dirty="0">
                <a:solidFill>
                  <a:schemeClr val="bg1"/>
                </a:solidFill>
              </a:rPr>
              <a:t> клоуна, </a:t>
            </a:r>
            <a:r>
              <a:rPr lang="ru-RU" sz="2000" b="1" dirty="0" err="1">
                <a:solidFill>
                  <a:schemeClr val="bg1"/>
                </a:solidFill>
              </a:rPr>
              <a:t>відважного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дресирувальника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сміливу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наїзницю</a:t>
            </a:r>
            <a:r>
              <a:rPr lang="ru-RU" sz="2000" b="1" dirty="0">
                <a:solidFill>
                  <a:schemeClr val="bg1"/>
                </a:solidFill>
              </a:rPr>
              <a:t>, фокусника-</a:t>
            </a:r>
            <a:r>
              <a:rPr lang="ru-RU" sz="2000" b="1" dirty="0" err="1">
                <a:solidFill>
                  <a:schemeClr val="bg1"/>
                </a:solidFill>
              </a:rPr>
              <a:t>чарівника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="" xmlns:a16="http://schemas.microsoft.com/office/drawing/2014/main" id="{10F96A97-DDBE-4567-81BE-A0A90D83DE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168" y="2279827"/>
            <a:ext cx="2904113" cy="3593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="" xmlns:a16="http://schemas.microsoft.com/office/drawing/2014/main" id="{A7F832B7-EFF9-4FE9-B780-23CAF583F5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679" y="3805004"/>
            <a:ext cx="3933535" cy="2808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="" xmlns:a16="http://schemas.microsoft.com/office/drawing/2014/main" id="{D54BC31A-2C02-461C-A95B-23D67958D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51" y="1371724"/>
            <a:ext cx="1889171" cy="251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="" xmlns:a16="http://schemas.microsoft.com/office/drawing/2014/main" id="{B3D7D0E2-2885-4500-9DFE-9A135666BA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446" y="1331339"/>
            <a:ext cx="4566302" cy="3424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>
            <a:extLst>
              <a:ext uri="{FF2B5EF4-FFF2-40B4-BE49-F238E27FC236}">
                <a16:creationId xmlns="" xmlns:a16="http://schemas.microsoft.com/office/drawing/2014/main" id="{D4395D74-CBAB-4704-ADBB-E3596B29D6F7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043975" y="4076700"/>
            <a:ext cx="3534877" cy="2514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36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754239" y="2571239"/>
            <a:ext cx="6142513" cy="2680719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Циркове мистецтво — одне з найдавніших. Воно виникло з первісних ігрищ та обрядів, включалося до виступів бродячих народних акторів — скоморохів.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="" xmlns:a16="http://schemas.microsoft.com/office/drawing/2014/main" id="{B3B6EBBD-C923-47D5-9EDF-E0AE2B0FE6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661" y="1190507"/>
            <a:ext cx="4081639" cy="5442185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965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156686" y="2559244"/>
            <a:ext cx="5685315" cy="4134675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основою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художніх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образів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літературі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є слово, а в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музиці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—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звукова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інтонація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то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першоосновою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художньої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цирку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вважається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трюк — складна для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виконання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емоційно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вражаюча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—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видовище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6" name="Picture 4">
            <a:extLst>
              <a:ext uri="{FF2B5EF4-FFF2-40B4-BE49-F238E27FC236}">
                <a16:creationId xmlns="" xmlns:a16="http://schemas.microsoft.com/office/drawing/2014/main" id="{D789E52C-0DBF-4877-9B6A-1313D7FA6E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740" y="1181100"/>
            <a:ext cx="5864160" cy="436880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92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270101" y="2413000"/>
            <a:ext cx="5317014" cy="4285892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Тут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гармонійно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поєдналися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незвичайне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комічне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пантоміма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акробатика,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жонглювання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еквілібристика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тощо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Циркові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професії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часто пов’язані 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ризиком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потребують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волі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й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виняткових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здібностей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5B356685-0CAF-4263-8BF2-DFEEB21A8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7700" y="1170319"/>
            <a:ext cx="6194199" cy="4129466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59317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Рисунок 18">
            <a:extLst>
              <a:ext uri="{FF2B5EF4-FFF2-40B4-BE49-F238E27FC236}">
                <a16:creationId xmlns="" xmlns:a16="http://schemas.microsoft.com/office/drawing/2014/main" id="{768FAC7F-A280-4111-B51C-582504E0DE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6473" y="1162220"/>
            <a:ext cx="3645020" cy="4567694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126" name="Picture 6">
            <a:extLst>
              <a:ext uri="{FF2B5EF4-FFF2-40B4-BE49-F238E27FC236}">
                <a16:creationId xmlns="" xmlns:a16="http://schemas.microsoft.com/office/drawing/2014/main" id="{2D68216E-50C5-4376-939B-5A7197B71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6789" y="1158616"/>
            <a:ext cx="3545931" cy="4571298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68175F4C-F24C-49F6-B455-A5983CF7CD1E}"/>
              </a:ext>
            </a:extLst>
          </p:cNvPr>
          <p:cNvSpPr txBox="1"/>
          <p:nvPr/>
        </p:nvSpPr>
        <p:spPr>
          <a:xfrm>
            <a:off x="4784390" y="6036644"/>
            <a:ext cx="2623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uk-UA" sz="2400" dirty="0"/>
              <a:t>Жорж </a:t>
            </a:r>
            <a:r>
              <a:rPr lang="uk-UA" sz="2400" dirty="0" err="1"/>
              <a:t>Сьора</a:t>
            </a:r>
            <a:r>
              <a:rPr lang="uk-UA" sz="2400" dirty="0"/>
              <a:t>. Цирк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17C32F3F-4A40-4501-9D0C-AEE2CC38B15D}"/>
              </a:ext>
            </a:extLst>
          </p:cNvPr>
          <p:cNvSpPr txBox="1"/>
          <p:nvPr/>
        </p:nvSpPr>
        <p:spPr>
          <a:xfrm>
            <a:off x="8098358" y="5991056"/>
            <a:ext cx="4102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400" dirty="0" err="1"/>
              <a:t>Юрій</a:t>
            </a:r>
            <a:r>
              <a:rPr lang="ru-RU" sz="2400" dirty="0"/>
              <a:t> </a:t>
            </a:r>
            <a:r>
              <a:rPr lang="ru-RU" sz="2400" dirty="0" err="1"/>
              <a:t>Горбачов</a:t>
            </a:r>
            <a:r>
              <a:rPr lang="ru-RU" sz="2400" dirty="0"/>
              <a:t>. Клоун на </a:t>
            </a:r>
            <a:r>
              <a:rPr lang="ru-RU" sz="2400" dirty="0" err="1"/>
              <a:t>коні</a:t>
            </a:r>
            <a:endParaRPr lang="uk-UA" sz="2400" dirty="0"/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Розгляньте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ілюстрації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183668" y="1338577"/>
            <a:ext cx="4047859" cy="1102431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відбувається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арені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C7EF2EA3-CB05-4806-99DD-5666D61757FE}"/>
              </a:ext>
            </a:extLst>
          </p:cNvPr>
          <p:cNvSpPr/>
          <p:nvPr/>
        </p:nvSpPr>
        <p:spPr>
          <a:xfrm>
            <a:off x="160972" y="2641420"/>
            <a:ext cx="4070555" cy="1549400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Людей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циркових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професій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зобразили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художники?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4BEF5FD-DB7A-477D-9A20-46F3DFD3A1FF}"/>
              </a:ext>
            </a:extLst>
          </p:cNvPr>
          <p:cNvSpPr/>
          <p:nvPr/>
        </p:nvSpPr>
        <p:spPr>
          <a:xfrm>
            <a:off x="183668" y="4398947"/>
            <a:ext cx="4047859" cy="1278006"/>
          </a:xfrm>
          <a:prstGeom prst="roundRect">
            <a:avLst/>
          </a:prstGeom>
          <a:solidFill>
            <a:schemeClr val="accent6"/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Яка з картин є декоративною?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Доведіть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2384C1D5-58A2-4453-BEC6-383883263CE9}"/>
              </a:ext>
            </a:extLst>
          </p:cNvPr>
          <p:cNvSpPr/>
          <p:nvPr/>
        </p:nvSpPr>
        <p:spPr>
          <a:xfrm>
            <a:off x="183668" y="1345443"/>
            <a:ext cx="4047859" cy="108785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Порівняйте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колорит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творів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3BB8251F-DE6A-46BC-9AFA-0B93CA2CBCF5}"/>
              </a:ext>
            </a:extLst>
          </p:cNvPr>
          <p:cNvSpPr/>
          <p:nvPr/>
        </p:nvSpPr>
        <p:spPr>
          <a:xfrm>
            <a:off x="150852" y="2649135"/>
            <a:ext cx="4070555" cy="1549400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Уявіть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яка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звучить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час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зображених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номерів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716D4F30-3A24-4221-93E1-0F620C0D83E5}"/>
              </a:ext>
            </a:extLst>
          </p:cNvPr>
          <p:cNvSpPr/>
          <p:nvPr/>
        </p:nvSpPr>
        <p:spPr>
          <a:xfrm>
            <a:off x="150851" y="4398947"/>
            <a:ext cx="4070555" cy="1332046"/>
          </a:xfrm>
          <a:prstGeom prst="roundRect">
            <a:avLst/>
          </a:prstGeom>
          <a:solidFill>
            <a:schemeClr val="accent6"/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написали б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були б композиторами?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FECBBBAC-2834-4A28-B551-C13BD68335B4}"/>
              </a:ext>
            </a:extLst>
          </p:cNvPr>
          <p:cNvSpPr/>
          <p:nvPr/>
        </p:nvSpPr>
        <p:spPr>
          <a:xfrm>
            <a:off x="150851" y="1316866"/>
            <a:ext cx="4070555" cy="1332045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Хто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зображений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передньому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плані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картини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«Цирк»?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589317E7-2152-4627-AA87-1108C79B575D}"/>
              </a:ext>
            </a:extLst>
          </p:cNvPr>
          <p:cNvSpPr/>
          <p:nvPr/>
        </p:nvSpPr>
        <p:spPr>
          <a:xfrm>
            <a:off x="140732" y="2778838"/>
            <a:ext cx="4090795" cy="1332045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Розглянь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дальній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план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цієї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композиції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3DA5F7CD-D0E8-4E9C-9E21-E4C8882401E6}"/>
              </a:ext>
            </a:extLst>
          </p:cNvPr>
          <p:cNvSpPr/>
          <p:nvPr/>
        </p:nvSpPr>
        <p:spPr>
          <a:xfrm>
            <a:off x="140730" y="4300571"/>
            <a:ext cx="4090795" cy="1278005"/>
          </a:xfrm>
          <a:prstGeom prst="roundRect">
            <a:avLst/>
          </a:prstGeom>
          <a:solidFill>
            <a:schemeClr val="accent6"/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розташовані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музиканти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9A62E164-8762-4A5C-B6D2-5B7F8C64E654}"/>
              </a:ext>
            </a:extLst>
          </p:cNvPr>
          <p:cNvSpPr/>
          <p:nvPr/>
        </p:nvSpPr>
        <p:spPr>
          <a:xfrm>
            <a:off x="140730" y="1253364"/>
            <a:ext cx="4090795" cy="1360075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можете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сказати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про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глядачів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е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серед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них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1628C116-4C6E-474A-B1C9-DE2008707FD5}"/>
              </a:ext>
            </a:extLst>
          </p:cNvPr>
          <p:cNvSpPr/>
          <p:nvPr/>
        </p:nvSpPr>
        <p:spPr>
          <a:xfrm>
            <a:off x="136488" y="2700023"/>
            <a:ext cx="4095037" cy="1376973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тварини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й птахи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беруть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участь 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виступі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клоуна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D99A21B3-9C82-4BEC-A77A-213F8072801F}"/>
              </a:ext>
            </a:extLst>
          </p:cNvPr>
          <p:cNvSpPr/>
          <p:nvPr/>
        </p:nvSpPr>
        <p:spPr>
          <a:xfrm>
            <a:off x="128734" y="4189698"/>
            <a:ext cx="4102791" cy="2509194"/>
          </a:xfrm>
          <a:prstGeom prst="roundRect">
            <a:avLst/>
          </a:prstGeom>
          <a:solidFill>
            <a:schemeClr val="accent6"/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Яку гаму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емоцій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передав 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картині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український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художник Ю.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Горбачов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Як вона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впливає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ваш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настрій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0057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456488" y="3101097"/>
            <a:ext cx="5469354" cy="331470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Жоден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цирк не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можна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уявити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без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від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залежить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успіх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циркового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дійства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Саме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їй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належить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важлива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роль 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створенні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загальної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емоційної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атмосфери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шоу.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8" name="Picture 4">
            <a:extLst>
              <a:ext uri="{FF2B5EF4-FFF2-40B4-BE49-F238E27FC236}">
                <a16:creationId xmlns="" xmlns:a16="http://schemas.microsoft.com/office/drawing/2014/main" id="{4FA0D719-256A-4538-AE94-F02598541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400" y="1118370"/>
            <a:ext cx="5245100" cy="524510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572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192084" y="2819400"/>
            <a:ext cx="4976816" cy="378460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Яка ж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звучить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куполом? Для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цього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використовують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фрагменти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популярних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класичних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творів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або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пишуть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спеціальні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інструментальні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п’єси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сповнені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бадьорості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блиску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гумору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2" name="Picture 4">
            <a:extLst>
              <a:ext uri="{FF2B5EF4-FFF2-40B4-BE49-F238E27FC236}">
                <a16:creationId xmlns="" xmlns:a16="http://schemas.microsoft.com/office/drawing/2014/main" id="{2073F180-BB3F-4074-96B1-7E5DDAAC5A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355" y="1127125"/>
            <a:ext cx="6620561" cy="5236345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596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230184" y="2819400"/>
            <a:ext cx="5129216" cy="375920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Урочисті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марші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звучать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час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виходу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артистів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та артисток і параду-але — ходи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дресирувальників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із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тваринами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Сміливі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вершники й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спритні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наїзниці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скачуть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зазвичай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стрімкий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танець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галоп.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754A8C2B-C43F-411E-A6D0-5563D31BC7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5300" y="1181100"/>
            <a:ext cx="6272216" cy="470416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7031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226507" y="2785765"/>
            <a:ext cx="5463093" cy="382270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Зовсім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інші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настрої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викликати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 процесі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виконання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ризикованих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трюків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повітряних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гімнастів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дресирувальників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тигрів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Для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передачі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відчуття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тривожного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чекання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здавна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застосовують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барабанний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дріб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>
            <a:extLst>
              <a:ext uri="{FF2B5EF4-FFF2-40B4-BE49-F238E27FC236}">
                <a16:creationId xmlns="" xmlns:a16="http://schemas.microsoft.com/office/drawing/2014/main" id="{2DD48454-A4F6-496F-9682-F3281F62E9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747" y="1082438"/>
            <a:ext cx="6117745" cy="408646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346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204784" y="3357265"/>
            <a:ext cx="4494216" cy="325120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Для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фокусів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мелодія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повинна бути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заворожуючою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фантастичною.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="" xmlns:a16="http://schemas.microsoft.com/office/drawing/2014/main" id="{82A496FF-76AE-49E2-A7D1-FD4A36663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061" y="1196738"/>
            <a:ext cx="7185155" cy="403566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648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153984" y="2971800"/>
            <a:ext cx="4964116" cy="3727092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Клоуни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клоунеси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щоб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розсмішити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глядачів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виконують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веселі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куплети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нерідко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використовуючи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для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акомпанементу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іграшкові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інструменти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="" xmlns:a16="http://schemas.microsoft.com/office/drawing/2014/main" id="{D6ADC1CA-8494-41CC-B983-53656E335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702" y="1206500"/>
            <a:ext cx="6585435" cy="438150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363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268284" y="2552700"/>
            <a:ext cx="5281616" cy="3981092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Циркова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вистава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завжди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супроводжується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музикою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естрадно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-духового оркестру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або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біг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-бенду.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Він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розміщується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не в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оркестровій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ямі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а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спеціальному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балконі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над входом на арену. 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>
            <a:extLst>
              <a:ext uri="{FF2B5EF4-FFF2-40B4-BE49-F238E27FC236}">
                <a16:creationId xmlns="" xmlns:a16="http://schemas.microsoft.com/office/drawing/2014/main" id="{2592F629-281B-4A49-B5A9-F07576FDA8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990" y="1098550"/>
            <a:ext cx="6181725" cy="412115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3525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206374" y="3304012"/>
            <a:ext cx="4849816" cy="330200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цирковій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музиці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значна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роль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відводиться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духовим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інструментам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сьогодні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до складу оркестру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входять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також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електрогітари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й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синтезатори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>
            <a:extLst>
              <a:ext uri="{FF2B5EF4-FFF2-40B4-BE49-F238E27FC236}">
                <a16:creationId xmlns="" xmlns:a16="http://schemas.microsoft.com/office/drawing/2014/main" id="{1B8A143E-7E5D-4526-95D9-8B9BA311C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124" y="1172424"/>
            <a:ext cx="6714502" cy="4263176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103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="" xmlns:a16="http://schemas.microsoft.com/office/drawing/2014/main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="" xmlns:a16="http://schemas.microsoft.com/office/drawing/2014/main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="" xmlns:a16="http://schemas.microsoft.com/office/drawing/2014/main" id="{202E957F-CDAD-45C4-B2E1-4C7FE457D306}"/>
              </a:ext>
            </a:extLst>
          </p:cNvPr>
          <p:cNvSpPr/>
          <p:nvPr/>
        </p:nvSpPr>
        <p:spPr>
          <a:xfrm>
            <a:off x="3355596" y="494530"/>
            <a:ext cx="8732066" cy="4616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Прослухайте</a:t>
            </a:r>
            <a:r>
              <a:rPr lang="ru-RU" sz="2000" b="1" dirty="0">
                <a:solidFill>
                  <a:schemeClr val="bg1"/>
                </a:solidFill>
              </a:rPr>
              <a:t>: </a:t>
            </a:r>
            <a:r>
              <a:rPr lang="ru-RU" sz="2000" b="1" dirty="0" err="1">
                <a:solidFill>
                  <a:schemeClr val="bg1"/>
                </a:solidFill>
              </a:rPr>
              <a:t>Юліус</a:t>
            </a:r>
            <a:r>
              <a:rPr lang="ru-RU" sz="2000" b="1" dirty="0">
                <a:solidFill>
                  <a:schemeClr val="bg1"/>
                </a:solidFill>
              </a:rPr>
              <a:t> Фучик. Марш «</a:t>
            </a:r>
            <a:r>
              <a:rPr lang="ru-RU" sz="2000" b="1" dirty="0" err="1">
                <a:solidFill>
                  <a:schemeClr val="bg1"/>
                </a:solidFill>
              </a:rPr>
              <a:t>Вхід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гладіаторів</a:t>
            </a:r>
            <a:r>
              <a:rPr lang="ru-RU" sz="2000" b="1" dirty="0">
                <a:solidFill>
                  <a:schemeClr val="bg1"/>
                </a:solidFill>
              </a:rPr>
              <a:t>».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57DC8256-2E47-4010-8996-63FF424E2EC9}"/>
              </a:ext>
            </a:extLst>
          </p:cNvPr>
          <p:cNvSpPr txBox="1"/>
          <p:nvPr/>
        </p:nvSpPr>
        <p:spPr>
          <a:xfrm>
            <a:off x="5293346" y="6478984"/>
            <a:ext cx="5517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/>
              <a:t>Оригінальне посилання </a:t>
            </a:r>
            <a:r>
              <a:rPr lang="de-DE" dirty="0"/>
              <a:t>https://youtu.be/PnnvS70B7aI</a:t>
            </a:r>
            <a:endParaRPr lang="uk-UA" dirty="0"/>
          </a:p>
        </p:txBody>
      </p:sp>
      <p:pic>
        <p:nvPicPr>
          <p:cNvPr id="10" name="Марш Выход гладиаторов Юлиус Фучик 1897 Симфонический оркестр">
            <a:hlinkClick r:id="" action="ppaction://media"/>
            <a:extLst>
              <a:ext uri="{FF2B5EF4-FFF2-40B4-BE49-F238E27FC236}">
                <a16:creationId xmlns="" xmlns:a16="http://schemas.microsoft.com/office/drawing/2014/main" id="{5DB0AEB8-ADED-4E22-A462-E6ED1BC757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77017" y="1310526"/>
            <a:ext cx="9256889" cy="520700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24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8510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="" xmlns:a16="http://schemas.microsoft.com/office/drawing/2014/main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="" xmlns:a16="http://schemas.microsoft.com/office/drawing/2014/main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="" xmlns:a16="http://schemas.microsoft.com/office/drawing/2014/main" id="{202E957F-CDAD-45C4-B2E1-4C7FE457D306}"/>
              </a:ext>
            </a:extLst>
          </p:cNvPr>
          <p:cNvSpPr/>
          <p:nvPr/>
        </p:nvSpPr>
        <p:spPr>
          <a:xfrm>
            <a:off x="3355596" y="494530"/>
            <a:ext cx="8732066" cy="64847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Прослухайте</a:t>
            </a:r>
            <a:r>
              <a:rPr lang="ru-RU" sz="2000" b="1" dirty="0">
                <a:solidFill>
                  <a:schemeClr val="bg1"/>
                </a:solidFill>
              </a:rPr>
              <a:t>: Густав Петер. </a:t>
            </a:r>
            <a:r>
              <a:rPr lang="ru-RU" sz="2000" b="1" dirty="0" err="1">
                <a:solidFill>
                  <a:schemeClr val="bg1"/>
                </a:solidFill>
              </a:rPr>
              <a:t>Спомини</a:t>
            </a:r>
            <a:r>
              <a:rPr lang="ru-RU" sz="2000" b="1" dirty="0">
                <a:solidFill>
                  <a:schemeClr val="bg1"/>
                </a:solidFill>
              </a:rPr>
              <a:t> про цирк </a:t>
            </a:r>
            <a:r>
              <a:rPr lang="ru-RU" sz="2000" b="1" dirty="0" err="1">
                <a:solidFill>
                  <a:schemeClr val="bg1"/>
                </a:solidFill>
              </a:rPr>
              <a:t>Ренца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ru-RU" sz="2000" b="1" dirty="0">
                <a:solidFill>
                  <a:schemeClr val="bg1"/>
                </a:solidFill>
              </a:rPr>
              <a:t>(ксилофон з оркестром).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57DC8256-2E47-4010-8996-63FF424E2EC9}"/>
              </a:ext>
            </a:extLst>
          </p:cNvPr>
          <p:cNvSpPr txBox="1"/>
          <p:nvPr/>
        </p:nvSpPr>
        <p:spPr>
          <a:xfrm>
            <a:off x="5293346" y="6478984"/>
            <a:ext cx="5517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/>
              <a:t>Оригінальне посилання </a:t>
            </a:r>
            <a:r>
              <a:rPr lang="de-DE" dirty="0"/>
              <a:t>https://youtu.be/aAyzBPvhDHQ</a:t>
            </a:r>
            <a:endParaRPr lang="uk-UA" dirty="0"/>
          </a:p>
        </p:txBody>
      </p:sp>
      <p:pic>
        <p:nvPicPr>
          <p:cNvPr id="5" name="Gustav Peter - Erinnerung an Zirkus Renz _ WDR Funkhausorchester">
            <a:hlinkClick r:id="" action="ppaction://media"/>
            <a:extLst>
              <a:ext uri="{FF2B5EF4-FFF2-40B4-BE49-F238E27FC236}">
                <a16:creationId xmlns="" xmlns:a16="http://schemas.microsoft.com/office/drawing/2014/main" id="{251CB427-0E8A-403F-8ED9-0A34B4F9B3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22656" y="1295824"/>
            <a:ext cx="9214506" cy="518316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33247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49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="" xmlns:a16="http://schemas.microsoft.com/office/drawing/2014/main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="" xmlns:a16="http://schemas.microsoft.com/office/drawing/2014/main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="" xmlns:a16="http://schemas.microsoft.com/office/drawing/2014/main" id="{202E957F-CDAD-45C4-B2E1-4C7FE457D306}"/>
              </a:ext>
            </a:extLst>
          </p:cNvPr>
          <p:cNvSpPr/>
          <p:nvPr/>
        </p:nvSpPr>
        <p:spPr>
          <a:xfrm>
            <a:off x="3355596" y="494530"/>
            <a:ext cx="8732066" cy="69927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Прослухайте</a:t>
            </a:r>
            <a:r>
              <a:rPr lang="ru-RU" sz="2000" b="1" dirty="0">
                <a:solidFill>
                  <a:schemeClr val="bg1"/>
                </a:solidFill>
              </a:rPr>
              <a:t>: Марк-Андре </a:t>
            </a:r>
            <a:r>
              <a:rPr lang="ru-RU" sz="2000" b="1" dirty="0" err="1">
                <a:solidFill>
                  <a:schemeClr val="bg1"/>
                </a:solidFill>
              </a:rPr>
              <a:t>Амлен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  <a:r>
              <a:rPr lang="ru-RU" sz="2000" b="1" dirty="0" err="1">
                <a:solidFill>
                  <a:schemeClr val="bg1"/>
                </a:solidFill>
              </a:rPr>
              <a:t>Цирковий</a:t>
            </a:r>
            <a:r>
              <a:rPr lang="ru-RU" sz="2000" b="1" dirty="0">
                <a:solidFill>
                  <a:schemeClr val="bg1"/>
                </a:solidFill>
              </a:rPr>
              <a:t> галоп (</a:t>
            </a:r>
            <a:r>
              <a:rPr lang="en-US" sz="2000" b="1" dirty="0">
                <a:solidFill>
                  <a:schemeClr val="bg1"/>
                </a:solidFill>
              </a:rPr>
              <a:t>Circus Galop</a:t>
            </a:r>
            <a:r>
              <a:rPr lang="ru-RU" sz="2000" b="1" dirty="0">
                <a:solidFill>
                  <a:schemeClr val="bg1"/>
                </a:solidFill>
              </a:rPr>
              <a:t>) для </a:t>
            </a:r>
            <a:r>
              <a:rPr lang="ru-RU" sz="2000" b="1" dirty="0" err="1">
                <a:solidFill>
                  <a:schemeClr val="bg1"/>
                </a:solidFill>
              </a:rPr>
              <a:t>механічного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піаніно</a:t>
            </a:r>
            <a:r>
              <a:rPr lang="ru-RU" sz="2000" b="1" dirty="0">
                <a:solidFill>
                  <a:schemeClr val="bg1"/>
                </a:solidFill>
              </a:rPr>
              <a:t> (</a:t>
            </a:r>
            <a:r>
              <a:rPr lang="ru-RU" sz="2000" b="1" dirty="0" err="1">
                <a:solidFill>
                  <a:schemeClr val="bg1"/>
                </a:solidFill>
              </a:rPr>
              <a:t>квінтет</a:t>
            </a:r>
            <a:r>
              <a:rPr lang="ru-RU" sz="2000" b="1" dirty="0">
                <a:solidFill>
                  <a:schemeClr val="bg1"/>
                </a:solidFill>
              </a:rPr>
              <a:t> «</a:t>
            </a:r>
            <a:r>
              <a:rPr lang="en-US" sz="2000" b="1" dirty="0">
                <a:solidFill>
                  <a:schemeClr val="bg1"/>
                </a:solidFill>
              </a:rPr>
              <a:t>Quintessence</a:t>
            </a:r>
            <a:r>
              <a:rPr lang="ru-RU" sz="2000" b="1" dirty="0">
                <a:solidFill>
                  <a:schemeClr val="bg1"/>
                </a:solidFill>
              </a:rPr>
              <a:t>» для 10 рук).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57DC8256-2E47-4010-8996-63FF424E2EC9}"/>
              </a:ext>
            </a:extLst>
          </p:cNvPr>
          <p:cNvSpPr txBox="1"/>
          <p:nvPr/>
        </p:nvSpPr>
        <p:spPr>
          <a:xfrm>
            <a:off x="5293346" y="6478984"/>
            <a:ext cx="5276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/>
              <a:t>Оригінальне посилання </a:t>
            </a:r>
            <a:r>
              <a:rPr lang="de-DE" dirty="0"/>
              <a:t>https://youtu.be/Jv4epBitpic</a:t>
            </a:r>
            <a:endParaRPr lang="uk-UA" dirty="0"/>
          </a:p>
        </p:txBody>
      </p:sp>
      <p:pic>
        <p:nvPicPr>
          <p:cNvPr id="5" name="Circus Galop - Marc-André Hamelin">
            <a:hlinkClick r:id="" action="ppaction://media"/>
            <a:extLst>
              <a:ext uri="{FF2B5EF4-FFF2-40B4-BE49-F238E27FC236}">
                <a16:creationId xmlns="" xmlns:a16="http://schemas.microsoft.com/office/drawing/2014/main" id="{65095779-C1ED-468D-8ED2-F701EDE144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35716" y="1346199"/>
            <a:ext cx="9198189" cy="5173981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4532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107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1063422" y="2904205"/>
            <a:ext cx="5732731" cy="2192488"/>
          </a:xfrm>
          <a:prstGeom prst="roundRect">
            <a:avLst/>
          </a:prstGeom>
          <a:solidFill>
            <a:schemeClr val="accent1"/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Порівняйте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схарактеризуйте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прослухані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твори.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із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них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гумористичний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В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якому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звучить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барабанний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дріб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Обговоріть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="" xmlns:a16="http://schemas.microsoft.com/office/drawing/2014/main" id="{D72C220D-9C8A-4022-B871-983B64A11D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96153" y="1125269"/>
            <a:ext cx="5732731" cy="5732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05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97867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Попрацюйте</a:t>
            </a:r>
            <a:r>
              <a:rPr lang="ru-RU" sz="2000" b="1" dirty="0">
                <a:solidFill>
                  <a:schemeClr val="bg1"/>
                </a:solidFill>
              </a:rPr>
              <a:t> в </a:t>
            </a:r>
            <a:r>
              <a:rPr lang="ru-RU" sz="2000" b="1" dirty="0" err="1">
                <a:solidFill>
                  <a:schemeClr val="bg1"/>
                </a:solidFill>
              </a:rPr>
              <a:t>групах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  <a:r>
              <a:rPr lang="ru-RU" sz="2000" b="1" dirty="0" err="1">
                <a:solidFill>
                  <a:schemeClr val="bg1"/>
                </a:solidFill>
              </a:rPr>
              <a:t>Виконайте</a:t>
            </a:r>
            <a:r>
              <a:rPr lang="ru-RU" sz="2000" b="1" dirty="0">
                <a:solidFill>
                  <a:schemeClr val="bg1"/>
                </a:solidFill>
              </a:rPr>
              <a:t> на </a:t>
            </a:r>
            <a:r>
              <a:rPr lang="ru-RU" sz="2000" b="1" dirty="0" err="1">
                <a:solidFill>
                  <a:schemeClr val="bg1"/>
                </a:solidFill>
              </a:rPr>
              <a:t>металофонах</a:t>
            </a:r>
            <a:r>
              <a:rPr lang="ru-RU" sz="2000" b="1" dirty="0">
                <a:solidFill>
                  <a:schemeClr val="bg1"/>
                </a:solidFill>
              </a:rPr>
              <a:t> (</a:t>
            </a:r>
            <a:r>
              <a:rPr lang="ru-RU" sz="2000" b="1" dirty="0" err="1">
                <a:solidFill>
                  <a:schemeClr val="bg1"/>
                </a:solidFill>
              </a:rPr>
              <a:t>або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паперових</a:t>
            </a:r>
            <a:r>
              <a:rPr lang="ru-RU" sz="2000" b="1" dirty="0">
                <a:solidFill>
                  <a:schemeClr val="bg1"/>
                </a:solidFill>
              </a:rPr>
              <a:t> стаканчиках) ритм </a:t>
            </a:r>
            <a:r>
              <a:rPr lang="ru-RU" sz="2000" b="1" dirty="0" err="1">
                <a:solidFill>
                  <a:schemeClr val="bg1"/>
                </a:solidFill>
              </a:rPr>
              <a:t>прослуханого</a:t>
            </a:r>
            <a:r>
              <a:rPr lang="ru-RU" sz="2000" b="1" dirty="0">
                <a:solidFill>
                  <a:schemeClr val="bg1"/>
                </a:solidFill>
              </a:rPr>
              <a:t> циркового маршу </a:t>
            </a:r>
            <a:r>
              <a:rPr lang="ru-RU" sz="2000" b="1" dirty="0" err="1">
                <a:solidFill>
                  <a:schemeClr val="bg1"/>
                </a:solidFill>
              </a:rPr>
              <a:t>під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диригуванням</a:t>
            </a:r>
            <a:r>
              <a:rPr lang="ru-RU" sz="2000" b="1" dirty="0">
                <a:solidFill>
                  <a:schemeClr val="bg1"/>
                </a:solidFill>
              </a:rPr>
              <a:t> одного з </a:t>
            </a:r>
            <a:r>
              <a:rPr lang="ru-RU" sz="2000" b="1" dirty="0" err="1">
                <a:solidFill>
                  <a:schemeClr val="bg1"/>
                </a:solidFill>
              </a:rPr>
              <a:t>однокласників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або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однокласниць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="" xmlns:a16="http://schemas.microsoft.com/office/drawing/2014/main" id="{E20EDD9C-45EB-4974-AF6C-B36534898C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9605" y="1567007"/>
            <a:ext cx="6048595" cy="5115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2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/>
              <a:t>Гімнастика для очей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="" xmlns:a16="http://schemas.microsoft.com/office/drawing/2014/main" id="{1EF70354-AC86-4451-9374-B0ECE2C699D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1" t="19029" r="4683" b="16505"/>
          <a:stretch/>
        </p:blipFill>
        <p:spPr>
          <a:xfrm>
            <a:off x="683579" y="1678981"/>
            <a:ext cx="10955045" cy="4421080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="" xmlns:a16="http://schemas.microsoft.com/office/drawing/2014/main" id="{2E9EF476-82D4-43B3-AE2B-35C11B15486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" t="13334" r="91845" b="74110"/>
          <a:stretch/>
        </p:blipFill>
        <p:spPr>
          <a:xfrm>
            <a:off x="84922" y="994737"/>
            <a:ext cx="889961" cy="861134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="" xmlns:a16="http://schemas.microsoft.com/office/drawing/2014/main" id="{8B75EE9E-5970-4B0B-8CE6-90C38836E68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5" t="16156" r="79686" b="74110"/>
          <a:stretch/>
        </p:blipFill>
        <p:spPr>
          <a:xfrm>
            <a:off x="2545966" y="1170555"/>
            <a:ext cx="889961" cy="667579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="" xmlns:a16="http://schemas.microsoft.com/office/drawing/2014/main" id="{5BC785B1-C6C8-413B-A06B-F8A6303C51D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3" t="16156" r="62305" b="74110"/>
          <a:stretch/>
        </p:blipFill>
        <p:spPr>
          <a:xfrm>
            <a:off x="4834332" y="1297240"/>
            <a:ext cx="1326769" cy="667579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="" xmlns:a16="http://schemas.microsoft.com/office/drawing/2014/main" id="{BDD879D9-742B-4C30-AD99-1676CEC4634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38" t="14023" r="48280" b="76243"/>
          <a:stretch/>
        </p:blipFill>
        <p:spPr>
          <a:xfrm>
            <a:off x="7480204" y="1047751"/>
            <a:ext cx="1326769" cy="667579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="" xmlns:a16="http://schemas.microsoft.com/office/drawing/2014/main" id="{E534BDB6-5777-4128-9D6C-71ED898723A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" t="27489" r="86147" b="62493"/>
          <a:stretch/>
        </p:blipFill>
        <p:spPr>
          <a:xfrm>
            <a:off x="10172473" y="1196418"/>
            <a:ext cx="1326769" cy="687075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="" xmlns:a16="http://schemas.microsoft.com/office/drawing/2014/main" id="{5431D62C-03FD-40A1-8C4E-BCB2832B74A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71" t="25383" r="71147" b="62785"/>
          <a:stretch/>
        </p:blipFill>
        <p:spPr>
          <a:xfrm>
            <a:off x="10569540" y="3705658"/>
            <a:ext cx="1326769" cy="811478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="" xmlns:a16="http://schemas.microsoft.com/office/drawing/2014/main" id="{AE18D3F6-490A-4110-B448-E5E39ABA1AA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3" t="25383" r="55945" b="62785"/>
          <a:stretch/>
        </p:blipFill>
        <p:spPr>
          <a:xfrm>
            <a:off x="9051636" y="5816026"/>
            <a:ext cx="1326769" cy="811478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="" xmlns:a16="http://schemas.microsoft.com/office/drawing/2014/main" id="{B44BD13F-B057-4F2B-9C2D-C391D490506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23" t="25383" r="45295" b="62785"/>
          <a:stretch/>
        </p:blipFill>
        <p:spPr>
          <a:xfrm>
            <a:off x="6464648" y="5816026"/>
            <a:ext cx="1326769" cy="811478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="" xmlns:a16="http://schemas.microsoft.com/office/drawing/2014/main" id="{532C2FA8-B135-41AC-B440-801A008F91D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86" t="26050" r="34532" b="62118"/>
          <a:stretch/>
        </p:blipFill>
        <p:spPr>
          <a:xfrm>
            <a:off x="4343625" y="6014121"/>
            <a:ext cx="1326769" cy="811478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="" xmlns:a16="http://schemas.microsoft.com/office/drawing/2014/main" id="{5AAA58F0-F4B7-4AD4-899B-9EF2E8E51CF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11" t="26050" r="18907" b="62118"/>
          <a:stretch/>
        </p:blipFill>
        <p:spPr>
          <a:xfrm>
            <a:off x="946115" y="5992671"/>
            <a:ext cx="1326769" cy="811478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="" xmlns:a16="http://schemas.microsoft.com/office/drawing/2014/main" id="{1008EE52-A5F1-4D33-B36B-23EB6CA7057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878" t="26050" r="5240" b="62118"/>
          <a:stretch/>
        </p:blipFill>
        <p:spPr>
          <a:xfrm>
            <a:off x="20194" y="4367541"/>
            <a:ext cx="1326769" cy="811478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="" xmlns:a16="http://schemas.microsoft.com/office/drawing/2014/main" id="{B47DF2B3-9F46-4E8F-B9C7-7F44632F89E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43" t="49358" r="34075" b="38810"/>
          <a:stretch/>
        </p:blipFill>
        <p:spPr>
          <a:xfrm>
            <a:off x="1361636" y="3567617"/>
            <a:ext cx="1052628" cy="643808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="" xmlns:a16="http://schemas.microsoft.com/office/drawing/2014/main" id="{159883E8-FE86-4865-BD44-07468E48FAC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01" t="49358" r="46240" b="40509"/>
          <a:stretch/>
        </p:blipFill>
        <p:spPr>
          <a:xfrm>
            <a:off x="4316418" y="3613837"/>
            <a:ext cx="827931" cy="551368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="" xmlns:a16="http://schemas.microsoft.com/office/drawing/2014/main" id="{95B505AF-A426-4CDE-8BB9-0138108C43D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3" t="50590" r="72488" b="39277"/>
          <a:stretch/>
        </p:blipFill>
        <p:spPr>
          <a:xfrm>
            <a:off x="6499238" y="3613837"/>
            <a:ext cx="1096830" cy="551368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="" xmlns:a16="http://schemas.microsoft.com/office/drawing/2014/main" id="{0E977F35-CB4E-4B02-B455-686FF88D30D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36" t="62228" r="60425" b="27639"/>
          <a:stretch/>
        </p:blipFill>
        <p:spPr>
          <a:xfrm>
            <a:off x="10874836" y="5716987"/>
            <a:ext cx="1096830" cy="551368"/>
          </a:xfrm>
          <a:prstGeom prst="rect">
            <a:avLst/>
          </a:prstGeom>
        </p:spPr>
      </p:pic>
      <p:pic>
        <p:nvPicPr>
          <p:cNvPr id="2" name="Гімнастика для очей №18">
            <a:hlinkClick r:id="" action="ppaction://media"/>
            <a:extLst>
              <a:ext uri="{FF2B5EF4-FFF2-40B4-BE49-F238E27FC236}">
                <a16:creationId xmlns="" xmlns:a16="http://schemas.microsoft.com/office/drawing/2014/main" id="{7D4AE151-34CE-9A85-32F4-21376E334B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743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26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Слово </a:t>
            </a:r>
            <a:r>
              <a:rPr lang="ru-RU" sz="2000" b="1" dirty="0" err="1">
                <a:solidFill>
                  <a:schemeClr val="bg1"/>
                </a:solidFill>
              </a:rPr>
              <a:t>вчителя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225838" y="2222500"/>
            <a:ext cx="5362162" cy="4298264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Нова сторінка літопису циркового мистецтва — технічні атракціони на кшталт вертикальних мотогонок під куполом або цирк на льоду чи на воді, що приворожує серця своїх прихильників незвичною красою і віртуозною технікою.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F638019B-B470-4511-82EC-BE7F38E9C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2719" y="1114424"/>
            <a:ext cx="6253443" cy="4156075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0136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Віртуальна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екскурсія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3111DE0-705B-408D-9519-6B8969EA0F7C}"/>
              </a:ext>
            </a:extLst>
          </p:cNvPr>
          <p:cNvSpPr/>
          <p:nvPr/>
        </p:nvSpPr>
        <p:spPr>
          <a:xfrm>
            <a:off x="192084" y="1714500"/>
            <a:ext cx="6081716" cy="4889500"/>
          </a:xfrm>
          <a:prstGeom prst="roundRect">
            <a:avLst/>
          </a:prstGeom>
          <a:solidFill>
            <a:schemeClr val="accent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Старовинне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мистецтво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цирку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нині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шукає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нові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форми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художнього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вираження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грандіозних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феєричних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шоу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міжнародного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Цирку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дю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Солей (Цирк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Сонця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беруть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участь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кілька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тисяч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акторів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акторок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різних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циркових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професій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із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різних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куточків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світу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Усі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вистави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мають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свій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сюжет, до них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спеціально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пишуть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музику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uk-UA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82" name="Picture 2">
            <a:extLst>
              <a:ext uri="{FF2B5EF4-FFF2-40B4-BE49-F238E27FC236}">
                <a16:creationId xmlns="" xmlns:a16="http://schemas.microsoft.com/office/drawing/2014/main" id="{2D831F17-B735-48EB-85A3-8E79F529DC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588" y="1082438"/>
            <a:ext cx="5576327" cy="418806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232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="" xmlns:a16="http://schemas.microsoft.com/office/drawing/2014/main" id="{AD772035-FF1A-4B59-BE9E-1D602E138D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0"/>
          <a:stretch/>
        </p:blipFill>
        <p:spPr>
          <a:xfrm>
            <a:off x="9118123" y="1558417"/>
            <a:ext cx="2856319" cy="4990175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Відвідайте</a:t>
            </a:r>
            <a:r>
              <a:rPr lang="ru-RU" sz="2000" b="1" dirty="0">
                <a:solidFill>
                  <a:schemeClr val="bg1"/>
                </a:solidFill>
              </a:rPr>
              <a:t> Цирк </a:t>
            </a:r>
            <a:r>
              <a:rPr lang="ru-RU" sz="2000" b="1" dirty="0" err="1">
                <a:solidFill>
                  <a:schemeClr val="bg1"/>
                </a:solidFill>
              </a:rPr>
              <a:t>дю</a:t>
            </a:r>
            <a:r>
              <a:rPr lang="ru-RU" sz="2000" b="1" dirty="0">
                <a:solidFill>
                  <a:schemeClr val="bg1"/>
                </a:solidFill>
              </a:rPr>
              <a:t> Солей</a:t>
            </a:r>
          </a:p>
        </p:txBody>
      </p:sp>
      <p:pic>
        <p:nvPicPr>
          <p:cNvPr id="13324" name="Picture 12">
            <a:extLst>
              <a:ext uri="{FF2B5EF4-FFF2-40B4-BE49-F238E27FC236}">
                <a16:creationId xmlns="" xmlns:a16="http://schemas.microsoft.com/office/drawing/2014/main" id="{2A38402B-C6D7-4305-BA1B-EC98A070AD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500" y="1586129"/>
            <a:ext cx="7335789" cy="500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Овал 10">
            <a:hlinkClick r:id="rId4"/>
            <a:extLst>
              <a:ext uri="{FF2B5EF4-FFF2-40B4-BE49-F238E27FC236}">
                <a16:creationId xmlns="" xmlns:a16="http://schemas.microsoft.com/office/drawing/2014/main" id="{A1B989CD-1EBF-4F10-9365-89B5C59620C6}"/>
              </a:ext>
            </a:extLst>
          </p:cNvPr>
          <p:cNvSpPr/>
          <p:nvPr/>
        </p:nvSpPr>
        <p:spPr>
          <a:xfrm>
            <a:off x="217558" y="4843849"/>
            <a:ext cx="2414431" cy="1704743"/>
          </a:xfrm>
          <a:prstGeom prst="ellipse">
            <a:avLst/>
          </a:prstGeom>
          <a:solidFill>
            <a:srgbClr val="00B050"/>
          </a:solidFill>
          <a:ln w="57150"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Натисніть для переходу за посиланням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="" xmlns:a16="http://schemas.microsoft.com/office/drawing/2014/main" id="{011F1EB8-8FEF-4EC5-96E8-9F1A9CC631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7100" y="2122393"/>
            <a:ext cx="1301750" cy="1306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5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Мистецька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скарбничка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9151A94-0B4E-4A73-A00E-8F0DB438A7C5}"/>
              </a:ext>
            </a:extLst>
          </p:cNvPr>
          <p:cNvSpPr/>
          <p:nvPr/>
        </p:nvSpPr>
        <p:spPr>
          <a:xfrm>
            <a:off x="6096000" y="3972617"/>
            <a:ext cx="5454028" cy="2603501"/>
          </a:xfrm>
          <a:prstGeom prst="roundRect">
            <a:avLst/>
          </a:prstGeom>
          <a:solidFill>
            <a:srgbClr val="C00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Еквілібристика</a:t>
            </a:r>
            <a:r>
              <a:rPr lang="ru-RU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— жанр циркового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мистецтва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складні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акробатичні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вправи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утримування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рівноваги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кулі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канаті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="" xmlns:a16="http://schemas.microsoft.com/office/drawing/2014/main" id="{B4FA113C-6EE7-408C-9702-8C89AD0B4D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" y="1456402"/>
            <a:ext cx="5669409" cy="3779606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7046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Мистецька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скарбничка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9151A94-0B4E-4A73-A00E-8F0DB438A7C5}"/>
              </a:ext>
            </a:extLst>
          </p:cNvPr>
          <p:cNvSpPr/>
          <p:nvPr/>
        </p:nvSpPr>
        <p:spPr>
          <a:xfrm>
            <a:off x="6400800" y="4023417"/>
            <a:ext cx="5454028" cy="2603501"/>
          </a:xfrm>
          <a:prstGeom prst="roundRect">
            <a:avLst/>
          </a:prstGeom>
          <a:solidFill>
            <a:srgbClr val="C00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Трюк 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—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ефектний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складний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майстерно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виконаний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прийом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один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із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головних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засобів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виразності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у цирковому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мистецтві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="" xmlns:a16="http://schemas.microsoft.com/office/drawing/2014/main" id="{03EE4A92-936C-4DDB-9FFA-97A435E381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73" y="1417861"/>
            <a:ext cx="5798011" cy="386534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1177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Мистецька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скарбничка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E9151A94-0B4E-4A73-A00E-8F0DB438A7C5}"/>
              </a:ext>
            </a:extLst>
          </p:cNvPr>
          <p:cNvSpPr/>
          <p:nvPr/>
        </p:nvSpPr>
        <p:spPr>
          <a:xfrm>
            <a:off x="6540500" y="4010717"/>
            <a:ext cx="5454028" cy="2603501"/>
          </a:xfrm>
          <a:prstGeom prst="roundRect">
            <a:avLst/>
          </a:prstGeom>
          <a:solidFill>
            <a:srgbClr val="C00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Цирк 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(з лат. — коло) — вид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сценічного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мистецтва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розважальна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вистава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манежі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також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будинок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де вона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відбувається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="" xmlns:a16="http://schemas.microsoft.com/office/drawing/2014/main" id="{57FDA383-C7BC-4A33-867E-820BF1E603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40" y="1489980"/>
            <a:ext cx="5919112" cy="3878039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47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Самостійне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дослідження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медіапошук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10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B11A86DF-3E39-48BB-8F93-8A5BDD956BB9}"/>
              </a:ext>
            </a:extLst>
          </p:cNvPr>
          <p:cNvSpPr/>
          <p:nvPr/>
        </p:nvSpPr>
        <p:spPr>
          <a:xfrm>
            <a:off x="260350" y="3263900"/>
            <a:ext cx="5080377" cy="3285483"/>
          </a:xfrm>
          <a:prstGeom prst="roundRect">
            <a:avLst/>
          </a:prstGeom>
          <a:solidFill>
            <a:srgbClr val="00B050"/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Подивіться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мультфільм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«Ну,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постривай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 (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серія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11 «У цирку»).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Розкажи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який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настрій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створює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марш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Ісаака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Дунаєвського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яка роль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цього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музичного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фрагменту в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кінотворі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="" xmlns:a16="http://schemas.microsoft.com/office/drawing/2014/main" id="{D92E5323-B8A2-44F0-83F7-77A614BCC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316" y="1247775"/>
            <a:ext cx="6396334" cy="3819525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421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Фантазуємо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експериментуємо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діємо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6" name="Бульбашка прямої мови: прямокутна з округленими кутами 9">
            <a:extLst>
              <a:ext uri="{FF2B5EF4-FFF2-40B4-BE49-F238E27FC236}">
                <a16:creationId xmlns="" xmlns:a16="http://schemas.microsoft.com/office/drawing/2014/main" id="{A726FE6D-C034-41F0-9ED3-D5D551628862}"/>
              </a:ext>
            </a:extLst>
          </p:cNvPr>
          <p:cNvSpPr/>
          <p:nvPr/>
        </p:nvSpPr>
        <p:spPr>
          <a:xfrm>
            <a:off x="230802" y="1456402"/>
            <a:ext cx="6525598" cy="5116612"/>
          </a:xfrm>
          <a:prstGeom prst="roundRect">
            <a:avLst/>
          </a:prstGeom>
          <a:solidFill>
            <a:srgbClr val="00B050"/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Доберіть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музичні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твори, які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відповідатимуть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цирковим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номерам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Витівки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фокусника», «Парад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тигрів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», «Клоун-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сурмач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»,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Джигіти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арені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»,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Танцюючі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фонтани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», «Дует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пуделів-акробатів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», «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Космічні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гімнасти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куполом» (галоп,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колискова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марш, вальс, полька,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гумореска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тощо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Поясніть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свій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вибір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однокласникам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та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однокласницям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Поцікавтеся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щодо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їхнього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вибору</a:t>
            </a:r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="" xmlns:a16="http://schemas.microsoft.com/office/drawing/2014/main" id="{40EEBA1B-9B36-4F91-8EAF-90DFB033F0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300" y="2115855"/>
            <a:ext cx="5115898" cy="34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018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Рисунок 32">
            <a:extLst>
              <a:ext uri="{FF2B5EF4-FFF2-40B4-BE49-F238E27FC236}">
                <a16:creationId xmlns="" xmlns:a16="http://schemas.microsoft.com/office/drawing/2014/main" id="{C6E31DEA-FB66-4354-82EF-D1C27D90D8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4" t="60055" r="66300" b="15090"/>
          <a:stretch/>
        </p:blipFill>
        <p:spPr>
          <a:xfrm>
            <a:off x="285907" y="5172205"/>
            <a:ext cx="1099579" cy="1103498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="" xmlns:a16="http://schemas.microsoft.com/office/drawing/2014/main" id="{339CD577-0D7E-4AC8-9A35-B93277EC388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27" t="7996" r="36627" b="67149"/>
          <a:stretch/>
        </p:blipFill>
        <p:spPr>
          <a:xfrm>
            <a:off x="3601143" y="4416896"/>
            <a:ext cx="1099579" cy="1103498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="" xmlns:a16="http://schemas.microsoft.com/office/drawing/2014/main" id="{D0B9AAA1-08FF-450C-8A0D-D7328909786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6" t="8200" r="65687" b="66945"/>
          <a:stretch/>
        </p:blipFill>
        <p:spPr>
          <a:xfrm>
            <a:off x="146487" y="2870370"/>
            <a:ext cx="1099579" cy="1103498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="" xmlns:a16="http://schemas.microsoft.com/office/drawing/2014/main" id="{00D1019F-54ED-4A43-B054-509B2C7662E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38" t="60446" r="36415" b="14699"/>
          <a:stretch/>
        </p:blipFill>
        <p:spPr>
          <a:xfrm>
            <a:off x="3396697" y="2461994"/>
            <a:ext cx="1099579" cy="1103498"/>
          </a:xfrm>
          <a:prstGeom prst="rect">
            <a:avLst/>
          </a:prstGeom>
        </p:spPr>
      </p:pic>
      <p:pic>
        <p:nvPicPr>
          <p:cNvPr id="37" name="Рисунок 36">
            <a:extLst>
              <a:ext uri="{FF2B5EF4-FFF2-40B4-BE49-F238E27FC236}">
                <a16:creationId xmlns="" xmlns:a16="http://schemas.microsoft.com/office/drawing/2014/main" id="{D982F99A-69DF-485F-8ED0-FCF485CD480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20" t="34439" r="65533" b="40706"/>
          <a:stretch/>
        </p:blipFill>
        <p:spPr>
          <a:xfrm>
            <a:off x="285907" y="1314785"/>
            <a:ext cx="1099579" cy="1103498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15.01.2023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500208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/>
              <a:t>Рефлексія «Запитання від віртуального друга»</a:t>
            </a:r>
          </a:p>
        </p:txBody>
      </p:sp>
      <p:sp>
        <p:nvSpPr>
          <p:cNvPr id="20" name="Бульбашка прямої мови: прямокутна з округленими кутами 19">
            <a:extLst>
              <a:ext uri="{FF2B5EF4-FFF2-40B4-BE49-F238E27FC236}">
                <a16:creationId xmlns="" xmlns:a16="http://schemas.microsoft.com/office/drawing/2014/main" id="{DB40991F-202C-45DC-AA09-EB95A44A9152}"/>
              </a:ext>
            </a:extLst>
          </p:cNvPr>
          <p:cNvSpPr/>
          <p:nvPr/>
        </p:nvSpPr>
        <p:spPr>
          <a:xfrm>
            <a:off x="1562924" y="1777377"/>
            <a:ext cx="2554847" cy="630314"/>
          </a:xfrm>
          <a:prstGeom prst="wedgeRoundRectCallout">
            <a:avLst>
              <a:gd name="adj1" fmla="val -58709"/>
              <a:gd name="adj2" fmla="val -45951"/>
              <a:gd name="adj3" fmla="val 16667"/>
            </a:avLst>
          </a:prstGeom>
          <a:gradFill flip="none" rotWithShape="1">
            <a:gsLst>
              <a:gs pos="0">
                <a:srgbClr val="008CFF"/>
              </a:gs>
              <a:gs pos="100000">
                <a:srgbClr val="04B9FF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bg1"/>
                </a:solidFill>
              </a:rPr>
              <a:t>Це повний фейл. Я бомблю!</a:t>
            </a:r>
          </a:p>
        </p:txBody>
      </p:sp>
      <p:sp>
        <p:nvSpPr>
          <p:cNvPr id="24" name="Бульбашка прямої мови: прямокутна з округленими кутами 23">
            <a:extLst>
              <a:ext uri="{FF2B5EF4-FFF2-40B4-BE49-F238E27FC236}">
                <a16:creationId xmlns="" xmlns:a16="http://schemas.microsoft.com/office/drawing/2014/main" id="{6DC4ED84-4A7B-4D21-937D-152A4116C67E}"/>
              </a:ext>
            </a:extLst>
          </p:cNvPr>
          <p:cNvSpPr/>
          <p:nvPr/>
        </p:nvSpPr>
        <p:spPr>
          <a:xfrm>
            <a:off x="4700722" y="2925893"/>
            <a:ext cx="2743342" cy="630314"/>
          </a:xfrm>
          <a:prstGeom prst="wedgeRoundRectCallout">
            <a:avLst>
              <a:gd name="adj1" fmla="val -58709"/>
              <a:gd name="adj2" fmla="val -45951"/>
              <a:gd name="adj3" fmla="val 16667"/>
            </a:avLst>
          </a:prstGeom>
          <a:gradFill flip="none" rotWithShape="1">
            <a:gsLst>
              <a:gs pos="0">
                <a:srgbClr val="008CFF"/>
              </a:gs>
              <a:gs pos="100000">
                <a:srgbClr val="04B9FF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 err="1">
                <a:solidFill>
                  <a:schemeClr val="bg1"/>
                </a:solidFill>
              </a:rPr>
              <a:t>Пруфи</a:t>
            </a:r>
            <a:r>
              <a:rPr lang="uk-UA" b="1" dirty="0">
                <a:solidFill>
                  <a:schemeClr val="bg1"/>
                </a:solidFill>
              </a:rPr>
              <a:t> сотка! Урок – вогонь!</a:t>
            </a:r>
          </a:p>
        </p:txBody>
      </p:sp>
      <p:sp>
        <p:nvSpPr>
          <p:cNvPr id="27" name="Бульбашка прямої мови: прямокутна з округленими кутами 26">
            <a:extLst>
              <a:ext uri="{FF2B5EF4-FFF2-40B4-BE49-F238E27FC236}">
                <a16:creationId xmlns="" xmlns:a16="http://schemas.microsoft.com/office/drawing/2014/main" id="{D6781AB3-901E-448B-8554-B8E29B0F5C3F}"/>
              </a:ext>
            </a:extLst>
          </p:cNvPr>
          <p:cNvSpPr/>
          <p:nvPr/>
        </p:nvSpPr>
        <p:spPr>
          <a:xfrm>
            <a:off x="1203145" y="3765015"/>
            <a:ext cx="2743342" cy="630314"/>
          </a:xfrm>
          <a:prstGeom prst="wedgeRoundRectCallout">
            <a:avLst>
              <a:gd name="adj1" fmla="val -58709"/>
              <a:gd name="adj2" fmla="val -45951"/>
              <a:gd name="adj3" fmla="val 16667"/>
            </a:avLst>
          </a:prstGeom>
          <a:gradFill flip="none" rotWithShape="1">
            <a:gsLst>
              <a:gs pos="0">
                <a:srgbClr val="008CFF"/>
              </a:gs>
              <a:gs pos="100000">
                <a:srgbClr val="04B9FF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bg1"/>
                </a:solidFill>
              </a:rPr>
              <a:t>А я вже в цій темі шарю!</a:t>
            </a:r>
          </a:p>
        </p:txBody>
      </p:sp>
      <p:sp>
        <p:nvSpPr>
          <p:cNvPr id="29" name="Бульбашка прямої мови: прямокутна з округленими кутами 28">
            <a:extLst>
              <a:ext uri="{FF2B5EF4-FFF2-40B4-BE49-F238E27FC236}">
                <a16:creationId xmlns="" xmlns:a16="http://schemas.microsoft.com/office/drawing/2014/main" id="{2CA7763B-C542-4EAF-AFC5-31F377D50631}"/>
              </a:ext>
            </a:extLst>
          </p:cNvPr>
          <p:cNvSpPr/>
          <p:nvPr/>
        </p:nvSpPr>
        <p:spPr>
          <a:xfrm>
            <a:off x="4856443" y="5093640"/>
            <a:ext cx="2743342" cy="630314"/>
          </a:xfrm>
          <a:prstGeom prst="wedgeRoundRectCallout">
            <a:avLst>
              <a:gd name="adj1" fmla="val -58709"/>
              <a:gd name="adj2" fmla="val -45951"/>
              <a:gd name="adj3" fmla="val 16667"/>
            </a:avLst>
          </a:prstGeom>
          <a:gradFill flip="none" rotWithShape="1">
            <a:gsLst>
              <a:gs pos="0">
                <a:srgbClr val="008CFF"/>
              </a:gs>
              <a:gs pos="100000">
                <a:srgbClr val="04B9FF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bg1"/>
                </a:solidFill>
              </a:rPr>
              <a:t>Та це </a:t>
            </a:r>
            <a:r>
              <a:rPr lang="uk-UA" b="1" dirty="0" err="1">
                <a:solidFill>
                  <a:schemeClr val="bg1"/>
                </a:solidFill>
              </a:rPr>
              <a:t>шейм</a:t>
            </a:r>
            <a:r>
              <a:rPr lang="uk-UA" b="1" dirty="0">
                <a:solidFill>
                  <a:schemeClr val="bg1"/>
                </a:solidFill>
              </a:rPr>
              <a:t>!</a:t>
            </a:r>
          </a:p>
        </p:txBody>
      </p:sp>
      <p:sp>
        <p:nvSpPr>
          <p:cNvPr id="31" name="Бульбашка прямої мови: прямокутна з округленими кутами 30">
            <a:extLst>
              <a:ext uri="{FF2B5EF4-FFF2-40B4-BE49-F238E27FC236}">
                <a16:creationId xmlns="" xmlns:a16="http://schemas.microsoft.com/office/drawing/2014/main" id="{7EC06548-A883-44F3-BD26-C93D287CB9EE}"/>
              </a:ext>
            </a:extLst>
          </p:cNvPr>
          <p:cNvSpPr/>
          <p:nvPr/>
        </p:nvSpPr>
        <p:spPr>
          <a:xfrm>
            <a:off x="1468677" y="5991982"/>
            <a:ext cx="2743342" cy="630314"/>
          </a:xfrm>
          <a:prstGeom prst="wedgeRoundRectCallout">
            <a:avLst>
              <a:gd name="adj1" fmla="val -58709"/>
              <a:gd name="adj2" fmla="val -45951"/>
              <a:gd name="adj3" fmla="val 16667"/>
            </a:avLst>
          </a:prstGeom>
          <a:gradFill flip="none" rotWithShape="1">
            <a:gsLst>
              <a:gs pos="0">
                <a:srgbClr val="008CFF"/>
              </a:gs>
              <a:gs pos="100000">
                <a:srgbClr val="04B9FF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 err="1">
                <a:solidFill>
                  <a:schemeClr val="bg1"/>
                </a:solidFill>
              </a:rPr>
              <a:t>Вау</a:t>
            </a:r>
            <a:r>
              <a:rPr lang="uk-UA" b="1" dirty="0">
                <a:solidFill>
                  <a:schemeClr val="bg1"/>
                </a:solidFill>
              </a:rPr>
              <a:t>! Доволі ламповий вийшов урок.</a:t>
            </a:r>
          </a:p>
        </p:txBody>
      </p:sp>
      <p:pic>
        <p:nvPicPr>
          <p:cNvPr id="17" name="Рисунок 16">
            <a:extLst>
              <a:ext uri="{FF2B5EF4-FFF2-40B4-BE49-F238E27FC236}">
                <a16:creationId xmlns="" xmlns:a16="http://schemas.microsoft.com/office/drawing/2014/main" id="{89EBBEC7-B908-4FE6-88DA-B8376CCD16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0318" y="994736"/>
            <a:ext cx="3376195" cy="5863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37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5422</TotalTime>
  <Words>979</Words>
  <Application>Microsoft Office PowerPoint</Application>
  <PresentationFormat>Широкоэкранный</PresentationFormat>
  <Paragraphs>143</Paragraphs>
  <Slides>30</Slides>
  <Notes>1</Notes>
  <HiddenSlides>0</HiddenSlides>
  <MMClips>4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Monotype Corsiva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Vasyl Tsupa</dc:creator>
  <cp:lastModifiedBy>User</cp:lastModifiedBy>
  <cp:revision>550</cp:revision>
  <dcterms:created xsi:type="dcterms:W3CDTF">2018-01-05T16:38:53Z</dcterms:created>
  <dcterms:modified xsi:type="dcterms:W3CDTF">2023-01-15T15:10:04Z</dcterms:modified>
</cp:coreProperties>
</file>