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490" r:id="rId3"/>
    <p:sldId id="598" r:id="rId4"/>
    <p:sldId id="599" r:id="rId5"/>
    <p:sldId id="600" r:id="rId6"/>
    <p:sldId id="559" r:id="rId7"/>
    <p:sldId id="592" r:id="rId8"/>
    <p:sldId id="601" r:id="rId9"/>
    <p:sldId id="526" r:id="rId10"/>
    <p:sldId id="577" r:id="rId11"/>
    <p:sldId id="518" r:id="rId12"/>
    <p:sldId id="602" r:id="rId13"/>
    <p:sldId id="603" r:id="rId14"/>
    <p:sldId id="604" r:id="rId15"/>
    <p:sldId id="605" r:id="rId16"/>
    <p:sldId id="606" r:id="rId17"/>
    <p:sldId id="590" r:id="rId18"/>
    <p:sldId id="512" r:id="rId19"/>
    <p:sldId id="594" r:id="rId20"/>
    <p:sldId id="595" r:id="rId21"/>
    <p:sldId id="596" r:id="rId22"/>
    <p:sldId id="516" r:id="rId23"/>
    <p:sldId id="487" r:id="rId24"/>
    <p:sldId id="300" r:id="rId25"/>
    <p:sldId id="26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1694E9"/>
    <a:srgbClr val="00B050"/>
    <a:srgbClr val="2F3242"/>
    <a:srgbClr val="CC0099"/>
    <a:srgbClr val="FFFF00"/>
    <a:srgbClr val="CC0066"/>
    <a:srgbClr val="709E32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620" y="2947949"/>
            <a:ext cx="1971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№59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054" y="4963651"/>
            <a:ext cx="9349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Україна в мініатюрі. </a:t>
            </a:r>
          </a:p>
          <a:p>
            <a:pPr algn="ctr"/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О. Кротюк «Наші скарби»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Читання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07956" y="411343"/>
            <a:ext cx="753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Розділ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5. Як не любить свій край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Пирогово – Національний музей народної архітектури та побуту України |  Київська область | Про Україну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998435"/>
            <a:ext cx="6270625" cy="399229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Знайомтесь - письменниця Оксана Кротюк.</a:t>
            </a:r>
          </a:p>
        </p:txBody>
      </p:sp>
      <p:sp>
        <p:nvSpPr>
          <p:cNvPr id="8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95867" y="1456402"/>
            <a:ext cx="5757333" cy="4487372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4466" y="1470835"/>
            <a:ext cx="53001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Оксана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Петрівна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Кротюк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дитяча письменниця, журналістка, член Національної спілки письменників України, член національної спілки журналістів України.</a:t>
            </a:r>
          </a:p>
        </p:txBody>
      </p:sp>
      <p:pic>
        <p:nvPicPr>
          <p:cNvPr id="4100" name="Picture 4" descr="Дитячі оповідання Оксани Кротюк - Мала Сторі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2" r="8797"/>
          <a:stretch/>
        </p:blipFill>
        <p:spPr bwMode="auto">
          <a:xfrm>
            <a:off x="7600950" y="1776484"/>
            <a:ext cx="3562350" cy="384720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Оксана Кротюк «Наші скарби»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1449671"/>
            <a:ext cx="77442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НАШІ СКАРБИ</a:t>
            </a:r>
          </a:p>
          <a:p>
            <a:pPr algn="ctr"/>
            <a:r>
              <a:rPr lang="ru-RU" sz="3200" b="1" dirty="0"/>
              <a:t> </a:t>
            </a:r>
            <a:r>
              <a:rPr lang="ru-RU" sz="3200" b="1" i="1" dirty="0"/>
              <a:t>Музей просто неба </a:t>
            </a:r>
            <a:r>
              <a:rPr lang="ru-RU" sz="1400" b="1" i="1" dirty="0"/>
              <a:t>      </a:t>
            </a:r>
          </a:p>
          <a:p>
            <a:r>
              <a:rPr lang="ru-RU" sz="3200" b="1" dirty="0"/>
              <a:t>      </a:t>
            </a:r>
            <a:r>
              <a:rPr lang="uk-UA" sz="3200" b="1" dirty="0"/>
              <a:t>Яких тільки музеїв не буває на світі! В одних зібрані картини, в інших — старовинні годинники, ще в інших — керамічні вироби. Є навіть музей-аптека! Але, мабуть, найцікавішим серед них є музей під відкритим небом. Там зібрані й картини, й годинники, й керамічні вироби. І навіть цілі будинки. </a:t>
            </a:r>
          </a:p>
        </p:txBody>
      </p:sp>
      <p:pic>
        <p:nvPicPr>
          <p:cNvPr id="5126" name="Picture 6" descr="Путівник по Музею народної архітектури та побуту України (Київ, с.Пирогів)  − 2007 | Україна Споконвічна :: Народне будівництво, традиційний побут,  фолькл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7" y="1797081"/>
            <a:ext cx="3287149" cy="387826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Музей народної архітектури і побуту &quot;Пирогів&quot; (м.Київ): карта, фото, оп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8" y="1873405"/>
            <a:ext cx="3151567" cy="40228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Оксана Кротюк «Наші скарби»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8650" y="1411571"/>
            <a:ext cx="7429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      </a:t>
            </a:r>
            <a:r>
              <a:rPr lang="uk-UA" sz="3200" b="1" dirty="0">
                <a:solidFill>
                  <a:srgbClr val="295FFF"/>
                </a:solidFill>
              </a:rPr>
              <a:t>«Україною в мініатюрі» називають київський Музей народної архітектури та побуту. </a:t>
            </a:r>
            <a:r>
              <a:rPr lang="uk-UA" sz="3200" b="1" dirty="0"/>
              <a:t>Чому? Тому що за якихось дві години ви зможете побувати майже в усіх </a:t>
            </a:r>
            <a:r>
              <a:rPr lang="uk-UA" sz="3200" b="1" dirty="0" err="1"/>
              <a:t>усюдах</a:t>
            </a:r>
            <a:r>
              <a:rPr lang="uk-UA" sz="3200" b="1" dirty="0"/>
              <a:t> нашої країни. Завітати на Слобожанщину і на Поділля, в Карпати і на Полісся… Кожна хатинка і кожне подвір’я — то справді маленький райський куточок, де все квітує, буяє, пахне і радіє життю.</a:t>
            </a:r>
          </a:p>
        </p:txBody>
      </p:sp>
    </p:spTree>
    <p:extLst>
      <p:ext uri="{BB962C8B-B14F-4D97-AF65-F5344CB8AC3E}">
        <p14:creationId xmlns:p14="http://schemas.microsoft.com/office/powerpoint/2010/main" val="17745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узей народної архітектури та побуту (Пирогов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6" y="1906104"/>
            <a:ext cx="3071851" cy="410389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Оксана Кротюк «Наші скарби»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449671"/>
            <a:ext cx="75918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      </a:t>
            </a:r>
            <a:r>
              <a:rPr lang="uk-UA" sz="3200" b="1" dirty="0"/>
              <a:t>Хвилюються під лагідним вітерцем доглянуті поля пшениці, ваблять око квіти й трави. Стоять, розкинувши крила, ніби збираються злетіти в небо, дерев’яні вітряки. </a:t>
            </a:r>
          </a:p>
          <a:p>
            <a:r>
              <a:rPr lang="uk-UA" sz="3200" b="1" dirty="0"/>
              <a:t>      Є в музеї під відкритим небом і школа. І школа ця аж ніяк не схожа на ту, в якій нині навчаєтеся ви. В ній усього один клас, де за партами сиділи колись одночасно і старші, й молодші учні. </a:t>
            </a:r>
          </a:p>
        </p:txBody>
      </p:sp>
    </p:spTree>
    <p:extLst>
      <p:ext uri="{BB962C8B-B14F-4D97-AF65-F5344CB8AC3E}">
        <p14:creationId xmlns:p14="http://schemas.microsoft.com/office/powerpoint/2010/main" val="41874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Музей народної архітектури та побуту Середньої Наддніпрянщини у  Переяславі-Хмельницькому – ЗНАЙОМСТВО | Україна Споконвічна :: Народне  будівництво, традиційний побут, фольклор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65" y="1924365"/>
            <a:ext cx="3066742" cy="396347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Оксана Кротюк «Наші скарби»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468721"/>
            <a:ext cx="75918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Писали вони не в зошитах, а на грифельних табличках крейдою. А в кутку стояли різки для тих школярів, хто не вивчив уроку або пустував. </a:t>
            </a:r>
          </a:p>
          <a:p>
            <a:r>
              <a:rPr lang="uk-UA" sz="3200" b="1" dirty="0"/>
              <a:t>      Є в музеї і невеличка гончарна майстерня, в якій ви можете самі щось виліпити на згадку про екскурсію. </a:t>
            </a:r>
          </a:p>
          <a:p>
            <a:r>
              <a:rPr lang="uk-UA" sz="3200" b="1" dirty="0"/>
              <a:t>      Є кузня, звідки лунає перестук молотів по ковадлу і час від часу тяжко зітхає міх. </a:t>
            </a:r>
          </a:p>
        </p:txBody>
      </p:sp>
    </p:spTree>
    <p:extLst>
      <p:ext uri="{BB962C8B-B14F-4D97-AF65-F5344CB8AC3E}">
        <p14:creationId xmlns:p14="http://schemas.microsoft.com/office/powerpoint/2010/main" val="17748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Музей Пирогово, Певческое по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9" y="4112377"/>
            <a:ext cx="3203105" cy="212830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Оксана Кротюк «Наші скарби»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819223"/>
            <a:ext cx="72580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      </a:t>
            </a:r>
            <a:r>
              <a:rPr lang="uk-UA" sz="3200" b="1" dirty="0"/>
              <a:t>Є величезне Співацьке поле, яке вміщує одночасно багато-багато хорів і виконавців. </a:t>
            </a:r>
          </a:p>
          <a:p>
            <a:r>
              <a:rPr lang="uk-UA" sz="3200" b="1" dirty="0"/>
              <a:t>      Одне слово, є на що подивитися в цьому надзвичайно цікавому музеї просто неба, є і чому подивуватися. Завітайте сюди разом зі своїми друзями і батьками,— не пошкодуєте!</a:t>
            </a:r>
          </a:p>
        </p:txBody>
      </p:sp>
      <p:pic>
        <p:nvPicPr>
          <p:cNvPr id="6148" name="Picture 4" descr="Музей Пирогово, Певческое п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9" y="1618661"/>
            <a:ext cx="3203105" cy="21610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3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F0F44-130B-4222-8E2B-182B50F9C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521865" y="3706668"/>
            <a:ext cx="2175269" cy="182465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657277" y="2108781"/>
            <a:ext cx="1904444" cy="12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фізх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507" y="1456402"/>
            <a:ext cx="8622043" cy="484989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67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166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Прочитайте слова, правильно </a:t>
            </a:r>
            <a:r>
              <a:rPr lang="uk-UA" sz="2000" b="1" dirty="0" err="1">
                <a:solidFill>
                  <a:schemeClr val="bg1"/>
                </a:solidFill>
              </a:rPr>
              <a:t>ставте</a:t>
            </a:r>
            <a:r>
              <a:rPr lang="uk-UA" sz="2000" b="1" dirty="0">
                <a:solidFill>
                  <a:schemeClr val="bg1"/>
                </a:solidFill>
              </a:rPr>
              <a:t> наголос.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Назвіть орфограми, які є в словах.</a:t>
            </a: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810000" y="1529123"/>
            <a:ext cx="4338423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старовинні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керамічні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мініатюра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архітектура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Слобожанщина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Поділля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грифельних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184" y="1657857"/>
            <a:ext cx="3192951" cy="45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6556522">
            <a:off x="6396542" y="179510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6289982" y="236615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556522">
            <a:off x="6703950" y="362978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5973715" y="429264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6317761" y="302490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6024390" y="481151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6556522">
            <a:off x="5215553" y="549989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53727" y="1529123"/>
            <a:ext cx="4023714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Співацьке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ваблять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найцікавішим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Полісся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подвір'я 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дерев'яні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пошкодуєте</a:t>
            </a: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6556522">
            <a:off x="9854301" y="179510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6556522">
            <a:off x="9449815" y="2446314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6556522">
            <a:off x="9997935" y="354853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6556522">
            <a:off x="10117443" y="4211391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6556522">
            <a:off x="10385599" y="296662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6556522">
            <a:off x="10488838" y="485760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6556522">
            <a:off x="10437218" y="549989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4354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твору учнями. Бесіда за змістом тексту з елементами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вибіркового читання.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255595" y="1924050"/>
            <a:ext cx="10242722" cy="4171950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5595" y="1994088"/>
            <a:ext cx="101727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FFFF00"/>
                </a:solidFill>
              </a:rPr>
              <a:t>Де розташований Музей народної архітектури і побуту?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FFFF00"/>
                </a:solidFill>
              </a:rPr>
              <a:t>Що можна побачити в цьому музеї просто неба?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FFFF00"/>
                </a:solidFill>
              </a:rPr>
              <a:t>Знайди і прочитай абзаци, які розпочинаються зі слова </a:t>
            </a:r>
            <a:r>
              <a:rPr lang="uk-UA" sz="3200" b="1" dirty="0">
                <a:solidFill>
                  <a:schemeClr val="bg1"/>
                </a:solidFill>
              </a:rPr>
              <a:t>«Є»</a:t>
            </a:r>
            <a:r>
              <a:rPr lang="uk-UA" sz="3200" b="1" dirty="0">
                <a:solidFill>
                  <a:srgbClr val="FFFF00"/>
                </a:solidFill>
              </a:rPr>
              <a:t>. Які в кожному з цих абзаців є ключові слова?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FFFF00"/>
                </a:solidFill>
              </a:rPr>
              <a:t>Перечитай абзац, де описано старовинну школу. Підготуй його переказ.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164" name="Picture 20" descr="ÐÐ°ÑÑÐ¸Ð½ÐºÐ¸ Ð¿Ð¾ Ð·Ð°Ð¿ÑÐ¾ÑÑ ÐºÐ»Ð¸Ð¿Ð°ÑÑ Ð´ÐµÑÐ¸ ÑÐ¸ÑÐ°ÑÑ ÐºÐ½Ð¸Ð³Ñ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98" y="1573209"/>
            <a:ext cx="8505779" cy="47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холодный Emoticon смешной имеет вопрос о метки Иллюстрация штока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375">
                        <a14:foregroundMark x1="29375" y1="45750" x2="29375" y2="45750"/>
                        <a14:foregroundMark x1="37375" y1="43125" x2="37375" y2="43125"/>
                        <a14:foregroundMark x1="31000" y1="75250" x2="31000" y2="75250"/>
                        <a14:foregroundMark x1="65875" y1="70250" x2="65875" y2="70250"/>
                        <a14:foregroundMark x1="76500" y1="70000" x2="76500" y2="70000"/>
                        <a14:foregroundMark x1="67000" y1="79625" x2="67000" y2="79625"/>
                        <a14:foregroundMark x1="62375" y1="80375" x2="62375" y2="80375"/>
                        <a14:foregroundMark x1="72125" y1="77500" x2="72125" y2="77500"/>
                        <a14:foregroundMark x1="35625" y1="78000" x2="35625" y2="78000"/>
                        <a14:foregroundMark x1="36250" y1="72375" x2="36250" y2="72375"/>
                        <a14:foregroundMark x1="31750" y1="53250" x2="31750" y2="53250"/>
                        <a14:foregroundMark x1="19375" y1="15875" x2="19375" y2="15875"/>
                        <a14:foregroundMark x1="29250" y1="19250" x2="29250" y2="19250"/>
                        <a14:foregroundMark x1="42875" y1="29500" x2="42875" y2="29500"/>
                        <a14:backgroundMark x1="17875" y1="80375" x2="17875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244" y="2124976"/>
            <a:ext cx="1118106" cy="11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hildren reading book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2"/>
          <a:stretch/>
        </p:blipFill>
        <p:spPr bwMode="auto">
          <a:xfrm>
            <a:off x="608624" y="1787622"/>
            <a:ext cx="4008971" cy="364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Поміркуйте разом.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727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0952" y="1787622"/>
            <a:ext cx="6577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/>
              <a:t>Чому цей музей називають Україною в мініатюрі?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0953" y="2741729"/>
            <a:ext cx="6577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/>
              <a:t>Це оповідання художнє чи науково-художнє? Доведіть свою думку, звертаючись до тексту</a:t>
            </a:r>
            <a:r>
              <a:rPr lang="ru-RU" sz="2800" b="1" dirty="0"/>
              <a:t>.</a:t>
            </a:r>
            <a:endParaRPr lang="uk-UA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50953" y="4155623"/>
            <a:ext cx="6577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/>
              <a:t>Знайдіть і зачитайте власні назви, що є в тексті. Що ви знаєте про ці місця нашої країни.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512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0" y="1456402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5"/>
            <a:ext cx="8732066" cy="8095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Емоційне налаштування.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1" y="3044779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01" y="2944566"/>
            <a:ext cx="2380068" cy="346882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026605" y="1962150"/>
            <a:ext cx="5887815" cy="4074734"/>
          </a:xfrm>
          <a:prstGeom prst="roundRect">
            <a:avLst/>
          </a:prstGeom>
          <a:solidFill>
            <a:srgbClr val="1694E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9594" y="2199917"/>
            <a:ext cx="58231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Знову день почався, діти,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Всі зібрались на урок.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Тож пора нам поспішати –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Кличе нас усіх дзвінок.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Щоб урок минав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не марно,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Будем вчитись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дуже гарно.</a:t>
            </a:r>
          </a:p>
        </p:txBody>
      </p:sp>
    </p:spTree>
    <p:extLst>
      <p:ext uri="{BB962C8B-B14F-4D97-AF65-F5344CB8AC3E}">
        <p14:creationId xmlns:p14="http://schemas.microsoft.com/office/powerpoint/2010/main" val="133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hildren reading book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2"/>
          <a:stretch/>
        </p:blipFill>
        <p:spPr bwMode="auto">
          <a:xfrm>
            <a:off x="587184" y="3503571"/>
            <a:ext cx="2972224" cy="27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Попрацюйте разом.</a:t>
            </a: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490232" y="1345834"/>
            <a:ext cx="10160486" cy="1074557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9500" y="1354836"/>
            <a:ext cx="1004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Переглянь зміст твору. Скільки в ньому частин. Підготуйтеся стисло переказати оповідання за складеним планом.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5596" y="2551865"/>
            <a:ext cx="7744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НАШІ СКАРБИ</a:t>
            </a:r>
          </a:p>
          <a:p>
            <a:pPr algn="ctr"/>
            <a:r>
              <a:rPr lang="uk-UA" sz="2800" b="1" dirty="0"/>
              <a:t>План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3220" y="3503571"/>
            <a:ext cx="8204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600" b="1" dirty="0"/>
              <a:t>Яких тільки музеїв не буває на світі!</a:t>
            </a:r>
          </a:p>
          <a:p>
            <a:pPr marL="514350" indent="-514350">
              <a:buAutoNum type="arabicPeriod"/>
            </a:pPr>
            <a:r>
              <a:rPr lang="uk-UA" sz="2600" b="1" dirty="0"/>
              <a:t>Київський Музей народної архітектури та побуту -  «Україна в мініатюрі» 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Школа в музеї під відкритим небом.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Гончарна майстерня, кузня, Співоче поле – визначні місця </a:t>
            </a:r>
            <a:r>
              <a:rPr lang="ru-RU" sz="2600" b="1" dirty="0"/>
              <a:t>музею.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Завітайте в музей – не пошкодуєте!</a:t>
            </a:r>
          </a:p>
          <a:p>
            <a:pPr marL="514350" indent="-514350">
              <a:buAutoNum type="arabicPeriod"/>
            </a:pP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901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627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Перегляд та обговорення відео «</a:t>
            </a:r>
            <a:r>
              <a:rPr lang="uk-UA" sz="2000" b="1" dirty="0"/>
              <a:t>Київський Музей </a:t>
            </a:r>
          </a:p>
          <a:p>
            <a:pPr algn="ctr"/>
            <a:r>
              <a:rPr lang="uk-UA" sz="2000" b="1" dirty="0"/>
              <a:t>народної архітектури та побуту».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596" y="1657349"/>
            <a:ext cx="8436354" cy="474544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1F0F44-130B-4222-8E2B-182B50F9C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521865" y="3706668"/>
            <a:ext cx="2175269" cy="1824655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657277" y="2108781"/>
            <a:ext cx="1904444" cy="12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«Відкритий мікрофон».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259782" y="1803881"/>
            <a:ext cx="3340100" cy="40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9075568" y="1522481"/>
            <a:ext cx="2768600" cy="43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023008" y="1681333"/>
            <a:ext cx="4533900" cy="4480901"/>
          </a:xfrm>
          <a:prstGeom prst="wedgeRoundRectCallout">
            <a:avLst>
              <a:gd name="adj1" fmla="val -67892"/>
              <a:gd name="adj2" fmla="val -31832"/>
              <a:gd name="adj3" fmla="val 16667"/>
            </a:avLst>
          </a:prstGeom>
          <a:solidFill>
            <a:srgbClr val="1694E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023008" y="1681333"/>
            <a:ext cx="4533900" cy="4480901"/>
          </a:xfrm>
          <a:prstGeom prst="wedgeRoundRectCallout">
            <a:avLst>
              <a:gd name="adj1" fmla="val 64882"/>
              <a:gd name="adj2" fmla="val -33451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88108" y="1910231"/>
            <a:ext cx="4368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я прочитав (ла) про…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 дізнатися…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зрозумів(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що…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я зможу…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навчився(</a:t>
            </a:r>
            <a:r>
              <a:rPr lang="uk-UA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лася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вийшло…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зміг (змогла)…</a:t>
            </a:r>
          </a:p>
        </p:txBody>
      </p:sp>
    </p:spTree>
    <p:extLst>
      <p:ext uri="{BB962C8B-B14F-4D97-AF65-F5344CB8AC3E}">
        <p14:creationId xmlns:p14="http://schemas.microsoft.com/office/powerpoint/2010/main" val="42635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Пояснення домашнього завдання.</a:t>
            </a:r>
          </a:p>
        </p:txBody>
      </p:sp>
      <p:sp>
        <p:nvSpPr>
          <p:cNvPr id="2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42350" y="1862732"/>
            <a:ext cx="5029435" cy="3693094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1329" y="2278118"/>
            <a:ext cx="4611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 с.83-84.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оповідання, підготуйся стисло до  переказу за складеним планом.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5960602" y="1586347"/>
            <a:ext cx="5531062" cy="43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Створимо пірамідку нашого 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32258A9F-8212-49B1-95DF-38C4E708E613}"/>
              </a:ext>
            </a:extLst>
          </p:cNvPr>
          <p:cNvGrpSpPr/>
          <p:nvPr/>
        </p:nvGrpSpPr>
        <p:grpSpPr>
          <a:xfrm>
            <a:off x="216770" y="2131040"/>
            <a:ext cx="11758460" cy="3266128"/>
            <a:chOff x="2233765" y="2416091"/>
            <a:chExt cx="7095632" cy="19709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CDC0D07-BCA4-43BA-943E-A61F5BC9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FD3DB48-8647-4217-B1DE-6D0B9870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CFCFC9C-D992-4D0F-97AF-CA4B6B78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CD47C33-D5B9-4E96-83DF-AEF1FE0C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F01A5CB-26BD-45DD-88D0-A1E9B453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0C88430-E17B-4753-864B-FCDF9CDA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62CD9BD-64E4-4776-83D0-02385D6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CFA840-AB05-4EAD-9BF5-8BA20D03C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CAE8A8F-ED90-45B6-9BFE-936E2D4D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A56DD96-B1F7-4F1C-ADA8-96AA5C7F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11BBB4F-404C-4E5B-A942-0561BF9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DCA355C-9011-4AA5-8EB6-B254531E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78B8658-2E7D-457C-B7BF-AABF9F0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337BD8-1A07-4057-9340-4CF9529A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5541D30-3110-49B0-B435-C9AA00F5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B18C06D-0181-41C6-A3E2-2C099413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40088A84-4338-4DB1-AAF9-E9BA8FBA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681C890-2938-4826-8E65-94D2B61C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56E03B9-4415-403C-833B-8A9DEF3B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EF81BC7-2234-4250-B943-8CF44F2C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6CA5EBA-688D-4105-BC6C-C57F519E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3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587828" y="1227910"/>
            <a:ext cx="11025051" cy="54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настанова на урок. Вправа «</a:t>
            </a:r>
            <a:r>
              <a:rPr lang="uk-UA" sz="2000" b="1" dirty="0" err="1">
                <a:solidFill>
                  <a:schemeClr val="bg1"/>
                </a:solidFill>
              </a:rPr>
              <a:t>Самоналаштування</a:t>
            </a:r>
            <a:r>
              <a:rPr lang="uk-UA" sz="2000" b="1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Відчуймо себе часточками колективу, краю, держави, Всесвіту і скажімо: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65884" y="3146442"/>
            <a:ext cx="5053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Я зможу сьогодні добре працювати на </a:t>
            </a:r>
            <a:r>
              <a:rPr lang="uk-UA" sz="3600" b="1" dirty="0" err="1">
                <a:solidFill>
                  <a:srgbClr val="FFFF00"/>
                </a:solidFill>
              </a:rPr>
              <a:t>уроці</a:t>
            </a:r>
            <a:r>
              <a:rPr lang="uk-UA" sz="3600" b="1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342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587828" y="1227910"/>
            <a:ext cx="11025051" cy="54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настанова на урок. Вправа «</a:t>
            </a:r>
            <a:r>
              <a:rPr lang="uk-UA" sz="2000" b="1" dirty="0" err="1">
                <a:solidFill>
                  <a:schemeClr val="bg1"/>
                </a:solidFill>
              </a:rPr>
              <a:t>Самоналаштування</a:t>
            </a:r>
            <a:r>
              <a:rPr lang="uk-UA" sz="2000" b="1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Відчуймо себе часточками колективу, краю, держави, Всесвіту і скажімо: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57068" y="3460335"/>
            <a:ext cx="573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Я – творча особистість!</a:t>
            </a:r>
          </a:p>
        </p:txBody>
      </p:sp>
    </p:spTree>
    <p:extLst>
      <p:ext uri="{BB962C8B-B14F-4D97-AF65-F5344CB8AC3E}">
        <p14:creationId xmlns:p14="http://schemas.microsoft.com/office/powerpoint/2010/main" val="28895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587828" y="1227910"/>
            <a:ext cx="11025051" cy="54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настанова на урок. Вправа «</a:t>
            </a:r>
            <a:r>
              <a:rPr lang="uk-UA" sz="2000" b="1" dirty="0" err="1">
                <a:solidFill>
                  <a:schemeClr val="bg1"/>
                </a:solidFill>
              </a:rPr>
              <a:t>Самоналаштування</a:t>
            </a:r>
            <a:r>
              <a:rPr lang="uk-UA" sz="2000" b="1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Відчуймо себе часточками колективу, краю, держави, Всесвіту і скажімо: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73721" y="3061967"/>
            <a:ext cx="5053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Я бажаю успіхів на </a:t>
            </a:r>
            <a:r>
              <a:rPr lang="uk-UA" sz="3600" b="1" dirty="0" err="1">
                <a:solidFill>
                  <a:srgbClr val="FFFF00"/>
                </a:solidFill>
              </a:rPr>
              <a:t>уроці</a:t>
            </a:r>
            <a:r>
              <a:rPr lang="uk-UA" sz="3600" b="1" dirty="0">
                <a:solidFill>
                  <a:srgbClr val="FFFF00"/>
                </a:solidFill>
              </a:rPr>
              <a:t> і собі, і всім однокласникам.</a:t>
            </a:r>
          </a:p>
        </p:txBody>
      </p:sp>
    </p:spTree>
    <p:extLst>
      <p:ext uri="{BB962C8B-B14F-4D97-AF65-F5344CB8AC3E}">
        <p14:creationId xmlns:p14="http://schemas.microsoft.com/office/powerpoint/2010/main" val="42475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2566785" y="1456402"/>
            <a:ext cx="9071264" cy="4855848"/>
          </a:xfrm>
          <a:prstGeom prst="wedgeEllipseCallout">
            <a:avLst>
              <a:gd name="adj1" fmla="val -65075"/>
              <a:gd name="adj2" fmla="val -43083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Читацька розминка. Робота над загадкою.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6638" y="2435684"/>
            <a:ext cx="59069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Жайвір жайвору співає,</a:t>
            </a:r>
          </a:p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Жайвір в жайвора питає:</a:t>
            </a:r>
          </a:p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на світі є країна</a:t>
            </a:r>
          </a:p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 нашу…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12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2" y="2694997"/>
            <a:ext cx="3357263" cy="36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73717" y="5035560"/>
            <a:ext cx="247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Україну.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1200" b="1" dirty="0">
              <a:solidFill>
                <a:srgbClr val="FFFF00"/>
              </a:solidFill>
            </a:endParaRPr>
          </a:p>
        </p:txBody>
      </p:sp>
      <p:pic>
        <p:nvPicPr>
          <p:cNvPr id="3076" name="Picture 4" descr="Режим роботи в День Незалежності 2016 | Трубы, фитинги, арматур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01" y="3664681"/>
            <a:ext cx="4133348" cy="25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364760" y="1441969"/>
            <a:ext cx="9071264" cy="4855848"/>
          </a:xfrm>
          <a:prstGeom prst="wedgeEllipseCallout">
            <a:avLst>
              <a:gd name="adj1" fmla="val 50333"/>
              <a:gd name="adj2" fmla="val -51153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Читацька розминка. Робота над загадкою.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7068" y="1788633"/>
            <a:ext cx="56986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багато експонатів,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друзям що сказати: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Мамонти і динозаври;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Древні люди, їх наряди;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що їв, робив, як жив,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творив, шукав ідей…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цікаво. Йдіть в  … </a:t>
            </a:r>
          </a:p>
        </p:txBody>
      </p:sp>
      <p:pic>
        <p:nvPicPr>
          <p:cNvPr id="819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5072" y="2972951"/>
            <a:ext cx="3357263" cy="36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06850" y="5340930"/>
            <a:ext cx="164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музей.</a:t>
            </a:r>
          </a:p>
        </p:txBody>
      </p:sp>
      <p:pic>
        <p:nvPicPr>
          <p:cNvPr id="2050" name="Picture 2" descr="м. Київ Національний музей народної архітектури - Туристсько-краєзнавчий  клуб &quot;Нік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r="4339"/>
          <a:stretch/>
        </p:blipFill>
        <p:spPr bwMode="auto">
          <a:xfrm>
            <a:off x="810757" y="2770879"/>
            <a:ext cx="2127946" cy="201069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 для очей.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iзкультхвилинка Сніжи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596" y="1462470"/>
            <a:ext cx="8474453" cy="476688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F0F44-130B-4222-8E2B-182B50F9C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645433" y="3845910"/>
            <a:ext cx="2175269" cy="182465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780845" y="2248023"/>
            <a:ext cx="1904444" cy="12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уроку.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0" y="2013038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-облако 16"/>
          <p:cNvSpPr/>
          <p:nvPr/>
        </p:nvSpPr>
        <p:spPr>
          <a:xfrm rot="336341">
            <a:off x="2969537" y="1237881"/>
            <a:ext cx="8870777" cy="4989392"/>
          </a:xfrm>
          <a:prstGeom prst="cloudCallout">
            <a:avLst>
              <a:gd name="adj1" fmla="val -55103"/>
              <a:gd name="adj2" fmla="val -27052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5677" y="2091912"/>
            <a:ext cx="68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ми будемо досліджувати текст.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677" y="3420093"/>
            <a:ext cx="68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вчитися визначати жанри творів, складати план.</a:t>
            </a:r>
          </a:p>
        </p:txBody>
      </p:sp>
    </p:spTree>
    <p:extLst>
      <p:ext uri="{BB962C8B-B14F-4D97-AF65-F5344CB8AC3E}">
        <p14:creationId xmlns:p14="http://schemas.microsoft.com/office/powerpoint/2010/main" val="27011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8707</TotalTime>
  <Words>1058</Words>
  <Application>Microsoft Office PowerPoint</Application>
  <PresentationFormat>Широкий екран</PresentationFormat>
  <Paragraphs>188</Paragraphs>
  <Slides>26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Василь Цупа</cp:lastModifiedBy>
  <cp:revision>744</cp:revision>
  <dcterms:created xsi:type="dcterms:W3CDTF">2018-01-05T16:38:53Z</dcterms:created>
  <dcterms:modified xsi:type="dcterms:W3CDTF">2021-01-06T13:23:46Z</dcterms:modified>
</cp:coreProperties>
</file>