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74B7-3540-4141-9C6C-C32E03D11A2A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7659-5A17-4288-874E-D482AF99A268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A%D0%BE%D1%86%D1%8E%D0%B1%D0%B8%D0%BD%D1%81%D1%8C%D0%BA%D0%B0_%D0%9E%D0%BA%D1%81%D0%B0%D0%BD%D0%B0_%D0%9C%D0%B8%D1%85%D0%B0%D0%B9%D0%BB%D1%96%D0%B2%D0%BD%D0%B0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uk.wikipedia.org/wiki/%D0%9A%D0%BE%D1%86%D1%8E%D0%B1%D0%B8%D0%BD%D1%81%D1%8C%D0%BA%D0%B8%D0%B9_%D0%AE%D1%80%D1%96%D0%B9_%D0%9C%D0%B8%D1%85%D0%B0%D0%B9%D0%BB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/index.php?title=%D0%9A%D0%BE%D1%86%D1%8E%D0%B1%D0%B8%D0%BD%D1%81%D1%8C%D0%BA%D0%B8%D0%B9_%D0%A0%D0%BE%D0%BC%D0%B0%D0%BD_%D0%9C%D0%B8%D1%85%D0%B0%D0%B9%D0%BB%D0%BE%D0%B2%D0%B8%D1%87&amp;action=edit&amp;redlink=1" TargetMode="External"/><Relationship Id="rId5" Type="http://schemas.openxmlformats.org/officeDocument/2006/relationships/hyperlink" Target="https://uk.wikipedia.org/wiki/%D0%92%D1%96%D1%80%D0%B0_%D0%A3%D1%81%D1%82%D0%B8%D0%BC%D1%96%D0%B2%D0%BD%D0%B0_%D0%94%D0%B5%D0%B9%D1%88%D0%B0" TargetMode="External"/><Relationship Id="rId4" Type="http://schemas.openxmlformats.org/officeDocument/2006/relationships/hyperlink" Target="https://uk.wikipedia.org/wiki/%D0%9A%D0%BE%D1%86%D1%8E%D0%B1%D0%B8%D0%BD%D1%81%D1%8C%D0%BA%D0%B0_%D0%86%D1%80%D0%B8%D0%BD%D0%B0_%D0%9C%D0%B8%D1%85%D0%B0%D0%B9%D0%BB%D1%96%D0%B2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643998" cy="4929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143512"/>
            <a:ext cx="607223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Вчитель української літератури</a:t>
            </a:r>
          </a:p>
          <a:p>
            <a:r>
              <a:rPr lang="uk-UA" dirty="0" smtClean="0"/>
              <a:t>КОНЗ </a:t>
            </a:r>
            <a:r>
              <a:rPr lang="uk-UA" dirty="0" err="1" smtClean="0"/>
              <a:t>“Лихівська</a:t>
            </a:r>
            <a:r>
              <a:rPr lang="uk-UA" dirty="0" smtClean="0"/>
              <a:t> ЗШ І-ІІІ </a:t>
            </a:r>
            <a:r>
              <a:rPr lang="uk-UA" dirty="0" err="1" smtClean="0"/>
              <a:t>ступенів”</a:t>
            </a:r>
            <a:r>
              <a:rPr lang="uk-UA" dirty="0" smtClean="0"/>
              <a:t> </a:t>
            </a:r>
          </a:p>
          <a:p>
            <a:r>
              <a:rPr lang="uk-UA" dirty="0" err="1" smtClean="0"/>
              <a:t>Сокур</a:t>
            </a:r>
            <a:r>
              <a:rPr lang="uk-UA" dirty="0" smtClean="0"/>
              <a:t> Неля Іванівна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239004" cy="52149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6626" name="Picture 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2143140" cy="21431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100010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                                        Літературна  спадщина </a:t>
            </a:r>
            <a:endParaRPr lang="uk-UA" sz="2000" b="1" dirty="0"/>
          </a:p>
        </p:txBody>
      </p:sp>
      <p:pic>
        <p:nvPicPr>
          <p:cNvPr id="26628" name="Picture 4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71810"/>
            <a:ext cx="1728790" cy="2761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0" name="Picture 6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643050"/>
            <a:ext cx="2324465" cy="20145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6" name="Picture 1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00174"/>
            <a:ext cx="2071682" cy="33146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207210"/>
            <a:ext cx="2071702" cy="27221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84" y="0"/>
            <a:ext cx="91758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358114" cy="500066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3648542" y="1071546"/>
            <a:ext cx="4495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Дякую за увагу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2701392" cy="337996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29058" y="92867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err="1" smtClean="0"/>
              <a:t>Народився</a:t>
            </a:r>
            <a:r>
              <a:rPr lang="ru-RU" sz="2400" dirty="0" smtClean="0"/>
              <a:t>  </a:t>
            </a:r>
            <a:r>
              <a:rPr lang="ru-RU" sz="2400" dirty="0" err="1" smtClean="0"/>
              <a:t>М.Коцюбинський</a:t>
            </a:r>
            <a:r>
              <a:rPr lang="ru-RU" sz="2400" dirty="0" smtClean="0"/>
              <a:t>  </a:t>
            </a:r>
            <a:r>
              <a:rPr lang="ru-RU" sz="2400" dirty="0"/>
              <a:t>17 </a:t>
            </a:r>
            <a:r>
              <a:rPr lang="ru-RU" sz="2400" dirty="0" err="1"/>
              <a:t>вересня</a:t>
            </a:r>
            <a:r>
              <a:rPr lang="ru-RU" sz="2400" dirty="0"/>
              <a:t> 1864 у </a:t>
            </a:r>
            <a:r>
              <a:rPr lang="ru-RU" sz="2400" dirty="0" err="1"/>
              <a:t>Вінниці</a:t>
            </a:r>
            <a:r>
              <a:rPr lang="ru-RU" sz="2400" dirty="0"/>
              <a:t> </a:t>
            </a:r>
            <a:r>
              <a:rPr lang="ru-RU" sz="2400" dirty="0" err="1"/>
              <a:t>у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 </a:t>
            </a:r>
            <a:r>
              <a:rPr lang="ru-RU" sz="2400" dirty="0" smtClean="0"/>
              <a:t>чиновника</a:t>
            </a:r>
            <a:endParaRPr lang="ru-RU" sz="2400" dirty="0"/>
          </a:p>
        </p:txBody>
      </p:sp>
      <p:pic>
        <p:nvPicPr>
          <p:cNvPr id="1028" name="Picture 4" descr="https://upload.wikimedia.org/wikipedia/commons/thumb/8/8a/%D0%91%D0%B0%D1%82%D1%8C%D0%BA%D0%B8_%D0%9A%D0%BE%D1%86%D1%8E%D0%B1%D0%B8%D0%BD%D1%81%D1%8C%D0%BA%D0%BE%D0%B3%D0%BE.png/250px-%D0%91%D0%B0%D1%82%D1%8C%D0%BA%D0%B8_%D0%9A%D0%BE%D1%86%D1%8E%D0%B1%D0%B8%D0%BD%D1%81%D1%8C%D0%BA%D0%BE%D0%B3%D0%B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928670"/>
            <a:ext cx="2857521" cy="17859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кутник 4"/>
          <p:cNvSpPr/>
          <p:nvPr/>
        </p:nvSpPr>
        <p:spPr>
          <a:xfrm>
            <a:off x="1071538" y="2714620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Коцюбинські</a:t>
            </a:r>
            <a:r>
              <a:rPr lang="ru-RU" dirty="0"/>
              <a:t>: Михайло </a:t>
            </a:r>
            <a:r>
              <a:rPr lang="ru-RU" dirty="0" err="1"/>
              <a:t>Матвійович</a:t>
            </a:r>
            <a:r>
              <a:rPr lang="ru-RU" dirty="0"/>
              <a:t> та </a:t>
            </a:r>
            <a:r>
              <a:rPr lang="ru-RU" dirty="0" err="1"/>
              <a:t>Гликерія</a:t>
            </a:r>
            <a:r>
              <a:rPr lang="ru-RU" dirty="0"/>
              <a:t> </a:t>
            </a:r>
            <a:r>
              <a:rPr lang="ru-RU" dirty="0" err="1"/>
              <a:t>Максимівна</a:t>
            </a:r>
            <a:endParaRPr lang="uk-UA" dirty="0"/>
          </a:p>
        </p:txBody>
      </p:sp>
      <p:pic>
        <p:nvPicPr>
          <p:cNvPr id="1030" name="Picture 6" descr="https://upload.wikimedia.org/wikipedia/commons/thumb/4/45/Kotsjubynskyj-2-2007-07-31.jpg/250px-Kotsjubynskyj-2-2007-07-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86058"/>
            <a:ext cx="4598553" cy="30718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кутник 6"/>
          <p:cNvSpPr/>
          <p:nvPr/>
        </p:nvSpPr>
        <p:spPr>
          <a:xfrm>
            <a:off x="1000100" y="4398496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Рідна</a:t>
            </a:r>
            <a:r>
              <a:rPr lang="ru-RU" dirty="0"/>
              <a:t>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r>
              <a:rPr lang="ru-RU" dirty="0"/>
              <a:t> у </a:t>
            </a:r>
            <a:r>
              <a:rPr lang="ru-RU" dirty="0" err="1"/>
              <a:t>Вінниці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музей </a:t>
            </a:r>
            <a:r>
              <a:rPr lang="ru-RU" dirty="0" err="1"/>
              <a:t>письменника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000496" y="1214422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/>
              <a:t>Навчався в Барській початковій школі </a:t>
            </a:r>
            <a:r>
              <a:rPr lang="uk-UA" sz="2000" b="1" dirty="0"/>
              <a:t>(1875 — 1876), </a:t>
            </a:r>
            <a:r>
              <a:rPr lang="uk-UA" sz="2000" dirty="0" err="1"/>
              <a:t>Шаргородському</a:t>
            </a:r>
            <a:r>
              <a:rPr lang="uk-UA" sz="2000" dirty="0"/>
              <a:t> духовному училищі  (</a:t>
            </a:r>
            <a:r>
              <a:rPr lang="uk-UA" sz="2000" b="1" dirty="0"/>
              <a:t>1876 — </a:t>
            </a:r>
            <a:r>
              <a:rPr lang="uk-UA" sz="2000" b="1" dirty="0" smtClean="0"/>
              <a:t>1880)</a:t>
            </a:r>
            <a:endParaRPr lang="en-US" sz="20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428992" y="2928934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/>
              <a:t>Після закінчення </a:t>
            </a:r>
            <a:r>
              <a:rPr lang="uk-UA" sz="2000" b="1" dirty="0" err="1"/>
              <a:t>Шаргородської</a:t>
            </a:r>
            <a:r>
              <a:rPr lang="uk-UA" sz="2000" b="1" dirty="0"/>
              <a:t> семінарії у 1880 </a:t>
            </a:r>
            <a:r>
              <a:rPr lang="uk-UA" sz="2000" dirty="0"/>
              <a:t>Михайло Коцюбинський поїхав до Кам’янця-Подільського, маючи намір навчатися в університеті, але ця мрія не здійснилася через матеріальні обставини, але він продовжував </a:t>
            </a:r>
            <a:r>
              <a:rPr lang="uk-UA" sz="2000" dirty="0" smtClean="0"/>
              <a:t>самотужки</a:t>
            </a:r>
            <a:endParaRPr lang="en-US" sz="2000" dirty="0"/>
          </a:p>
        </p:txBody>
      </p:sp>
      <p:pic>
        <p:nvPicPr>
          <p:cNvPr id="21506" name="Picture 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890" y="1249652"/>
            <a:ext cx="2438978" cy="25365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643306" y="12144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sz="2000" b="1" dirty="0"/>
              <a:t>У 1885 р. </a:t>
            </a:r>
            <a:r>
              <a:rPr lang="uk-UA" sz="2000" b="1" dirty="0" smtClean="0"/>
              <a:t> Михайло увійшов </a:t>
            </a:r>
            <a:r>
              <a:rPr lang="uk-UA" sz="2000" b="1" dirty="0"/>
              <a:t>до підпільної </a:t>
            </a:r>
            <a:r>
              <a:rPr lang="uk-UA" sz="2000" b="1" dirty="0" err="1"/>
              <a:t>“Молодої</a:t>
            </a:r>
            <a:r>
              <a:rPr lang="uk-UA" sz="2000" b="1" dirty="0"/>
              <a:t> </a:t>
            </a:r>
            <a:r>
              <a:rPr lang="uk-UA" sz="2000" b="1" dirty="0" err="1"/>
              <a:t>громади”</a:t>
            </a:r>
            <a:r>
              <a:rPr lang="uk-UA" sz="2000" b="1" dirty="0"/>
              <a:t>, за що був притягнутий до судової </a:t>
            </a:r>
            <a:r>
              <a:rPr lang="uk-UA" sz="2000" b="1" dirty="0" smtClean="0"/>
              <a:t>відповідальності.</a:t>
            </a:r>
            <a:endParaRPr lang="en-US" sz="20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500430" y="30718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/>
              <a:t>У 1886–1889  </a:t>
            </a:r>
            <a:r>
              <a:rPr lang="ru-RU" sz="2000" b="1" dirty="0" err="1" smtClean="0"/>
              <a:t>Коцюбинський</a:t>
            </a:r>
            <a:r>
              <a:rPr lang="ru-RU" sz="2000" b="1" dirty="0" smtClean="0"/>
              <a:t>  </a:t>
            </a:r>
            <a:r>
              <a:rPr lang="ru-RU" sz="2000" b="1" dirty="0" err="1"/>
              <a:t>дає</a:t>
            </a:r>
            <a:r>
              <a:rPr lang="ru-RU" sz="2000" b="1" dirty="0"/>
              <a:t> </a:t>
            </a:r>
            <a:r>
              <a:rPr lang="ru-RU" sz="2000" b="1" dirty="0" err="1"/>
              <a:t>приватні</a:t>
            </a:r>
            <a:r>
              <a:rPr lang="ru-RU" sz="2000" b="1" dirty="0"/>
              <a:t> уроки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продовжує</a:t>
            </a:r>
            <a:r>
              <a:rPr lang="ru-RU" sz="2000" b="1" dirty="0"/>
              <a:t> </a:t>
            </a:r>
            <a:r>
              <a:rPr lang="ru-RU" sz="2000" b="1" dirty="0" err="1"/>
              <a:t>навчатися</a:t>
            </a:r>
            <a:r>
              <a:rPr lang="ru-RU" sz="2000" b="1" dirty="0"/>
              <a:t> </a:t>
            </a:r>
            <a:r>
              <a:rPr lang="ru-RU" sz="2000" b="1" dirty="0" err="1"/>
              <a:t>самостійно</a:t>
            </a:r>
            <a:r>
              <a:rPr lang="ru-RU" sz="2000" b="1" dirty="0"/>
              <a:t>, а 1891-го, </a:t>
            </a:r>
            <a:r>
              <a:rPr lang="ru-RU" sz="2000" b="1" dirty="0" err="1"/>
              <a:t>склавши</a:t>
            </a:r>
            <a:r>
              <a:rPr lang="ru-RU" sz="2000" b="1" dirty="0"/>
              <a:t> </a:t>
            </a:r>
            <a:r>
              <a:rPr lang="ru-RU" sz="2000" b="1" dirty="0" err="1"/>
              <a:t>іспит</a:t>
            </a:r>
            <a:r>
              <a:rPr lang="ru-RU" sz="2000" b="1" dirty="0"/>
              <a:t> </a:t>
            </a:r>
            <a:r>
              <a:rPr lang="ru-RU" sz="2000" b="1" dirty="0" err="1"/>
              <a:t>екстерном</a:t>
            </a:r>
            <a:r>
              <a:rPr lang="ru-RU" sz="2000" b="1" dirty="0"/>
              <a:t> при </a:t>
            </a:r>
            <a:r>
              <a:rPr lang="ru-RU" sz="2000" b="1" dirty="0" err="1"/>
              <a:t>Вінницькому</a:t>
            </a:r>
            <a:r>
              <a:rPr lang="ru-RU" sz="2000" b="1" dirty="0"/>
              <a:t> реальному </a:t>
            </a:r>
            <a:r>
              <a:rPr lang="ru-RU" sz="2000" b="1" dirty="0" err="1"/>
              <a:t>училищі</a:t>
            </a:r>
            <a:r>
              <a:rPr lang="ru-RU" sz="2000" b="1" dirty="0"/>
              <a:t> на народного учителя, </a:t>
            </a:r>
            <a:r>
              <a:rPr lang="ru-RU" sz="2000" b="1" dirty="0" err="1"/>
              <a:t>працює</a:t>
            </a:r>
            <a:r>
              <a:rPr lang="ru-RU" sz="2000" b="1" dirty="0"/>
              <a:t> </a:t>
            </a:r>
            <a:r>
              <a:rPr lang="ru-RU" sz="2000" b="1" dirty="0" smtClean="0"/>
              <a:t>репетитором.</a:t>
            </a:r>
            <a:endParaRPr lang="ru-RU" sz="2000" b="1" dirty="0"/>
          </a:p>
        </p:txBody>
      </p:sp>
      <p:pic>
        <p:nvPicPr>
          <p:cNvPr id="20482" name="Picture 2" descr="https://upload.wikimedia.org/wikipedia/commons/b/b6/%D0%9C%D0%B8%D1%85%D0%B0%D0%B9%D0%BB%D0%BE_%D0%9A%D0%BE%D1%86%D1%8E%D0%B1%D0%B8%D0%BD%D1%81%D1%8C%D0%BA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42889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242886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Почав друкуватися в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1890 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— львівський дитячий журнал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«Дзвінок»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опублікував його вірш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«Наша хатка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fontAlgn="base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1892–1896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працював 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Одеської філоксерної комісії, яка боролася зі шкідником винограду. 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Потім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працював у Криму. Від листопада 1897 до березня 1898 обіймав різні посади в редакції житомирської газети 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«Волинь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upload.wikimedia.org/wikipedia/commons/7/73/%D0%9A%D0%BE%D1%86%D1%8E%D0%B1%D0%B8%D0%BD%D1%81%D1%8C%D0%BA%D0%B8%D0%B9_%D0%9C%D0%B8%D1%85%D0%B0%D0%B9%D0%BB%D0%BE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91418"/>
            <a:ext cx="1785950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0" name="Picture 4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290"/>
            <a:ext cx="1714512" cy="21902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2071702" cy="21218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071538" y="928670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1898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 переїхав у Чернігів, де займав посаду діловода при земській управі. В Чернігові зустрів Віру Устимівну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Дейшу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яка стала його дружиною — вірним другом та помічником. Брав активну участь у культурному житті міста, влаштовував літературні вечори, підтримував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письменників-початківців.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c/c9/%D0%A0%D0%BE%D0%B4%D0%B8%D0%BD%D0%B0_%D0%9A%D0%BE%D1%86%D1%8E%D0%B1%D0%B8%D0%BD%D1%81%D1%8C%D0%BA%D0%BE%D0%B3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4929222" cy="33004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кутник 4"/>
          <p:cNvSpPr/>
          <p:nvPr/>
        </p:nvSpPr>
        <p:spPr>
          <a:xfrm>
            <a:off x="1142976" y="3643314"/>
            <a:ext cx="2357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Михайло </a:t>
            </a:r>
            <a:r>
              <a:rPr lang="ru-RU" dirty="0" err="1"/>
              <a:t>Коцюбинський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дружиною та </a:t>
            </a:r>
            <a:r>
              <a:rPr lang="ru-RU" dirty="0" err="1"/>
              <a:t>дітьми</a:t>
            </a:r>
            <a:r>
              <a:rPr lang="ru-RU" dirty="0"/>
              <a:t>. З </a:t>
            </a:r>
            <a:r>
              <a:rPr lang="ru-RU" dirty="0" err="1"/>
              <a:t>ліва</a:t>
            </a:r>
            <a:r>
              <a:rPr lang="ru-RU" dirty="0"/>
              <a:t> на право: </a:t>
            </a:r>
            <a:r>
              <a:rPr lang="ru-RU" dirty="0" err="1">
                <a:hlinkClick r:id="rId4" tooltip="Коцюбинська Ірина Михайлівна"/>
              </a:rPr>
              <a:t>Ірина</a:t>
            </a:r>
            <a:r>
              <a:rPr lang="ru-RU" dirty="0"/>
              <a:t>, </a:t>
            </a:r>
            <a:r>
              <a:rPr lang="ru-RU" dirty="0" err="1">
                <a:hlinkClick r:id="rId5" tooltip="Віра Устимівна Дейша"/>
              </a:rPr>
              <a:t>Віра</a:t>
            </a:r>
            <a:r>
              <a:rPr lang="ru-RU" dirty="0"/>
              <a:t>, </a:t>
            </a:r>
            <a:r>
              <a:rPr lang="ru-RU" dirty="0">
                <a:hlinkClick r:id="rId6" tooltip="Коцюбинський Роман Михайлович (ще не написана)"/>
              </a:rPr>
              <a:t>Роман</a:t>
            </a:r>
            <a:r>
              <a:rPr lang="ru-RU" dirty="0"/>
              <a:t>, </a:t>
            </a:r>
            <a:r>
              <a:rPr lang="ru-RU" dirty="0" err="1">
                <a:hlinkClick r:id="rId7" tooltip="Коцюбинський Юрій Михайлович"/>
              </a:rPr>
              <a:t>Юрій</a:t>
            </a:r>
            <a:r>
              <a:rPr lang="ru-RU" dirty="0"/>
              <a:t>, Михайло, </a:t>
            </a:r>
            <a:r>
              <a:rPr lang="ru-RU" dirty="0">
                <a:hlinkClick r:id="rId8" tooltip="Коцюбинська Оксана Михайлівна (ще не написана)"/>
              </a:rPr>
              <a:t>Оксана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643306" y="1428736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1911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— «Товариство прихильників української науки і штуки» призначило Михайлу Коцюбинському довічну стипендію в розмірі 2000 крб. на рік, щоби він міг звільнитись зі служби. Проте письменник почував себе дедалі гірше. Його мучили астма і туберкульоз. Через потребу в лікуванні Коцюбинський відвідав Італію (острів Капрі) й інші країни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Європи.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2714644" cy="3610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357818" y="1071546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1913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року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Чернігові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upload.wikimedia.org/wikipedia/uk/thumb/8/8e/%D0%9F%D0%B0%D0%BC%27%D1%8F%D1%82%D0%BD%D0%B8%D0%BA_%D0%9C.%D0%9C.%D0%9A%D0%BE%D1%86%D1%8E%D0%B1%D0%B8%D0%BD%D1%81%D1%8C%D0%BA%D0%BE%D0%BC%D1%83_%D1%83_%D0%92%D1%96%D0%BD%D0%BD%D0%B8%D1%86%D1%96.JPG/800px-%D0%9F%D0%B0%D0%BC%27%D1%8F%D1%82%D0%BD%D0%B8%D0%BA_%D0%9C.%D0%9C.%D0%9A%D0%BE%D1%86%D1%8E%D0%B1%D0%B8%D0%BD%D1%81%D1%8C%D0%BA%D0%BE%D0%BC%D1%83_%D1%83_%D0%92%D1%96%D0%BD%D0%BD%D0%B8%D1%86%D1%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3643338" cy="471886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558" name="Picture 6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85992"/>
            <a:ext cx="2714644" cy="36195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7177130" cy="499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175</Words>
  <Application>Microsoft Office PowerPoint</Application>
  <PresentationFormat>Екран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2019-01-13T08:51:57Z</dcterms:created>
  <dcterms:modified xsi:type="dcterms:W3CDTF">2019-01-13T12:40:45Z</dcterms:modified>
</cp:coreProperties>
</file>