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1173" r:id="rId3"/>
    <p:sldId id="1198" r:id="rId4"/>
    <p:sldId id="1199" r:id="rId5"/>
    <p:sldId id="434" r:id="rId6"/>
    <p:sldId id="1140" r:id="rId7"/>
    <p:sldId id="1172" r:id="rId8"/>
    <p:sldId id="1175" r:id="rId9"/>
    <p:sldId id="1200" r:id="rId10"/>
    <p:sldId id="1190" r:id="rId11"/>
    <p:sldId id="1201" r:id="rId12"/>
    <p:sldId id="1177" r:id="rId13"/>
    <p:sldId id="1202" r:id="rId14"/>
    <p:sldId id="1158" r:id="rId15"/>
    <p:sldId id="1178" r:id="rId16"/>
    <p:sldId id="1205" r:id="rId17"/>
    <p:sldId id="1204" r:id="rId18"/>
    <p:sldId id="1206" r:id="rId19"/>
    <p:sldId id="1192" r:id="rId20"/>
    <p:sldId id="1203" r:id="rId21"/>
    <p:sldId id="1181" r:id="rId22"/>
    <p:sldId id="1208" r:id="rId23"/>
    <p:sldId id="854" r:id="rId24"/>
    <p:sldId id="1209" r:id="rId25"/>
    <p:sldId id="1210" r:id="rId26"/>
    <p:sldId id="329" r:id="rId27"/>
    <p:sldId id="303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FE7B1C"/>
    <a:srgbClr val="5568B5"/>
    <a:srgbClr val="FFFFFF"/>
    <a:srgbClr val="00838F"/>
    <a:srgbClr val="030A16"/>
    <a:srgbClr val="020915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249" autoAdjust="0"/>
  </p:normalViewPr>
  <p:slideViewPr>
    <p:cSldViewPr snapToGrid="0">
      <p:cViewPr varScale="1">
        <p:scale>
          <a:sx n="62" d="100"/>
          <a:sy n="62" d="100"/>
        </p:scale>
        <p:origin x="156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641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57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922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30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477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354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3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22.03.2020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780531-83AA-48AB-B413-09D51A58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965" y="4607822"/>
            <a:ext cx="613608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СВ</a:t>
            </a: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І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Т ГАЛАКТИК. АКТИВНІ ЯДРА ГАЛАКТИК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Dark Matter">
            <a:extLst>
              <a:ext uri="{FF2B5EF4-FFF2-40B4-BE49-F238E27FC236}">
                <a16:creationId xmlns:a16="http://schemas.microsoft.com/office/drawing/2014/main" id="{991B769A-43AD-4A70-9EB6-D026DAE9F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Структура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3A5139E4-43AF-4509-A89B-9716FB8BD1B8}"/>
              </a:ext>
            </a:extLst>
          </p:cNvPr>
          <p:cNvSpPr txBox="1">
            <a:spLocks/>
          </p:cNvSpPr>
          <p:nvPr/>
        </p:nvSpPr>
        <p:spPr>
          <a:xfrm>
            <a:off x="290274" y="1185434"/>
            <a:ext cx="5660822" cy="16908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Галактики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розташовані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величезних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бульбашок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4927EFFF-D82E-4BFA-AB2D-82A8D7302F98}"/>
              </a:ext>
            </a:extLst>
          </p:cNvPr>
          <p:cNvSpPr txBox="1">
            <a:spLocks/>
          </p:cNvSpPr>
          <p:nvPr/>
        </p:nvSpPr>
        <p:spPr>
          <a:xfrm>
            <a:off x="7105337" y="1185434"/>
            <a:ext cx="4668873" cy="16908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Порожнечі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їхньою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внутрішньою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7DAE27CA-82A9-4247-B4BA-2B9B728B2E79}"/>
              </a:ext>
            </a:extLst>
          </p:cNvPr>
          <p:cNvSpPr txBox="1">
            <a:spLocks/>
          </p:cNvSpPr>
          <p:nvPr/>
        </p:nvSpPr>
        <p:spPr>
          <a:xfrm>
            <a:off x="118592" y="5689459"/>
            <a:ext cx="3583978" cy="9706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Великомасштабна структура Всесвіту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F71A9D-E365-4494-A722-9B82F739CC82}"/>
              </a:ext>
            </a:extLst>
          </p:cNvPr>
          <p:cNvSpPr txBox="1">
            <a:spLocks/>
          </p:cNvSpPr>
          <p:nvPr/>
        </p:nvSpPr>
        <p:spPr>
          <a:xfrm>
            <a:off x="5028636" y="3981730"/>
            <a:ext cx="6745574" cy="26783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модель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нагадує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шматок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пемзи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однорідну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структуру, але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порожнини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865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sc2007-10a1.jpg">
            <a:extLst>
              <a:ext uri="{FF2B5EF4-FFF2-40B4-BE49-F238E27FC236}">
                <a16:creationId xmlns:a16="http://schemas.microsoft.com/office/drawing/2014/main" id="{E567FF28-AD4F-4C2D-9767-85BF8BB86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24030"/>
          <a:stretch/>
        </p:blipFill>
        <p:spPr bwMode="auto">
          <a:xfrm>
            <a:off x="-6" y="48491"/>
            <a:ext cx="12192002" cy="72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Найбільше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скупчення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Галактик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23664A98-065B-467B-B69E-EBD2C0412B4C}"/>
              </a:ext>
            </a:extLst>
          </p:cNvPr>
          <p:cNvSpPr txBox="1">
            <a:spLocks/>
          </p:cNvSpPr>
          <p:nvPr/>
        </p:nvSpPr>
        <p:spPr>
          <a:xfrm>
            <a:off x="235869" y="5526118"/>
            <a:ext cx="4419258" cy="128339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Скупчення  в напрямку сузір’я Діви та Волосся Вероніки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926A8C45-073F-4962-B3DC-CA4391F7B8A2}"/>
              </a:ext>
            </a:extLst>
          </p:cNvPr>
          <p:cNvSpPr txBox="1">
            <a:spLocks/>
          </p:cNvSpPr>
          <p:nvPr/>
        </p:nvSpPr>
        <p:spPr>
          <a:xfrm>
            <a:off x="963854" y="1037469"/>
            <a:ext cx="9931019" cy="128339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Велика Стіна – найбільше скупчення галактик в порівнянні із іншими напрямками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BEF19591-73FC-4CA0-896A-E656703E1ADB}"/>
              </a:ext>
            </a:extLst>
          </p:cNvPr>
          <p:cNvSpPr txBox="1">
            <a:spLocks/>
          </p:cNvSpPr>
          <p:nvPr/>
        </p:nvSpPr>
        <p:spPr>
          <a:xfrm>
            <a:off x="6096000" y="5181600"/>
            <a:ext cx="5860131" cy="16764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 – 500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млн.св.р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- 600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млн.св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Ширина - 200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млн.св.р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830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3B2D43-172E-44DA-AC98-667108F5D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0"/>
            <a:ext cx="12192000" cy="6858000"/>
          </a:xfrm>
          <a:prstGeom prst="rect">
            <a:avLst/>
          </a:prstGeom>
        </p:spPr>
      </p:pic>
      <p:pic>
        <p:nvPicPr>
          <p:cNvPr id="11" name="Picture 2" descr="Результат пошуку зображень за запитом &quot;місцева група галактик&quot;">
            <a:extLst>
              <a:ext uri="{FF2B5EF4-FFF2-40B4-BE49-F238E27FC236}">
                <a16:creationId xmlns:a16="http://schemas.microsoft.com/office/drawing/2014/main" id="{E9C723E0-9E4B-48B3-8AE2-145F8889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9519"/>
            <a:ext cx="9329861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ісцева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група галактик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858792C7-DF3C-4D2C-8186-BEEABDF6EFAF}"/>
              </a:ext>
            </a:extLst>
          </p:cNvPr>
          <p:cNvSpPr txBox="1">
            <a:spLocks/>
          </p:cNvSpPr>
          <p:nvPr/>
        </p:nvSpPr>
        <p:spPr>
          <a:xfrm>
            <a:off x="8459377" y="1219548"/>
            <a:ext cx="3399352" cy="6072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3  Спіральних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A1F144AA-D962-4058-9C41-93566C647496}"/>
              </a:ext>
            </a:extLst>
          </p:cNvPr>
          <p:cNvSpPr txBox="1">
            <a:spLocks/>
          </p:cNvSpPr>
          <p:nvPr/>
        </p:nvSpPr>
        <p:spPr>
          <a:xfrm>
            <a:off x="8251558" y="2301298"/>
            <a:ext cx="3814989" cy="165707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Молочний шлях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Андромеда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Трикутник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888CB37-F6FD-4883-AD58-032AEE9F3E90}"/>
              </a:ext>
            </a:extLst>
          </p:cNvPr>
          <p:cNvSpPr txBox="1">
            <a:spLocks/>
          </p:cNvSpPr>
          <p:nvPr/>
        </p:nvSpPr>
        <p:spPr>
          <a:xfrm>
            <a:off x="8288133" y="4256972"/>
            <a:ext cx="3814989" cy="21340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більше20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карликових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і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неправильних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галактик </a:t>
            </a:r>
          </a:p>
        </p:txBody>
      </p:sp>
    </p:spTree>
    <p:extLst>
      <p:ext uri="{BB962C8B-B14F-4D97-AF65-F5344CB8AC3E}">
        <p14:creationId xmlns:p14="http://schemas.microsoft.com/office/powerpoint/2010/main" val="849527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Andromeda Galaxy.jpg">
            <a:extLst>
              <a:ext uri="{FF2B5EF4-FFF2-40B4-BE49-F238E27FC236}">
                <a16:creationId xmlns:a16="http://schemas.microsoft.com/office/drawing/2014/main" id="{45F21265-736E-490E-9B97-C71123BAF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Галактики-сусіди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5513BF5D-BF14-43CA-B977-5B03D0444A86}"/>
              </a:ext>
            </a:extLst>
          </p:cNvPr>
          <p:cNvSpPr txBox="1">
            <a:spLocks/>
          </p:cNvSpPr>
          <p:nvPr/>
        </p:nvSpPr>
        <p:spPr>
          <a:xfrm>
            <a:off x="250306" y="1223486"/>
            <a:ext cx="3961938" cy="16859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Доступна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спосетрежень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Місце для вмісту 3">
            <a:extLst>
              <a:ext uri="{FF2B5EF4-FFF2-40B4-BE49-F238E27FC236}">
                <a16:creationId xmlns:a16="http://schemas.microsoft.com/office/drawing/2014/main" id="{50C591E9-491C-4896-8D45-16C93889C71B}"/>
              </a:ext>
            </a:extLst>
          </p:cNvPr>
          <p:cNvSpPr txBox="1">
            <a:spLocks/>
          </p:cNvSpPr>
          <p:nvPr/>
        </p:nvSpPr>
        <p:spPr>
          <a:xfrm>
            <a:off x="250306" y="5827851"/>
            <a:ext cx="4183611" cy="7694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М31 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Туманність Андромеди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07E3255C-A1BD-4957-94AE-4613523D6AE4}"/>
              </a:ext>
            </a:extLst>
          </p:cNvPr>
          <p:cNvSpPr txBox="1">
            <a:spLocks/>
          </p:cNvSpPr>
          <p:nvPr/>
        </p:nvSpPr>
        <p:spPr>
          <a:xfrm>
            <a:off x="6871855" y="5264727"/>
            <a:ext cx="5014883" cy="112624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Відстань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2,52 ± 0,14 млн св. р.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B5DA98A7-CDCE-4C94-8BC7-97A3F045F866}"/>
              </a:ext>
            </a:extLst>
          </p:cNvPr>
          <p:cNvSpPr txBox="1">
            <a:spLocks/>
          </p:cNvSpPr>
          <p:nvPr/>
        </p:nvSpPr>
        <p:spPr>
          <a:xfrm>
            <a:off x="250306" y="3105562"/>
            <a:ext cx="3961938" cy="118934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891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upload.wikimedia.org/wikipedia/commons/thumb/4/41/Magellanic_Clouds_%E2%80%95_Irregular_Dwarf_Galaxies.jpg/1280px-Magellanic_Clouds_%E2%80%95_Irregular_Dwarf_Galaxies.jpg?uselang=ru">
            <a:extLst>
              <a:ext uri="{FF2B5EF4-FFF2-40B4-BE49-F238E27FC236}">
                <a16:creationId xmlns:a16="http://schemas.microsoft.com/office/drawing/2014/main" id="{44EB3DE4-F1A8-411E-B5E5-042377077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43"/>
          <a:stretch/>
        </p:blipFill>
        <p:spPr bwMode="auto">
          <a:xfrm>
            <a:off x="4" y="472052"/>
            <a:ext cx="12191996" cy="6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Галактики-сусіди</a:t>
              </a:r>
            </a:p>
          </p:txBody>
        </p:sp>
      </p:grp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0F8C4C28-0B13-4650-941D-15092F3FB327}"/>
              </a:ext>
            </a:extLst>
          </p:cNvPr>
          <p:cNvSpPr txBox="1">
            <a:spLocks/>
          </p:cNvSpPr>
          <p:nvPr/>
        </p:nvSpPr>
        <p:spPr>
          <a:xfrm>
            <a:off x="243338" y="6183063"/>
            <a:ext cx="3248007" cy="4057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Магеланові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C426B828-84EE-492B-8D09-A9E1198469CD}"/>
              </a:ext>
            </a:extLst>
          </p:cNvPr>
          <p:cNvSpPr txBox="1">
            <a:spLocks/>
          </p:cNvSpPr>
          <p:nvPr/>
        </p:nvSpPr>
        <p:spPr>
          <a:xfrm>
            <a:off x="315719" y="992912"/>
            <a:ext cx="6417590" cy="17225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Велика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Магеланова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Хмара – найближча до нас Галактика – 163 тис.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р.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AC99D426-1532-4DA3-9A5F-7A2ACDD0A634}"/>
              </a:ext>
            </a:extLst>
          </p:cNvPr>
          <p:cNvSpPr txBox="1">
            <a:spLocks/>
          </p:cNvSpPr>
          <p:nvPr/>
        </p:nvSpPr>
        <p:spPr>
          <a:xfrm>
            <a:off x="6733309" y="5445999"/>
            <a:ext cx="5125420" cy="11428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Галактики – супутники Чумацького шляху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762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столкновение млечного пути с андромедой">
            <a:extLst>
              <a:ext uri="{FF2B5EF4-FFF2-40B4-BE49-F238E27FC236}">
                <a16:creationId xmlns:a16="http://schemas.microsoft.com/office/drawing/2014/main" id="{8865F478-7018-4A02-8ADD-E2B07F466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Зіткнення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галактик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459709B9-BF24-4AF4-8CDB-70F7D6AAB7EC}"/>
              </a:ext>
            </a:extLst>
          </p:cNvPr>
          <p:cNvSpPr txBox="1">
            <a:spLocks/>
          </p:cNvSpPr>
          <p:nvPr/>
        </p:nvSpPr>
        <p:spPr>
          <a:xfrm>
            <a:off x="7259781" y="1164895"/>
            <a:ext cx="4598947" cy="11626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іншою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A42ACF63-C83E-4B4F-A709-DF1CE4B22E03}"/>
              </a:ext>
            </a:extLst>
          </p:cNvPr>
          <p:cNvSpPr txBox="1">
            <a:spLocks/>
          </p:cNvSpPr>
          <p:nvPr/>
        </p:nvSpPr>
        <p:spPr>
          <a:xfrm>
            <a:off x="243338" y="5829534"/>
            <a:ext cx="3372059" cy="7944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Молочний шлях і Андромеда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12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114BA1-B0ED-491F-B56D-13A43AA65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Спектри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галактик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15EF2E9-0092-4DED-BE3D-234B1737F302}"/>
              </a:ext>
            </a:extLst>
          </p:cNvPr>
          <p:cNvGrpSpPr/>
          <p:nvPr/>
        </p:nvGrpSpPr>
        <p:grpSpPr>
          <a:xfrm>
            <a:off x="557322" y="1030635"/>
            <a:ext cx="5372042" cy="5575169"/>
            <a:chOff x="494975" y="1030635"/>
            <a:chExt cx="5372042" cy="5575169"/>
          </a:xfrm>
        </p:grpSpPr>
        <p:pic>
          <p:nvPicPr>
            <p:cNvPr id="11" name="Picture 8" descr="https://upload.wikimedia.org/wikipedia/commons/thumb/6/6a/Redshift.svg/579px-Redshift.svg.png">
              <a:extLst>
                <a:ext uri="{FF2B5EF4-FFF2-40B4-BE49-F238E27FC236}">
                  <a16:creationId xmlns:a16="http://schemas.microsoft.com/office/drawing/2014/main" id="{7A847DE8-0865-4FC5-A010-C5D89ABD0F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2594132" y="-116604"/>
              <a:ext cx="1173727" cy="5372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D2DAC4-812F-47D9-88B5-26ACFD5986DC}"/>
                </a:ext>
              </a:extLst>
            </p:cNvPr>
            <p:cNvSpPr txBox="1"/>
            <p:nvPr/>
          </p:nvSpPr>
          <p:spPr>
            <a:xfrm>
              <a:off x="494977" y="1030635"/>
              <a:ext cx="5372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chemeClr val="bg1"/>
                  </a:solidFill>
                </a:rPr>
                <a:t>Лінії</a:t>
              </a:r>
              <a:r>
                <a:rPr lang="ru-RU" sz="2400" b="1" dirty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</a:rPr>
                <a:t>окремих</a:t>
              </a:r>
              <a:r>
                <a:rPr lang="ru-RU" sz="2400" b="1" dirty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</a:rPr>
                <a:t>атомів</a:t>
              </a:r>
              <a:r>
                <a:rPr lang="ru-RU" sz="2400" b="1" dirty="0">
                  <a:solidFill>
                    <a:schemeClr val="bg1"/>
                  </a:solidFill>
                </a:rPr>
                <a:t> в </a:t>
              </a:r>
              <a:r>
                <a:rPr lang="ru-RU" sz="2400" b="1" dirty="0" err="1">
                  <a:solidFill>
                    <a:schemeClr val="bg1"/>
                  </a:solidFill>
                </a:rPr>
                <a:t>галактиці-еталоні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97FF84-DCBF-481B-9707-72B94007F01D}"/>
                </a:ext>
              </a:extLst>
            </p:cNvPr>
            <p:cNvSpPr txBox="1"/>
            <p:nvPr/>
          </p:nvSpPr>
          <p:spPr>
            <a:xfrm>
              <a:off x="494977" y="5774807"/>
              <a:ext cx="5372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chemeClr val="bg1"/>
                  </a:solidFill>
                </a:rPr>
                <a:t>Ті</a:t>
              </a:r>
              <a:r>
                <a:rPr lang="ru-RU" sz="2400" b="1" dirty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</a:rPr>
                <a:t>самі</a:t>
              </a:r>
              <a:r>
                <a:rPr lang="ru-RU" sz="2400" b="1" dirty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</a:rPr>
                <a:t>лінії</a:t>
              </a:r>
              <a:r>
                <a:rPr lang="ru-RU" sz="2400" b="1" dirty="0">
                  <a:solidFill>
                    <a:schemeClr val="bg1"/>
                  </a:solidFill>
                </a:rPr>
                <a:t> в </a:t>
              </a:r>
              <a:r>
                <a:rPr lang="ru-RU" sz="2400" b="1" dirty="0" err="1">
                  <a:solidFill>
                    <a:schemeClr val="bg1"/>
                  </a:solidFill>
                </a:rPr>
                <a:t>спектрі</a:t>
              </a:r>
              <a:r>
                <a:rPr lang="ru-RU" sz="2400" b="1" dirty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</a:rPr>
                <a:t>далекої</a:t>
              </a:r>
              <a:r>
                <a:rPr lang="ru-RU" sz="2400" b="1" dirty="0">
                  <a:solidFill>
                    <a:schemeClr val="bg1"/>
                  </a:solidFill>
                </a:rPr>
                <a:t> галактики</a:t>
              </a:r>
            </a:p>
          </p:txBody>
        </p:sp>
        <p:pic>
          <p:nvPicPr>
            <p:cNvPr id="14" name="Picture 8" descr="https://upload.wikimedia.org/wikipedia/commons/thumb/6/6a/Redshift.svg/579px-Redshift.svg.png">
              <a:extLst>
                <a:ext uri="{FF2B5EF4-FFF2-40B4-BE49-F238E27FC236}">
                  <a16:creationId xmlns:a16="http://schemas.microsoft.com/office/drawing/2014/main" id="{22DA56ED-592A-4F06-A9EE-DB89C1CC1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64"/>
            <a:stretch/>
          </p:blipFill>
          <p:spPr bwMode="auto">
            <a:xfrm rot="5400000">
              <a:off x="2596795" y="2417589"/>
              <a:ext cx="1168399" cy="5372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Прямая со стрелкой 29">
              <a:extLst>
                <a:ext uri="{FF2B5EF4-FFF2-40B4-BE49-F238E27FC236}">
                  <a16:creationId xmlns:a16="http://schemas.microsoft.com/office/drawing/2014/main" id="{238C6DE3-1408-4E40-8419-3607A2D84280}"/>
                </a:ext>
              </a:extLst>
            </p:cNvPr>
            <p:cNvCxnSpPr/>
            <p:nvPr/>
          </p:nvCxnSpPr>
          <p:spPr>
            <a:xfrm>
              <a:off x="556299" y="3152042"/>
              <a:ext cx="185208" cy="136101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39">
              <a:extLst>
                <a:ext uri="{FF2B5EF4-FFF2-40B4-BE49-F238E27FC236}">
                  <a16:creationId xmlns:a16="http://schemas.microsoft.com/office/drawing/2014/main" id="{0F4CCED2-E94F-4FDC-8BDC-8D784E9873AE}"/>
                </a:ext>
              </a:extLst>
            </p:cNvPr>
            <p:cNvCxnSpPr/>
            <p:nvPr/>
          </p:nvCxnSpPr>
          <p:spPr>
            <a:xfrm>
              <a:off x="1024082" y="3154159"/>
              <a:ext cx="193675" cy="136207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41">
              <a:extLst>
                <a:ext uri="{FF2B5EF4-FFF2-40B4-BE49-F238E27FC236}">
                  <a16:creationId xmlns:a16="http://schemas.microsoft.com/office/drawing/2014/main" id="{C9A86566-549D-40A7-A046-16B7B0EC3A7F}"/>
                </a:ext>
              </a:extLst>
            </p:cNvPr>
            <p:cNvCxnSpPr/>
            <p:nvPr/>
          </p:nvCxnSpPr>
          <p:spPr>
            <a:xfrm>
              <a:off x="1806191" y="3158391"/>
              <a:ext cx="227543" cy="135784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42">
              <a:extLst>
                <a:ext uri="{FF2B5EF4-FFF2-40B4-BE49-F238E27FC236}">
                  <a16:creationId xmlns:a16="http://schemas.microsoft.com/office/drawing/2014/main" id="{E9635D2B-1A36-47F0-A28F-12DFF26213B7}"/>
                </a:ext>
              </a:extLst>
            </p:cNvPr>
            <p:cNvCxnSpPr/>
            <p:nvPr/>
          </p:nvCxnSpPr>
          <p:spPr>
            <a:xfrm>
              <a:off x="2285616" y="3158392"/>
              <a:ext cx="243417" cy="135466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43">
              <a:extLst>
                <a:ext uri="{FF2B5EF4-FFF2-40B4-BE49-F238E27FC236}">
                  <a16:creationId xmlns:a16="http://schemas.microsoft.com/office/drawing/2014/main" id="{44B4B415-E81D-4B3B-8FE9-20443083F9A8}"/>
                </a:ext>
              </a:extLst>
            </p:cNvPr>
            <p:cNvCxnSpPr/>
            <p:nvPr/>
          </p:nvCxnSpPr>
          <p:spPr>
            <a:xfrm>
              <a:off x="2426374" y="3155216"/>
              <a:ext cx="245533" cy="136419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44">
              <a:extLst>
                <a:ext uri="{FF2B5EF4-FFF2-40B4-BE49-F238E27FC236}">
                  <a16:creationId xmlns:a16="http://schemas.microsoft.com/office/drawing/2014/main" id="{B213E975-2489-4252-A03D-F67BDFD57C9A}"/>
                </a:ext>
              </a:extLst>
            </p:cNvPr>
            <p:cNvCxnSpPr/>
            <p:nvPr/>
          </p:nvCxnSpPr>
          <p:spPr>
            <a:xfrm>
              <a:off x="3383107" y="3153099"/>
              <a:ext cx="279400" cy="136630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49">
              <a:extLst>
                <a:ext uri="{FF2B5EF4-FFF2-40B4-BE49-F238E27FC236}">
                  <a16:creationId xmlns:a16="http://schemas.microsoft.com/office/drawing/2014/main" id="{71C6082A-5FF0-484E-A1A1-40F181FDD951}"/>
                </a:ext>
              </a:extLst>
            </p:cNvPr>
            <p:cNvCxnSpPr/>
            <p:nvPr/>
          </p:nvCxnSpPr>
          <p:spPr>
            <a:xfrm>
              <a:off x="4425565" y="3153099"/>
              <a:ext cx="300568" cy="136630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F8F010CE-1EB1-46AD-8B45-6CB729025E33}"/>
              </a:ext>
            </a:extLst>
          </p:cNvPr>
          <p:cNvSpPr txBox="1">
            <a:spLocks/>
          </p:cNvSpPr>
          <p:nvPr/>
        </p:nvSpPr>
        <p:spPr>
          <a:xfrm>
            <a:off x="6494420" y="1152918"/>
            <a:ext cx="5372039" cy="176988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спектрах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зміщені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Місце для вмісту 3">
                <a:extLst>
                  <a:ext uri="{FF2B5EF4-FFF2-40B4-BE49-F238E27FC236}">
                    <a16:creationId xmlns:a16="http://schemas.microsoft.com/office/drawing/2014/main" id="{28ECB479-8E06-4544-888E-56653F6D7C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03042" y="3934848"/>
                <a:ext cx="3961938" cy="118934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𝜆</m:t>
                          </m:r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𝜐</m:t>
                          </m:r>
                        </m:num>
                        <m:den>
                          <m:r>
                            <a:rPr lang="ru-RU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1" name="Місце для вмісту 3">
                <a:extLst>
                  <a:ext uri="{FF2B5EF4-FFF2-40B4-BE49-F238E27FC236}">
                    <a16:creationId xmlns:a16="http://schemas.microsoft.com/office/drawing/2014/main" id="{28ECB479-8E06-4544-888E-56653F6D7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042" y="3934848"/>
                <a:ext cx="3961938" cy="118934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Місце для вмісту 3">
            <a:extLst>
              <a:ext uri="{FF2B5EF4-FFF2-40B4-BE49-F238E27FC236}">
                <a16:creationId xmlns:a16="http://schemas.microsoft.com/office/drawing/2014/main" id="{35F90058-42D8-4CFF-BAC0-03A2F73659D3}"/>
              </a:ext>
            </a:extLst>
          </p:cNvPr>
          <p:cNvSpPr txBox="1">
            <a:spLocks/>
          </p:cNvSpPr>
          <p:nvPr/>
        </p:nvSpPr>
        <p:spPr>
          <a:xfrm>
            <a:off x="6486690" y="3140866"/>
            <a:ext cx="5372039" cy="56669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Доплера-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Фізо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98DD2007-02FB-4044-9365-7120D7E9CDC5}"/>
              </a:ext>
            </a:extLst>
          </p:cNvPr>
          <p:cNvSpPr txBox="1">
            <a:spLocks/>
          </p:cNvSpPr>
          <p:nvPr/>
        </p:nvSpPr>
        <p:spPr>
          <a:xfrm>
            <a:off x="7036057" y="5396424"/>
            <a:ext cx="4273303" cy="118934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Галактики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віддаляються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73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B183A51-E682-4249-A440-339D74DB1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6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Закон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Габбла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A5888488-0F83-4EE4-82EA-E63F7705CF7E}"/>
              </a:ext>
            </a:extLst>
          </p:cNvPr>
          <p:cNvGrpSpPr/>
          <p:nvPr/>
        </p:nvGrpSpPr>
        <p:grpSpPr>
          <a:xfrm>
            <a:off x="303607" y="1163782"/>
            <a:ext cx="5792393" cy="5347853"/>
            <a:chOff x="4698080" y="666206"/>
            <a:chExt cx="4397953" cy="4203461"/>
          </a:xfrm>
        </p:grpSpPr>
        <p:cxnSp>
          <p:nvCxnSpPr>
            <p:cNvPr id="20" name="Прямая со стрелкой 4">
              <a:extLst>
                <a:ext uri="{FF2B5EF4-FFF2-40B4-BE49-F238E27FC236}">
                  <a16:creationId xmlns:a16="http://schemas.microsoft.com/office/drawing/2014/main" id="{A8DF9435-F6AF-487E-B3D1-B9A20F0F25D7}"/>
                </a:ext>
              </a:extLst>
            </p:cNvPr>
            <p:cNvCxnSpPr/>
            <p:nvPr/>
          </p:nvCxnSpPr>
          <p:spPr>
            <a:xfrm flipV="1">
              <a:off x="5167040" y="744583"/>
              <a:ext cx="0" cy="3663905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9">
              <a:extLst>
                <a:ext uri="{FF2B5EF4-FFF2-40B4-BE49-F238E27FC236}">
                  <a16:creationId xmlns:a16="http://schemas.microsoft.com/office/drawing/2014/main" id="{3B798957-B4CD-4E7F-9F2E-27F476C172E7}"/>
                </a:ext>
              </a:extLst>
            </p:cNvPr>
            <p:cNvCxnSpPr/>
            <p:nvPr/>
          </p:nvCxnSpPr>
          <p:spPr>
            <a:xfrm>
              <a:off x="5162553" y="4405111"/>
              <a:ext cx="3622672" cy="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6FDF12-8871-4C62-8DE3-4F96B18B0DE6}"/>
                </a:ext>
              </a:extLst>
            </p:cNvPr>
            <p:cNvSpPr txBox="1"/>
            <p:nvPr/>
          </p:nvSpPr>
          <p:spPr>
            <a:xfrm>
              <a:off x="4699812" y="666206"/>
              <a:ext cx="462742" cy="508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</a:t>
              </a:r>
              <a:r>
                <a:rPr lang="ru-RU" dirty="0">
                  <a:solidFill>
                    <a:schemeClr val="bg1"/>
                  </a:solidFill>
                </a:rPr>
                <a:t>,</a:t>
              </a:r>
            </a:p>
            <a:p>
              <a:pPr algn="ctr"/>
              <a:r>
                <a:rPr lang="ru-RU" dirty="0" err="1">
                  <a:solidFill>
                    <a:schemeClr val="bg1"/>
                  </a:solidFill>
                </a:rPr>
                <a:t>Мпк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E9F281-9ABA-4DFB-ACC4-A3EF9B0D1876}"/>
                </a:ext>
              </a:extLst>
            </p:cNvPr>
            <p:cNvSpPr txBox="1"/>
            <p:nvPr/>
          </p:nvSpPr>
          <p:spPr>
            <a:xfrm>
              <a:off x="8300402" y="4361836"/>
              <a:ext cx="79563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υ</a:t>
              </a:r>
              <a:r>
                <a:rPr lang="ru-RU" dirty="0">
                  <a:solidFill>
                    <a:schemeClr val="bg1"/>
                  </a:solidFill>
                </a:rPr>
                <a:t>,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ru-RU" dirty="0">
                  <a:solidFill>
                    <a:schemeClr val="bg1"/>
                  </a:solidFill>
                </a:rPr>
                <a:t>км/с</a:t>
              </a:r>
            </a:p>
          </p:txBody>
        </p:sp>
        <p:cxnSp>
          <p:nvCxnSpPr>
            <p:cNvPr id="31" name="Прямая соединительная линия 31">
              <a:extLst>
                <a:ext uri="{FF2B5EF4-FFF2-40B4-BE49-F238E27FC236}">
                  <a16:creationId xmlns:a16="http://schemas.microsoft.com/office/drawing/2014/main" id="{322D0794-8B74-48E5-A002-C8B71EE2BE64}"/>
                </a:ext>
              </a:extLst>
            </p:cNvPr>
            <p:cNvCxnSpPr/>
            <p:nvPr/>
          </p:nvCxnSpPr>
          <p:spPr>
            <a:xfrm>
              <a:off x="5767637" y="4379458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3">
              <a:extLst>
                <a:ext uri="{FF2B5EF4-FFF2-40B4-BE49-F238E27FC236}">
                  <a16:creationId xmlns:a16="http://schemas.microsoft.com/office/drawing/2014/main" id="{2FE9240A-15F4-4E10-B024-1B0DE1BA0177}"/>
                </a:ext>
              </a:extLst>
            </p:cNvPr>
            <p:cNvCxnSpPr/>
            <p:nvPr/>
          </p:nvCxnSpPr>
          <p:spPr>
            <a:xfrm>
              <a:off x="6368234" y="4379458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4">
              <a:extLst>
                <a:ext uri="{FF2B5EF4-FFF2-40B4-BE49-F238E27FC236}">
                  <a16:creationId xmlns:a16="http://schemas.microsoft.com/office/drawing/2014/main" id="{E2FD0B9E-427F-4837-BBF5-1059D40BE750}"/>
                </a:ext>
              </a:extLst>
            </p:cNvPr>
            <p:cNvCxnSpPr/>
            <p:nvPr/>
          </p:nvCxnSpPr>
          <p:spPr>
            <a:xfrm>
              <a:off x="6968831" y="4379458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5">
              <a:extLst>
                <a:ext uri="{FF2B5EF4-FFF2-40B4-BE49-F238E27FC236}">
                  <a16:creationId xmlns:a16="http://schemas.microsoft.com/office/drawing/2014/main" id="{1B00CFCC-D157-43BB-B03A-34D4063E7CB6}"/>
                </a:ext>
              </a:extLst>
            </p:cNvPr>
            <p:cNvCxnSpPr/>
            <p:nvPr/>
          </p:nvCxnSpPr>
          <p:spPr>
            <a:xfrm>
              <a:off x="7569428" y="4379458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6">
              <a:extLst>
                <a:ext uri="{FF2B5EF4-FFF2-40B4-BE49-F238E27FC236}">
                  <a16:creationId xmlns:a16="http://schemas.microsoft.com/office/drawing/2014/main" id="{5D16981E-7AC5-4051-882A-D7114F5B3043}"/>
                </a:ext>
              </a:extLst>
            </p:cNvPr>
            <p:cNvCxnSpPr/>
            <p:nvPr/>
          </p:nvCxnSpPr>
          <p:spPr>
            <a:xfrm>
              <a:off x="8170023" y="4379458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7">
              <a:extLst>
                <a:ext uri="{FF2B5EF4-FFF2-40B4-BE49-F238E27FC236}">
                  <a16:creationId xmlns:a16="http://schemas.microsoft.com/office/drawing/2014/main" id="{8D6230F1-60FA-4A3B-99C2-CF6402DD02EC}"/>
                </a:ext>
              </a:extLst>
            </p:cNvPr>
            <p:cNvCxnSpPr/>
            <p:nvPr/>
          </p:nvCxnSpPr>
          <p:spPr>
            <a:xfrm rot="5400000">
              <a:off x="5167038" y="3883494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8">
              <a:extLst>
                <a:ext uri="{FF2B5EF4-FFF2-40B4-BE49-F238E27FC236}">
                  <a16:creationId xmlns:a16="http://schemas.microsoft.com/office/drawing/2014/main" id="{EA58DCF5-CD80-4739-85AE-A004D74D6A29}"/>
                </a:ext>
              </a:extLst>
            </p:cNvPr>
            <p:cNvCxnSpPr/>
            <p:nvPr/>
          </p:nvCxnSpPr>
          <p:spPr>
            <a:xfrm rot="5400000">
              <a:off x="5167038" y="3389094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40">
              <a:extLst>
                <a:ext uri="{FF2B5EF4-FFF2-40B4-BE49-F238E27FC236}">
                  <a16:creationId xmlns:a16="http://schemas.microsoft.com/office/drawing/2014/main" id="{390E0C8F-1EEE-4E7B-9432-76AEB20863BE}"/>
                </a:ext>
              </a:extLst>
            </p:cNvPr>
            <p:cNvCxnSpPr/>
            <p:nvPr/>
          </p:nvCxnSpPr>
          <p:spPr>
            <a:xfrm rot="5400000">
              <a:off x="5167038" y="2894694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41">
              <a:extLst>
                <a:ext uri="{FF2B5EF4-FFF2-40B4-BE49-F238E27FC236}">
                  <a16:creationId xmlns:a16="http://schemas.microsoft.com/office/drawing/2014/main" id="{74345768-CFF7-4FAF-ADF1-9A7F1745A5E3}"/>
                </a:ext>
              </a:extLst>
            </p:cNvPr>
            <p:cNvCxnSpPr/>
            <p:nvPr/>
          </p:nvCxnSpPr>
          <p:spPr>
            <a:xfrm rot="5400000">
              <a:off x="5167038" y="2400294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42">
              <a:extLst>
                <a:ext uri="{FF2B5EF4-FFF2-40B4-BE49-F238E27FC236}">
                  <a16:creationId xmlns:a16="http://schemas.microsoft.com/office/drawing/2014/main" id="{E9243CD5-3A54-42E9-AB16-C64C98806FED}"/>
                </a:ext>
              </a:extLst>
            </p:cNvPr>
            <p:cNvCxnSpPr/>
            <p:nvPr/>
          </p:nvCxnSpPr>
          <p:spPr>
            <a:xfrm rot="5400000">
              <a:off x="5167038" y="1905894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3">
              <a:extLst>
                <a:ext uri="{FF2B5EF4-FFF2-40B4-BE49-F238E27FC236}">
                  <a16:creationId xmlns:a16="http://schemas.microsoft.com/office/drawing/2014/main" id="{D18046DF-CB3A-45DE-8CCC-13E13C4236D0}"/>
                </a:ext>
              </a:extLst>
            </p:cNvPr>
            <p:cNvCxnSpPr/>
            <p:nvPr/>
          </p:nvCxnSpPr>
          <p:spPr>
            <a:xfrm rot="5400000">
              <a:off x="5167038" y="1411494"/>
              <a:ext cx="0" cy="54429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BB0263-3ED0-4D29-AD3C-6C779369E89C}"/>
                </a:ext>
              </a:extLst>
            </p:cNvPr>
            <p:cNvSpPr txBox="1"/>
            <p:nvPr/>
          </p:nvSpPr>
          <p:spPr>
            <a:xfrm>
              <a:off x="4774554" y="3758977"/>
              <a:ext cx="38023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89E250-F4DC-4CCD-BBE0-AFBC7CDD5536}"/>
                </a:ext>
              </a:extLst>
            </p:cNvPr>
            <p:cNvSpPr txBox="1"/>
            <p:nvPr/>
          </p:nvSpPr>
          <p:spPr>
            <a:xfrm>
              <a:off x="4704492" y="1285288"/>
              <a:ext cx="4507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120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86A605-4255-443D-AC29-64DDF444CE10}"/>
                </a:ext>
              </a:extLst>
            </p:cNvPr>
            <p:cNvSpPr txBox="1"/>
            <p:nvPr/>
          </p:nvSpPr>
          <p:spPr>
            <a:xfrm>
              <a:off x="4774554" y="3264240"/>
              <a:ext cx="38023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4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41F744-05BB-4C24-9FAF-9E4EF32686F1}"/>
                </a:ext>
              </a:extLst>
            </p:cNvPr>
            <p:cNvSpPr txBox="1"/>
            <p:nvPr/>
          </p:nvSpPr>
          <p:spPr>
            <a:xfrm>
              <a:off x="4771348" y="2769502"/>
              <a:ext cx="3866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E8FC20-AC78-4E13-8AAC-54F4A57FDB6F}"/>
                </a:ext>
              </a:extLst>
            </p:cNvPr>
            <p:cNvSpPr txBox="1"/>
            <p:nvPr/>
          </p:nvSpPr>
          <p:spPr>
            <a:xfrm>
              <a:off x="4771348" y="2274764"/>
              <a:ext cx="3866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8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2C2F070-DB9E-473D-9C88-4C6DF992D6D2}"/>
                </a:ext>
              </a:extLst>
            </p:cNvPr>
            <p:cNvSpPr txBox="1"/>
            <p:nvPr/>
          </p:nvSpPr>
          <p:spPr>
            <a:xfrm>
              <a:off x="4698080" y="1780026"/>
              <a:ext cx="46358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1</a:t>
              </a:r>
              <a:r>
                <a:rPr lang="en-US" dirty="0">
                  <a:solidFill>
                    <a:schemeClr val="bg1"/>
                  </a:solidFill>
                </a:rPr>
                <a:t>0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4BACFE-8AFC-4654-B854-BCCE454FBF28}"/>
                </a:ext>
              </a:extLst>
            </p:cNvPr>
            <p:cNvSpPr txBox="1"/>
            <p:nvPr/>
          </p:nvSpPr>
          <p:spPr>
            <a:xfrm>
              <a:off x="5479312" y="4408488"/>
              <a:ext cx="5886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20</a:t>
              </a:r>
              <a:r>
                <a:rPr lang="en-US" dirty="0">
                  <a:solidFill>
                    <a:schemeClr val="bg1"/>
                  </a:solidFill>
                </a:rPr>
                <a:t>00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403FDEC-C1C6-4851-BB5D-38A230382E91}"/>
                </a:ext>
              </a:extLst>
            </p:cNvPr>
            <p:cNvSpPr txBox="1"/>
            <p:nvPr/>
          </p:nvSpPr>
          <p:spPr>
            <a:xfrm>
              <a:off x="6073265" y="4408488"/>
              <a:ext cx="5886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4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  <a:r>
                <a:rPr lang="en-US" dirty="0">
                  <a:solidFill>
                    <a:schemeClr val="bg1"/>
                  </a:solidFill>
                </a:rPr>
                <a:t>00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CC777C-0C8A-496D-93CF-91AFCD1A0B7C}"/>
                </a:ext>
              </a:extLst>
            </p:cNvPr>
            <p:cNvSpPr txBox="1"/>
            <p:nvPr/>
          </p:nvSpPr>
          <p:spPr>
            <a:xfrm>
              <a:off x="6667218" y="4408488"/>
              <a:ext cx="59503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  <a:r>
                <a:rPr lang="en-US" dirty="0">
                  <a:solidFill>
                    <a:schemeClr val="bg1"/>
                  </a:solidFill>
                </a:rPr>
                <a:t>00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F0C0A2-9AC7-45D7-9522-D45A856735E4}"/>
                </a:ext>
              </a:extLst>
            </p:cNvPr>
            <p:cNvSpPr txBox="1"/>
            <p:nvPr/>
          </p:nvSpPr>
          <p:spPr>
            <a:xfrm>
              <a:off x="7272342" y="4408488"/>
              <a:ext cx="59503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8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  <a:r>
                <a:rPr lang="en-US" dirty="0">
                  <a:solidFill>
                    <a:schemeClr val="bg1"/>
                  </a:solidFill>
                </a:rPr>
                <a:t>00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943D68-F604-4CB7-9DDA-E082B608E31E}"/>
                </a:ext>
              </a:extLst>
            </p:cNvPr>
            <p:cNvSpPr txBox="1"/>
            <p:nvPr/>
          </p:nvSpPr>
          <p:spPr>
            <a:xfrm>
              <a:off x="7810788" y="4408488"/>
              <a:ext cx="71846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sz="700" dirty="0">
                  <a:solidFill>
                    <a:schemeClr val="bg1"/>
                  </a:solidFill>
                </a:rPr>
                <a:t> </a:t>
              </a:r>
              <a:r>
                <a:rPr lang="ru-RU" dirty="0">
                  <a:solidFill>
                    <a:schemeClr val="bg1"/>
                  </a:solidFill>
                </a:rPr>
                <a:t>0</a:t>
              </a:r>
              <a:r>
                <a:rPr lang="en-US" dirty="0">
                  <a:solidFill>
                    <a:schemeClr val="bg1"/>
                  </a:solidFill>
                </a:rPr>
                <a:t>00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FC2DD54D-4FEF-46A7-8114-8D36C0635529}"/>
                </a:ext>
              </a:extLst>
            </p:cNvPr>
            <p:cNvSpPr/>
            <p:nvPr/>
          </p:nvSpPr>
          <p:spPr>
            <a:xfrm>
              <a:off x="5349875" y="402941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E38C2E42-EACC-42DE-8104-25A0AA276571}"/>
                </a:ext>
              </a:extLst>
            </p:cNvPr>
            <p:cNvSpPr/>
            <p:nvPr/>
          </p:nvSpPr>
          <p:spPr>
            <a:xfrm>
              <a:off x="5422900" y="406751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CAD10AA-B0DE-41D3-BCFE-62D1B9FD118D}"/>
                </a:ext>
              </a:extLst>
            </p:cNvPr>
            <p:cNvSpPr/>
            <p:nvPr/>
          </p:nvSpPr>
          <p:spPr>
            <a:xfrm>
              <a:off x="5499100" y="399766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1B0813A6-2C99-4103-AB6E-399BF8FA48D5}"/>
                </a:ext>
              </a:extLst>
            </p:cNvPr>
            <p:cNvSpPr/>
            <p:nvPr/>
          </p:nvSpPr>
          <p:spPr>
            <a:xfrm>
              <a:off x="5584825" y="405481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3D8099C8-596D-4EEF-892B-4DE7A980F6F5}"/>
                </a:ext>
              </a:extLst>
            </p:cNvPr>
            <p:cNvSpPr/>
            <p:nvPr/>
          </p:nvSpPr>
          <p:spPr>
            <a:xfrm>
              <a:off x="6207125" y="3518239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832BA3CA-DA19-429D-A549-D3BAFAED3F34}"/>
                </a:ext>
              </a:extLst>
            </p:cNvPr>
            <p:cNvSpPr/>
            <p:nvPr/>
          </p:nvSpPr>
          <p:spPr>
            <a:xfrm>
              <a:off x="6327775" y="341981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9F1DBD46-6E1B-4DFF-8748-BC92336ABCED}"/>
                </a:ext>
              </a:extLst>
            </p:cNvPr>
            <p:cNvSpPr/>
            <p:nvPr/>
          </p:nvSpPr>
          <p:spPr>
            <a:xfrm>
              <a:off x="6667500" y="3327739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1B470B72-9610-422C-A8F2-576CA8D6AB77}"/>
                </a:ext>
              </a:extLst>
            </p:cNvPr>
            <p:cNvSpPr/>
            <p:nvPr/>
          </p:nvSpPr>
          <p:spPr>
            <a:xfrm>
              <a:off x="6746875" y="310231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E1CCA08-718C-4566-A0BB-4C9DF06633E2}"/>
                </a:ext>
              </a:extLst>
            </p:cNvPr>
            <p:cNvSpPr/>
            <p:nvPr/>
          </p:nvSpPr>
          <p:spPr>
            <a:xfrm>
              <a:off x="7029450" y="2689564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C355A4FE-197B-4190-8FCB-98DCFE985E6A}"/>
                </a:ext>
              </a:extLst>
            </p:cNvPr>
            <p:cNvSpPr/>
            <p:nvPr/>
          </p:nvSpPr>
          <p:spPr>
            <a:xfrm>
              <a:off x="7229475" y="2426039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2F5B4871-7A67-4213-A28C-2FC6FC67B67E}"/>
                </a:ext>
              </a:extLst>
            </p:cNvPr>
            <p:cNvSpPr/>
            <p:nvPr/>
          </p:nvSpPr>
          <p:spPr>
            <a:xfrm>
              <a:off x="8578850" y="1549739"/>
              <a:ext cx="66675" cy="666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4" name="Прямая соединительная линия 70">
              <a:extLst>
                <a:ext uri="{FF2B5EF4-FFF2-40B4-BE49-F238E27FC236}">
                  <a16:creationId xmlns:a16="http://schemas.microsoft.com/office/drawing/2014/main" id="{3CFA7398-04C0-4636-A394-1F5F5706FB1D}"/>
                </a:ext>
              </a:extLst>
            </p:cNvPr>
            <p:cNvCxnSpPr/>
            <p:nvPr/>
          </p:nvCxnSpPr>
          <p:spPr>
            <a:xfrm flipV="1">
              <a:off x="5169694" y="1395413"/>
              <a:ext cx="3521869" cy="3007518"/>
            </a:xfrm>
            <a:prstGeom prst="line">
              <a:avLst/>
            </a:prstGeom>
            <a:ln w="19050">
              <a:solidFill>
                <a:srgbClr val="30D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Місце для вмісту 3">
            <a:extLst>
              <a:ext uri="{FF2B5EF4-FFF2-40B4-BE49-F238E27FC236}">
                <a16:creationId xmlns:a16="http://schemas.microsoft.com/office/drawing/2014/main" id="{BC5DF32C-74E1-4C05-A736-B51C1A4707BB}"/>
              </a:ext>
            </a:extLst>
          </p:cNvPr>
          <p:cNvSpPr txBox="1">
            <a:spLocks/>
          </p:cNvSpPr>
          <p:nvPr/>
        </p:nvSpPr>
        <p:spPr>
          <a:xfrm>
            <a:off x="6299040" y="1257354"/>
            <a:ext cx="5372039" cy="176988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віддалення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пропорційна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них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Місце для вмісту 3">
                <a:extLst>
                  <a:ext uri="{FF2B5EF4-FFF2-40B4-BE49-F238E27FC236}">
                    <a16:creationId xmlns:a16="http://schemas.microsoft.com/office/drawing/2014/main" id="{A2BF69B1-B350-4BA6-83BC-96D9605BED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7182" y="3487556"/>
                <a:ext cx="5650559" cy="297800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𝑣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≪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𝑣</m:t>
                    </m:r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 </m:t>
                    </m:r>
                    <m:r>
                      <a:rPr lang="uk-UA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=</m:t>
                    </m:r>
                    <m:r>
                      <a:rPr lang="uk-UA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𝑯𝒓</m:t>
                    </m:r>
                  </m:oMath>
                </a14:m>
                <a:endParaRPr lang="uk-UA" sz="3600" b="1" i="1" dirty="0">
                  <a:solidFill>
                    <a:srgbClr val="FFFF00"/>
                  </a:solidFill>
                  <a:latin typeface="Cambria Math" panose="02040503050406030204" pitchFamily="18" charset="0"/>
                  <a:ea typeface="MS Mincho"/>
                  <a:cs typeface="Times New Roman" panose="02020603050405020304" pitchFamily="18" charset="0"/>
                </a:endParaRPr>
              </a:p>
              <a:p>
                <a:pPr marL="0" indent="0" algn="ctr" defTabSz="914377">
                  <a:buNone/>
                </a:pP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- швидкість в напрямі поширення світла;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H -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стала 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Габбла</a:t>
                </a:r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  <a:p>
                <a:pPr marL="0" indent="0" algn="ctr" defTabSz="914377"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Н ≈ 70 км/(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с·Мпк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) </a:t>
                </a:r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</p:txBody>
          </p:sp>
        </mc:Choice>
        <mc:Fallback>
          <p:sp>
            <p:nvSpPr>
              <p:cNvPr id="68" name="Місце для вмісту 3">
                <a:extLst>
                  <a:ext uri="{FF2B5EF4-FFF2-40B4-BE49-F238E27FC236}">
                    <a16:creationId xmlns:a16="http://schemas.microsoft.com/office/drawing/2014/main" id="{A2BF69B1-B350-4BA6-83BC-96D9605BE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182" y="3487556"/>
                <a:ext cx="5650559" cy="2978007"/>
              </a:xfrm>
              <a:prstGeom prst="roundRect">
                <a:avLst/>
              </a:prstGeom>
              <a:blipFill>
                <a:blip r:embed="rId4"/>
                <a:stretch>
                  <a:fillRect t="-1833" r="-1722" b="-488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853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B183A51-E682-4249-A440-339D74DB1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Закон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Габбла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6" name="Місце для вмісту 3">
            <a:extLst>
              <a:ext uri="{FF2B5EF4-FFF2-40B4-BE49-F238E27FC236}">
                <a16:creationId xmlns:a16="http://schemas.microsoft.com/office/drawing/2014/main" id="{BC5DF32C-74E1-4C05-A736-B51C1A4707BB}"/>
              </a:ext>
            </a:extLst>
          </p:cNvPr>
          <p:cNvSpPr txBox="1">
            <a:spLocks/>
          </p:cNvSpPr>
          <p:nvPr/>
        </p:nvSpPr>
        <p:spPr>
          <a:xfrm>
            <a:off x="383030" y="3559646"/>
            <a:ext cx="11313577" cy="11268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наш час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10 000 галактик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викону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ється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закон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Габбла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Місце для вмісту 3">
                <a:extLst>
                  <a:ext uri="{FF2B5EF4-FFF2-40B4-BE49-F238E27FC236}">
                    <a16:creationId xmlns:a16="http://schemas.microsoft.com/office/drawing/2014/main" id="{A2BF69B1-B350-4BA6-83BC-96D9605BED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609" y="1110826"/>
                <a:ext cx="11534488" cy="214627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ru-RU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𝒗</m:t>
                    </m:r>
                    <m:r>
                      <a:rPr lang="uk-UA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uk-UA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uk-UA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ru-RU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ru-RU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MS Mincho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 algn="ctr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∆</m:t>
                    </m:r>
                    <m:r>
                      <a:rPr lang="ru-RU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𝝀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- зміщення довжини світлової хвилі </a:t>
                </a:r>
                <a14:m>
                  <m:oMath xmlns:m="http://schemas.openxmlformats.org/officeDocument/2006/math">
                    <m:r>
                      <a:rPr lang="ru-RU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/>
                        <a:cs typeface="Times New Roman" panose="02020603050405020304" pitchFamily="18" charset="0"/>
                      </a:rPr>
                      <m:t>𝝀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у спектрі, </a:t>
                </a:r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MS Mincho"/>
                </a:endParaRPr>
              </a:p>
              <a:p>
                <a:pPr marL="0" indent="0" algn="ctr" defTabSz="914377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b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с -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MS Mincho"/>
                  </a:rPr>
                  <a:t> швидкість світла у вакуумі</a:t>
                </a:r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8" name="Місце для вмісту 3">
                <a:extLst>
                  <a:ext uri="{FF2B5EF4-FFF2-40B4-BE49-F238E27FC236}">
                    <a16:creationId xmlns:a16="http://schemas.microsoft.com/office/drawing/2014/main" id="{A2BF69B1-B350-4BA6-83BC-96D9605BE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09" y="1110826"/>
                <a:ext cx="11534488" cy="2146276"/>
              </a:xfrm>
              <a:prstGeom prst="roundRect">
                <a:avLst/>
              </a:prstGeom>
              <a:blipFill>
                <a:blip r:embed="rId4"/>
                <a:stretch>
                  <a:fillRect r="-845" b="-706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Місце для вмісту 3">
            <a:extLst>
              <a:ext uri="{FF2B5EF4-FFF2-40B4-BE49-F238E27FC236}">
                <a16:creationId xmlns:a16="http://schemas.microsoft.com/office/drawing/2014/main" id="{06717622-65FD-40BD-BA4D-50C8C3F4114F}"/>
              </a:ext>
            </a:extLst>
          </p:cNvPr>
          <p:cNvSpPr txBox="1">
            <a:spLocks/>
          </p:cNvSpPr>
          <p:nvPr/>
        </p:nvSpPr>
        <p:spPr>
          <a:xfrm>
            <a:off x="383030" y="5037564"/>
            <a:ext cx="11313577" cy="5897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 не є статичним, а постійно розширюється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Місце для вмісту 3">
            <a:extLst>
              <a:ext uri="{FF2B5EF4-FFF2-40B4-BE49-F238E27FC236}">
                <a16:creationId xmlns:a16="http://schemas.microsoft.com/office/drawing/2014/main" id="{0002F0D5-E8F7-46EC-B593-A6E174ECFA88}"/>
              </a:ext>
            </a:extLst>
          </p:cNvPr>
          <p:cNvSpPr txBox="1">
            <a:spLocks/>
          </p:cNvSpPr>
          <p:nvPr/>
        </p:nvSpPr>
        <p:spPr>
          <a:xfrm>
            <a:off x="1798639" y="5978381"/>
            <a:ext cx="8594715" cy="5897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Ніякого центра розширення не існує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12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8" grpId="0" animBg="1"/>
      <p:bldP spid="67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://imgsrc.hubblesite.org/hvi/uploads/image_file/image_attachment/11194/print.jpg">
            <a:extLst>
              <a:ext uri="{FF2B5EF4-FFF2-40B4-BE49-F238E27FC236}">
                <a16:creationId xmlns:a16="http://schemas.microsoft.com/office/drawing/2014/main" id="{A6B5B481-08B4-4EFE-817C-3013C119F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24" y="223386"/>
            <a:ext cx="12196841" cy="68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Ядра Галактик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B141C143-A934-481A-B86F-DDDB29853D5B}"/>
              </a:ext>
            </a:extLst>
          </p:cNvPr>
          <p:cNvSpPr txBox="1">
            <a:spLocks/>
          </p:cNvSpPr>
          <p:nvPr/>
        </p:nvSpPr>
        <p:spPr>
          <a:xfrm>
            <a:off x="2323063" y="1150601"/>
            <a:ext cx="7545865" cy="5627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центральна зона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6B1FE226-02F3-4F8E-95CA-F5A2C9B7BFC1}"/>
              </a:ext>
            </a:extLst>
          </p:cNvPr>
          <p:cNvSpPr txBox="1">
            <a:spLocks/>
          </p:cNvSpPr>
          <p:nvPr/>
        </p:nvSpPr>
        <p:spPr>
          <a:xfrm>
            <a:off x="216338" y="6112110"/>
            <a:ext cx="2208426" cy="8285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Галактика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NGS 1300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F8A7BB68-8425-4E74-93C4-7EDF77949CBF}"/>
              </a:ext>
            </a:extLst>
          </p:cNvPr>
          <p:cNvSpPr txBox="1">
            <a:spLocks/>
          </p:cNvSpPr>
          <p:nvPr/>
        </p:nvSpPr>
        <p:spPr>
          <a:xfrm>
            <a:off x="1320551" y="2901922"/>
            <a:ext cx="9266487" cy="29672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ГАЛАКТИКАМИ З АКТИВНИМ ЯДРОМ -</a:t>
            </a:r>
          </a:p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Галактики, ядра яких особливо яскраві, і вони є потужними джерелами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випромінювань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в оптичному, рентгенівському і радіодіапазоні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B640C00F-25FC-4D4C-8F4C-4AA1C5CBC22D}"/>
              </a:ext>
            </a:extLst>
          </p:cNvPr>
          <p:cNvSpPr txBox="1">
            <a:spLocks/>
          </p:cNvSpPr>
          <p:nvPr/>
        </p:nvSpPr>
        <p:spPr>
          <a:xfrm>
            <a:off x="3027052" y="1996814"/>
            <a:ext cx="5804623" cy="5627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концентрація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600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26" grpId="0" animBg="1"/>
      <p:bldP spid="27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E5375D-2739-4AE0-9D8F-7AC95859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9582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Згадаймо головне</a:t>
              </a: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A67594EE-8637-488E-8751-148DC5881D59}"/>
              </a:ext>
            </a:extLst>
          </p:cNvPr>
          <p:cNvSpPr txBox="1">
            <a:spLocks/>
          </p:cNvSpPr>
          <p:nvPr/>
        </p:nvSpPr>
        <p:spPr>
          <a:xfrm>
            <a:off x="166625" y="1688347"/>
            <a:ext cx="11858729" cy="6323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Де наше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місце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Галактиці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B1FBC07E-1F77-449F-BCBA-4F4FD8779E4C}"/>
              </a:ext>
            </a:extLst>
          </p:cNvPr>
          <p:cNvSpPr txBox="1">
            <a:spLocks/>
          </p:cNvSpPr>
          <p:nvPr/>
        </p:nvSpPr>
        <p:spPr>
          <a:xfrm>
            <a:off x="166625" y="3200776"/>
            <a:ext cx="11858728" cy="6323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форма, структура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характеристики? 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AF7424FD-03B3-46C1-889F-3DCA3DDC9C93}"/>
              </a:ext>
            </a:extLst>
          </p:cNvPr>
          <p:cNvSpPr txBox="1">
            <a:spLocks/>
          </p:cNvSpPr>
          <p:nvPr/>
        </p:nvSpPr>
        <p:spPr>
          <a:xfrm>
            <a:off x="166625" y="4769885"/>
            <a:ext cx="11858728" cy="1151367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подібні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«Молочного Шляху»,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Де межа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04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Галактика Вертушка">
            <a:extLst>
              <a:ext uri="{FF2B5EF4-FFF2-40B4-BE49-F238E27FC236}">
                <a16:creationId xmlns:a16="http://schemas.microsoft.com/office/drawing/2014/main" id="{6EA73C03-2F43-4D59-BB43-DD13E7E68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6841" cy="68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Ознаки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активност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ядер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галактики</a:t>
              </a: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0949FA08-890F-4251-BA98-AB7AEBB5024D}"/>
              </a:ext>
            </a:extLst>
          </p:cNvPr>
          <p:cNvSpPr txBox="1">
            <a:spLocks/>
          </p:cNvSpPr>
          <p:nvPr/>
        </p:nvSpPr>
        <p:spPr>
          <a:xfrm>
            <a:off x="187762" y="6208542"/>
            <a:ext cx="3112651" cy="46774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Галактика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M 101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9F92E576-8092-4475-8350-CD10861906F2}"/>
              </a:ext>
            </a:extLst>
          </p:cNvPr>
          <p:cNvSpPr txBox="1">
            <a:spLocks/>
          </p:cNvSpPr>
          <p:nvPr/>
        </p:nvSpPr>
        <p:spPr>
          <a:xfrm>
            <a:off x="187763" y="1058835"/>
            <a:ext cx="11858729" cy="10842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Спектр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електромагнітного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набагато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ширший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спектра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звичайних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галактик 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E1F048A3-A3D6-4CCB-B280-D1DD298BE177}"/>
              </a:ext>
            </a:extLst>
          </p:cNvPr>
          <p:cNvSpPr txBox="1">
            <a:spLocks/>
          </p:cNvSpPr>
          <p:nvPr/>
        </p:nvSpPr>
        <p:spPr>
          <a:xfrm>
            <a:off x="187763" y="2369019"/>
            <a:ext cx="11858728" cy="57420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Спостерігається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змінність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джерела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випромінювання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DC12E603-ADDF-4D05-B844-11F3521C8BAE}"/>
              </a:ext>
            </a:extLst>
          </p:cNvPr>
          <p:cNvSpPr txBox="1">
            <a:spLocks/>
          </p:cNvSpPr>
          <p:nvPr/>
        </p:nvSpPr>
        <p:spPr>
          <a:xfrm>
            <a:off x="187763" y="3155773"/>
            <a:ext cx="11858729" cy="16734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особливості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спектра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,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якими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дізнатися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про рух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гарячого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газу з великою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швидкістю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магнітне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поле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структуру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67148F51-9111-4F8F-8AA3-32FA33950297}"/>
              </a:ext>
            </a:extLst>
          </p:cNvPr>
          <p:cNvSpPr txBox="1">
            <a:spLocks/>
          </p:cNvSpPr>
          <p:nvPr/>
        </p:nvSpPr>
        <p:spPr>
          <a:xfrm>
            <a:off x="187763" y="5041723"/>
            <a:ext cx="11858728" cy="10842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видимі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зовнішні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особливості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зокрема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викиди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й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гарячі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»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185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0791D04-4AF8-4DFE-B6D1-E1963F15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6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 Галактик з активним ядром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7BD2496F-085A-402C-A15D-2A5406DA380F}"/>
              </a:ext>
            </a:extLst>
          </p:cNvPr>
          <p:cNvSpPr txBox="1">
            <a:spLocks/>
          </p:cNvSpPr>
          <p:nvPr/>
        </p:nvSpPr>
        <p:spPr>
          <a:xfrm>
            <a:off x="134774" y="4009750"/>
            <a:ext cx="2708949" cy="545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Сейфертівські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5EACA661-4429-40E6-B06A-B5A37FDCCE7F}"/>
              </a:ext>
            </a:extLst>
          </p:cNvPr>
          <p:cNvSpPr txBox="1">
            <a:spLocks/>
          </p:cNvSpPr>
          <p:nvPr/>
        </p:nvSpPr>
        <p:spPr>
          <a:xfrm>
            <a:off x="3161716" y="4013087"/>
            <a:ext cx="2817637" cy="545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Радіогалактики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3230F651-308D-452C-8298-4D60B10C14E3}"/>
              </a:ext>
            </a:extLst>
          </p:cNvPr>
          <p:cNvSpPr txBox="1">
            <a:spLocks/>
          </p:cNvSpPr>
          <p:nvPr/>
        </p:nvSpPr>
        <p:spPr>
          <a:xfrm>
            <a:off x="6558504" y="4047743"/>
            <a:ext cx="2091302" cy="545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Лацертиди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7A963799-BCBF-4D5C-B365-04912BC06393}"/>
              </a:ext>
            </a:extLst>
          </p:cNvPr>
          <p:cNvSpPr txBox="1">
            <a:spLocks/>
          </p:cNvSpPr>
          <p:nvPr/>
        </p:nvSpPr>
        <p:spPr>
          <a:xfrm>
            <a:off x="9595392" y="4027249"/>
            <a:ext cx="2091303" cy="545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Квазари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B55D31-4861-41D9-86B2-B8600DDE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7" y="1184461"/>
            <a:ext cx="2708948" cy="27089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E9CBC7-9315-446F-9ADF-7F4EF5E6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57" y="1195686"/>
            <a:ext cx="2708948" cy="26992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лацертиды&quot;">
            <a:extLst>
              <a:ext uri="{FF2B5EF4-FFF2-40B4-BE49-F238E27FC236}">
                <a16:creationId xmlns:a16="http://schemas.microsoft.com/office/drawing/2014/main" id="{2AF70A52-4AB3-4CD0-8C86-CFBC18D6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92" y="1204958"/>
            <a:ext cx="2600725" cy="26884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квазар&quot;">
            <a:extLst>
              <a:ext uri="{FF2B5EF4-FFF2-40B4-BE49-F238E27FC236}">
                <a16:creationId xmlns:a16="http://schemas.microsoft.com/office/drawing/2014/main" id="{2F503076-0F17-40F7-9834-924093FF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79" y="1184461"/>
            <a:ext cx="2668144" cy="26884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EEE80AA0-3E07-4101-B326-0A4A47FB2E7D}"/>
              </a:ext>
            </a:extLst>
          </p:cNvPr>
          <p:cNvSpPr txBox="1">
            <a:spLocks/>
          </p:cNvSpPr>
          <p:nvPr/>
        </p:nvSpPr>
        <p:spPr>
          <a:xfrm>
            <a:off x="142137" y="4795909"/>
            <a:ext cx="2708949" cy="18678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потужні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викиди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газу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швидкістю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300-5000 км/с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2" name="Місце для вмісту 3">
            <a:extLst>
              <a:ext uri="{FF2B5EF4-FFF2-40B4-BE49-F238E27FC236}">
                <a16:creationId xmlns:a16="http://schemas.microsoft.com/office/drawing/2014/main" id="{9162BB74-29E3-4E0E-A8DD-784A30481977}"/>
              </a:ext>
            </a:extLst>
          </p:cNvPr>
          <p:cNvSpPr txBox="1">
            <a:spLocks/>
          </p:cNvSpPr>
          <p:nvPr/>
        </p:nvSpPr>
        <p:spPr>
          <a:xfrm>
            <a:off x="3135157" y="4795909"/>
            <a:ext cx="2817637" cy="18678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Найпотужніші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випромінювання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радіодіапазоні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F9CC19D2-AA4E-46A2-9061-12436A9CB1C5}"/>
              </a:ext>
            </a:extLst>
          </p:cNvPr>
          <p:cNvSpPr txBox="1">
            <a:spLocks/>
          </p:cNvSpPr>
          <p:nvPr/>
        </p:nvSpPr>
        <p:spPr>
          <a:xfrm>
            <a:off x="6195337" y="4795909"/>
            <a:ext cx="2817637" cy="18678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Джет ядра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спрямований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спостерігача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4" name="Місце для вмісту 3">
            <a:extLst>
              <a:ext uri="{FF2B5EF4-FFF2-40B4-BE49-F238E27FC236}">
                <a16:creationId xmlns:a16="http://schemas.microsoft.com/office/drawing/2014/main" id="{DF5A1A27-AFF4-4FCF-955F-3B6DC56C9A33}"/>
              </a:ext>
            </a:extLst>
          </p:cNvPr>
          <p:cNvSpPr txBox="1">
            <a:spLocks/>
          </p:cNvSpPr>
          <p:nvPr/>
        </p:nvSpPr>
        <p:spPr>
          <a:xfrm>
            <a:off x="9232226" y="4795908"/>
            <a:ext cx="2817637" cy="18678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Найяскравіші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об’єкти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mbria Math" panose="02040503050406030204" pitchFamily="18" charset="0"/>
              </a:rPr>
              <a:t>Всесвіті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56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Галактика Вертушка">
            <a:extLst>
              <a:ext uri="{FF2B5EF4-FFF2-40B4-BE49-F238E27FC236}">
                <a16:creationId xmlns:a16="http://schemas.microsoft.com/office/drawing/2014/main" id="{6EA73C03-2F43-4D59-BB43-DD13E7E68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6841" cy="68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Значення дослідження активних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ядер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9F92E576-8092-4475-8350-CD10861906F2}"/>
              </a:ext>
            </a:extLst>
          </p:cNvPr>
          <p:cNvSpPr txBox="1">
            <a:spLocks/>
          </p:cNvSpPr>
          <p:nvPr/>
        </p:nvSpPr>
        <p:spPr>
          <a:xfrm>
            <a:off x="2910868" y="1030193"/>
            <a:ext cx="6703527" cy="10842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Перевірка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моделей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космічної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еволюції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і росту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чорних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дір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DC12E603-ADDF-4D05-B844-11F3521C8BAE}"/>
              </a:ext>
            </a:extLst>
          </p:cNvPr>
          <p:cNvSpPr txBox="1">
            <a:spLocks/>
          </p:cNvSpPr>
          <p:nvPr/>
        </p:nvSpPr>
        <p:spPr>
          <a:xfrm>
            <a:off x="2098251" y="2408302"/>
            <a:ext cx="8328760" cy="10842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Вивчення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фізики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акреції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перетікання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)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чорні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діри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67148F51-9111-4F8F-8AA3-32FA33950297}"/>
              </a:ext>
            </a:extLst>
          </p:cNvPr>
          <p:cNvSpPr txBox="1">
            <a:spLocks/>
          </p:cNvSpPr>
          <p:nvPr/>
        </p:nvSpPr>
        <p:spPr>
          <a:xfrm>
            <a:off x="2937263" y="3716654"/>
            <a:ext cx="6677132" cy="10817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Вивчення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властивостей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джетів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викидів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7491F3FE-B27E-4853-BF7E-FDF7C979F8B1}"/>
              </a:ext>
            </a:extLst>
          </p:cNvPr>
          <p:cNvSpPr txBox="1">
            <a:spLocks/>
          </p:cNvSpPr>
          <p:nvPr/>
        </p:nvSpPr>
        <p:spPr>
          <a:xfrm>
            <a:off x="2424959" y="5092612"/>
            <a:ext cx="7701740" cy="157712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Вивчення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впливу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акреції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чорну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діру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квазарної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активності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еволюцію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галактики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49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01" y="2488456"/>
            <a:ext cx="11858729" cy="1085475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переважної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спектральні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зміщені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спектра…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01" y="1122727"/>
            <a:ext cx="11858729" cy="11126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01" y="3826806"/>
            <a:ext cx="11858729" cy="127271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нас галактикою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неба є…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01" y="5352395"/>
            <a:ext cx="11858729" cy="12727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наш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установив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01" y="2836789"/>
            <a:ext cx="11858729" cy="70297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01" y="1294402"/>
            <a:ext cx="11858729" cy="11126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сузір'ї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скупчення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01" y="4001163"/>
            <a:ext cx="11858729" cy="127271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типи галактик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зовнішнім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виглядом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01" y="5735273"/>
            <a:ext cx="11858729" cy="56431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закон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Габбла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6446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00" y="2601472"/>
            <a:ext cx="11858729" cy="111261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ядер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00" y="1135802"/>
            <a:ext cx="11858729" cy="11126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розуміють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терміном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галактичний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канібалізм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00" y="4067142"/>
            <a:ext cx="11858729" cy="111261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факт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підтвердженням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00" y="5470292"/>
            <a:ext cx="11858729" cy="10971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характеристикою галактики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пов’язане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фіолетового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зміщення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04315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60" y="1065643"/>
            <a:ext cx="11684275" cy="18588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7, пункт 1 (С. 99-102),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(1-5) С. 103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26926" y="3276401"/>
            <a:ext cx="11938142" cy="32296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Галактичні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світи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Велика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Стіна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Структура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Моделі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Всесвіту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 Галактики з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активними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ядрами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3-ap-southeast-2.amazonaws.com/icrar.org/wp-content/uploads/2016/09/11173517/Stephans-Quintet.jpg">
            <a:extLst>
              <a:ext uri="{FF2B5EF4-FFF2-40B4-BE49-F238E27FC236}">
                <a16:creationId xmlns:a16="http://schemas.microsoft.com/office/drawing/2014/main" id="{DC6F2FE3-BE05-4903-A1C2-EFD06E0A7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4803"/>
            <a:ext cx="12192001" cy="68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commons/thumb/3/36/William_Herschel01.jpg/837px-William_Herschel01.jpg?uselang=ru">
            <a:extLst>
              <a:ext uri="{FF2B5EF4-FFF2-40B4-BE49-F238E27FC236}">
                <a16:creationId xmlns:a16="http://schemas.microsoft.com/office/drawing/2014/main" id="{A2F7AC2E-31FB-45E7-A885-6EE1EF99F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3898" b="10721"/>
          <a:stretch/>
        </p:blipFill>
        <p:spPr bwMode="auto">
          <a:xfrm>
            <a:off x="0" y="-34804"/>
            <a:ext cx="5897458" cy="68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Світ Галактик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1C855844-CEA1-4991-9795-D05A6C6459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94544" y="1378281"/>
            <a:ext cx="5550084" cy="172549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2500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туманностей,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18527507-F8F3-4901-A5E0-5F6578C85C86}"/>
              </a:ext>
            </a:extLst>
          </p:cNvPr>
          <p:cNvSpPr txBox="1">
            <a:spLocks/>
          </p:cNvSpPr>
          <p:nvPr/>
        </p:nvSpPr>
        <p:spPr>
          <a:xfrm>
            <a:off x="1356530" y="5904801"/>
            <a:ext cx="2958226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Вільям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Гершель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(1738-1822)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093AFF4-E358-4C94-8284-926255513433}"/>
              </a:ext>
            </a:extLst>
          </p:cNvPr>
          <p:cNvSpPr txBox="1">
            <a:spLocks/>
          </p:cNvSpPr>
          <p:nvPr/>
        </p:nvSpPr>
        <p:spPr>
          <a:xfrm>
            <a:off x="6294544" y="3576159"/>
            <a:ext cx="5550084" cy="280946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Виділив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“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шляхів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 бути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подібними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s3-ap-southeast-2.amazonaws.com/icrar.org/wp-content/uploads/2016/09/11173517/Stephans-Quintet.jpg">
            <a:extLst>
              <a:ext uri="{FF2B5EF4-FFF2-40B4-BE49-F238E27FC236}">
                <a16:creationId xmlns:a16="http://schemas.microsoft.com/office/drawing/2014/main" id="{23D2E63D-D91A-4D5A-A4EC-CEA27CC49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4804"/>
            <a:ext cx="12192001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Похожее изображение">
            <a:extLst>
              <a:ext uri="{FF2B5EF4-FFF2-40B4-BE49-F238E27FC236}">
                <a16:creationId xmlns:a16="http://schemas.microsoft.com/office/drawing/2014/main" id="{0C1CADD7-CAEB-4231-9C37-AD2FDF65B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" y="-9250"/>
            <a:ext cx="5854700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Світ Галактик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59408A82-ED30-43B7-AD08-B33D34B254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40115" y="1193253"/>
            <a:ext cx="4967521" cy="232542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туманностях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розсіяні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скупчення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цефеїди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DD4530B-E455-4D00-A996-E5833D357485}"/>
              </a:ext>
            </a:extLst>
          </p:cNvPr>
          <p:cNvSpPr txBox="1">
            <a:spLocks/>
          </p:cNvSpPr>
          <p:nvPr/>
        </p:nvSpPr>
        <p:spPr>
          <a:xfrm>
            <a:off x="1449295" y="6035867"/>
            <a:ext cx="2958226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Едвін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Габбл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(1889-1953)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66ADB1F7-32BC-4DAB-9F83-6F1386A79FFD}"/>
              </a:ext>
            </a:extLst>
          </p:cNvPr>
          <p:cNvSpPr txBox="1">
            <a:spLocks/>
          </p:cNvSpPr>
          <p:nvPr/>
        </p:nvSpPr>
        <p:spPr>
          <a:xfrm>
            <a:off x="6626424" y="3933853"/>
            <a:ext cx="4794901" cy="115294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цефеїд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(галактик)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C8EE381B-2EF0-4026-852B-AB186FB196A2}"/>
              </a:ext>
            </a:extLst>
          </p:cNvPr>
          <p:cNvSpPr txBox="1">
            <a:spLocks/>
          </p:cNvSpPr>
          <p:nvPr/>
        </p:nvSpPr>
        <p:spPr>
          <a:xfrm>
            <a:off x="6456798" y="5489542"/>
            <a:ext cx="4967521" cy="115294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оцінку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4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217BFC-F97D-4D2F-86A1-7A031D237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0"/>
            <a:ext cx="12192000" cy="6858000"/>
          </a:xfrm>
          <a:prstGeom prst="rect">
            <a:avLst/>
          </a:prstGeom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Класифікація Галактик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2" descr="NGC 1399 HST 10911 R814GB475.png">
            <a:extLst>
              <a:ext uri="{FF2B5EF4-FFF2-40B4-BE49-F238E27FC236}">
                <a16:creationId xmlns:a16="http://schemas.microsoft.com/office/drawing/2014/main" id="{082633B4-1329-4E03-9CF8-B1027D5C3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390" y="1452569"/>
            <a:ext cx="2556845" cy="25568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Картинки по запросу NGC 4526">
            <a:extLst>
              <a:ext uri="{FF2B5EF4-FFF2-40B4-BE49-F238E27FC236}">
                <a16:creationId xmlns:a16="http://schemas.microsoft.com/office/drawing/2014/main" id="{1E45DE2A-C308-42E9-AE73-5B1D61D23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1807" y="1452569"/>
            <a:ext cx="2556845" cy="25568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A spiral snowflake.jpg">
            <a:extLst>
              <a:ext uri="{FF2B5EF4-FFF2-40B4-BE49-F238E27FC236}">
                <a16:creationId xmlns:a16="http://schemas.microsoft.com/office/drawing/2014/main" id="{C0BCC041-D1C7-40AD-B82F-A61589481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9547" y="1376517"/>
            <a:ext cx="2708948" cy="27089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s://upload.wikimedia.org/wikipedia/commons/thumb/b/b7/Irregular_galaxy_NGC_1427A_%28captured_by_the_Hubble_Space_Telescope%29.jpg/800px-Irregular_galaxy_NGC_1427A_%28captured_by_the_Hubble_Space_Telescope%29.jpg">
            <a:extLst>
              <a:ext uri="{FF2B5EF4-FFF2-40B4-BE49-F238E27FC236}">
                <a16:creationId xmlns:a16="http://schemas.microsoft.com/office/drawing/2014/main" id="{8FC70293-2DC6-4693-88B4-A15739589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3996" y="1532671"/>
            <a:ext cx="2552793" cy="25527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E8A82BBD-9804-40E0-82EF-EF369DD9C2D7}"/>
              </a:ext>
            </a:extLst>
          </p:cNvPr>
          <p:cNvSpPr txBox="1">
            <a:spLocks/>
          </p:cNvSpPr>
          <p:nvPr/>
        </p:nvSpPr>
        <p:spPr>
          <a:xfrm>
            <a:off x="575586" y="4282298"/>
            <a:ext cx="2091302" cy="545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Еліптичні Е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59BB7C75-F3F3-4060-8963-6BC6EBA4AF2A}"/>
              </a:ext>
            </a:extLst>
          </p:cNvPr>
          <p:cNvSpPr txBox="1">
            <a:spLocks/>
          </p:cNvSpPr>
          <p:nvPr/>
        </p:nvSpPr>
        <p:spPr>
          <a:xfrm>
            <a:off x="3644339" y="4282298"/>
            <a:ext cx="2091302" cy="545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Спіральні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S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D2BEC1F7-2B66-4A6A-94BE-526F40CAC890}"/>
              </a:ext>
            </a:extLst>
          </p:cNvPr>
          <p:cNvSpPr txBox="1">
            <a:spLocks/>
          </p:cNvSpPr>
          <p:nvPr/>
        </p:nvSpPr>
        <p:spPr>
          <a:xfrm>
            <a:off x="6704578" y="4204628"/>
            <a:ext cx="2091302" cy="7800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Л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інзовидні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S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О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2" name="Місце для вмісту 3">
            <a:extLst>
              <a:ext uri="{FF2B5EF4-FFF2-40B4-BE49-F238E27FC236}">
                <a16:creationId xmlns:a16="http://schemas.microsoft.com/office/drawing/2014/main" id="{E5D9F2E0-3891-4E9F-9948-D78A3359CC6D}"/>
              </a:ext>
            </a:extLst>
          </p:cNvPr>
          <p:cNvSpPr txBox="1">
            <a:spLocks/>
          </p:cNvSpPr>
          <p:nvPr/>
        </p:nvSpPr>
        <p:spPr>
          <a:xfrm>
            <a:off x="9486004" y="4179967"/>
            <a:ext cx="2430785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Неправильні </a:t>
            </a:r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Ir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46" name="Місце для вмісту 3">
            <a:extLst>
              <a:ext uri="{FF2B5EF4-FFF2-40B4-BE49-F238E27FC236}">
                <a16:creationId xmlns:a16="http://schemas.microsoft.com/office/drawing/2014/main" id="{A64E2DC5-B5D1-442C-B705-6B4ED2C745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5741" y="5322328"/>
            <a:ext cx="11446335" cy="111474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спіральних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неправильних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галактиках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багато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блакитних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червоних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thumb/0/0d/Hubble_ultra_deep_field_high_rez_edit1.jpg/1024px-Hubble_ultra_deep_field_high_rez_edit1.jpg">
            <a:extLst>
              <a:ext uri="{FF2B5EF4-FFF2-40B4-BE49-F238E27FC236}">
                <a16:creationId xmlns:a16="http://schemas.microsoft.com/office/drawing/2014/main" id="{2FF66E59-1E71-4968-90E7-D79434B5A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81"/>
          <a:stretch/>
        </p:blipFill>
        <p:spPr bwMode="auto">
          <a:xfrm>
            <a:off x="-6" y="0"/>
            <a:ext cx="12192002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Світ Галактик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Місце для вмісту 3">
                <a:extLst>
                  <a:ext uri="{FF2B5EF4-FFF2-40B4-BE49-F238E27FC236}">
                    <a16:creationId xmlns:a16="http://schemas.microsoft.com/office/drawing/2014/main" id="{348DF90C-E6A8-40CA-8ED6-9BEE0F75C4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32" y="1464449"/>
                <a:ext cx="11503097" cy="98897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Галактик з видимою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зоряною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величиною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є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близько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10 млрд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10" name="Місце для вмісту 3">
                <a:extLst>
                  <a:ext uri="{FF2B5EF4-FFF2-40B4-BE49-F238E27FC236}">
                    <a16:creationId xmlns:a16="http://schemas.microsoft.com/office/drawing/2014/main" id="{348DF90C-E6A8-40CA-8ED6-9BEE0F75C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32" y="1464449"/>
                <a:ext cx="11503097" cy="988972"/>
              </a:xfrm>
              <a:prstGeom prst="roundRect">
                <a:avLst/>
              </a:prstGeom>
              <a:blipFill>
                <a:blip r:embed="rId3"/>
                <a:stretch>
                  <a:fillRect t="-18293" r="-106" b="-28049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Місце для вмісту 3">
                <a:extLst>
                  <a:ext uri="{FF2B5EF4-FFF2-40B4-BE49-F238E27FC236}">
                    <a16:creationId xmlns:a16="http://schemas.microsoft.com/office/drawing/2014/main" id="{F5925C07-49A9-4829-8EC4-0EFF6001FA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58318" y="2937935"/>
                <a:ext cx="8992945" cy="60331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Маса галактик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від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мас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Сонця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9" name="Місце для вмісту 3">
                <a:extLst>
                  <a:ext uri="{FF2B5EF4-FFF2-40B4-BE49-F238E27FC236}">
                    <a16:creationId xmlns:a16="http://schemas.microsoft.com/office/drawing/2014/main" id="{F5925C07-49A9-4829-8EC4-0EFF6001F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318" y="2937935"/>
                <a:ext cx="8992945" cy="603310"/>
              </a:xfrm>
              <a:prstGeom prst="roundRect">
                <a:avLst/>
              </a:prstGeom>
              <a:blipFill>
                <a:blip r:embed="rId4"/>
                <a:stretch>
                  <a:fillRect l="-1219" t="-20792" r="-1151" b="-3564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Місце для вмісту 3">
                <a:extLst>
                  <a:ext uri="{FF2B5EF4-FFF2-40B4-BE49-F238E27FC236}">
                    <a16:creationId xmlns:a16="http://schemas.microsoft.com/office/drawing/2014/main" id="{BDEDC531-FAE9-4CFD-B504-995859D353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7036" y="4128402"/>
                <a:ext cx="9477917" cy="60331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Маса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нашої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Галактики 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2∙</a:t>
                </a:r>
                <a:r>
                  <a:rPr lang="ru-RU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мас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Сонця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11" name="Місце для вмісту 3">
                <a:extLst>
                  <a:ext uri="{FF2B5EF4-FFF2-40B4-BE49-F238E27FC236}">
                    <a16:creationId xmlns:a16="http://schemas.microsoft.com/office/drawing/2014/main" id="{BDEDC531-FAE9-4CFD-B504-995859D35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036" y="4128402"/>
                <a:ext cx="9477917" cy="603310"/>
              </a:xfrm>
              <a:prstGeom prst="roundRect">
                <a:avLst/>
              </a:prstGeom>
              <a:blipFill>
                <a:blip r:embed="rId5"/>
                <a:stretch>
                  <a:fillRect l="-1221" t="-22772" r="-1221" b="-3465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24F3939-91D3-4AA7-B300-D5F85C8C69F8}"/>
              </a:ext>
            </a:extLst>
          </p:cNvPr>
          <p:cNvSpPr txBox="1">
            <a:spLocks/>
          </p:cNvSpPr>
          <p:nvPr/>
        </p:nvSpPr>
        <p:spPr>
          <a:xfrm>
            <a:off x="1265355" y="5235957"/>
            <a:ext cx="9683646" cy="11622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 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до 250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кілопарсек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(16-800 тис. св.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45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93A86AA2-97B8-4838-AE54-6C7C402431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0" name="Picture 2" descr="Картинки по запросу IC 1101">
            <a:extLst>
              <a:ext uri="{FF2B5EF4-FFF2-40B4-BE49-F238E27FC236}">
                <a16:creationId xmlns:a16="http://schemas.microsoft.com/office/drawing/2014/main" id="{5B5B9E41-57C2-4A78-A971-8E41BB06B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2"/>
          <a:stretch/>
        </p:blipFill>
        <p:spPr bwMode="auto">
          <a:xfrm>
            <a:off x="6156798" y="-157900"/>
            <a:ext cx="5957376" cy="6970480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C21147-067F-4148-9EBF-25C471E7994F}"/>
              </a:ext>
            </a:extLst>
          </p:cNvPr>
          <p:cNvSpPr txBox="1"/>
          <p:nvPr/>
        </p:nvSpPr>
        <p:spPr>
          <a:xfrm>
            <a:off x="10662095" y="5904945"/>
            <a:ext cx="95090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IC1101</a:t>
            </a:r>
            <a:endParaRPr lang="ru-RU" sz="2133" dirty="0">
              <a:solidFill>
                <a:schemeClr val="bg1"/>
              </a:solidFill>
            </a:endParaRPr>
          </a:p>
        </p:txBody>
      </p:sp>
      <p:grpSp>
        <p:nvGrpSpPr>
          <p:cNvPr id="16" name="Группа 4">
            <a:extLst>
              <a:ext uri="{FF2B5EF4-FFF2-40B4-BE49-F238E27FC236}">
                <a16:creationId xmlns:a16="http://schemas.microsoft.com/office/drawing/2014/main" id="{279BEDB8-4E13-499B-9E65-B7873B520C3D}"/>
              </a:ext>
            </a:extLst>
          </p:cNvPr>
          <p:cNvGrpSpPr/>
          <p:nvPr/>
        </p:nvGrpSpPr>
        <p:grpSpPr>
          <a:xfrm>
            <a:off x="4203277" y="2524025"/>
            <a:ext cx="1846155" cy="2074091"/>
            <a:chOff x="3152458" y="1893018"/>
            <a:chExt cx="1384616" cy="1555568"/>
          </a:xfrm>
        </p:grpSpPr>
        <p:pic>
          <p:nvPicPr>
            <p:cNvPr id="17" name="Picture 4" descr="https://upload.wikimedia.org/wikipedia/commons/thumb/1/1f/The_halo_of_galaxy_Messier_87.jpg/1024px-The_halo_of_galaxy_Messier_87.jpg">
              <a:extLst>
                <a:ext uri="{FF2B5EF4-FFF2-40B4-BE49-F238E27FC236}">
                  <a16:creationId xmlns:a16="http://schemas.microsoft.com/office/drawing/2014/main" id="{94DB7FCC-1611-4AB8-A73B-C0F0EAC9A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52458" y="1893018"/>
              <a:ext cx="1384616" cy="1357464"/>
            </a:xfrm>
            <a:prstGeom prst="ellipse">
              <a:avLst/>
            </a:prstGeom>
            <a:noFill/>
            <a:effectLst>
              <a:softEdge rad="228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A36339-F15E-4D07-93F7-FC3EAA08045E}"/>
                </a:ext>
              </a:extLst>
            </p:cNvPr>
            <p:cNvSpPr txBox="1"/>
            <p:nvPr/>
          </p:nvSpPr>
          <p:spPr>
            <a:xfrm>
              <a:off x="3490864" y="3133163"/>
              <a:ext cx="52081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33" dirty="0">
                  <a:solidFill>
                    <a:schemeClr val="bg1"/>
                  </a:solidFill>
                </a:rPr>
                <a:t>М87</a:t>
              </a:r>
            </a:p>
          </p:txBody>
        </p:sp>
      </p:grpSp>
      <p:grpSp>
        <p:nvGrpSpPr>
          <p:cNvPr id="22" name="Группа 5">
            <a:extLst>
              <a:ext uri="{FF2B5EF4-FFF2-40B4-BE49-F238E27FC236}">
                <a16:creationId xmlns:a16="http://schemas.microsoft.com/office/drawing/2014/main" id="{8F24598A-0B7B-48D5-9D7D-B81CA19EF9F3}"/>
              </a:ext>
            </a:extLst>
          </p:cNvPr>
          <p:cNvGrpSpPr/>
          <p:nvPr/>
        </p:nvGrpSpPr>
        <p:grpSpPr>
          <a:xfrm>
            <a:off x="2164757" y="3141632"/>
            <a:ext cx="1530675" cy="995300"/>
            <a:chOff x="1623567" y="2356224"/>
            <a:chExt cx="1148006" cy="746475"/>
          </a:xfrm>
        </p:grpSpPr>
        <p:pic>
          <p:nvPicPr>
            <p:cNvPr id="23" name="Picture 6" descr="Картинки по запросу Andromeda">
              <a:extLst>
                <a:ext uri="{FF2B5EF4-FFF2-40B4-BE49-F238E27FC236}">
                  <a16:creationId xmlns:a16="http://schemas.microsoft.com/office/drawing/2014/main" id="{940FC4A0-3B90-4A69-A86C-4A122943A5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46024" y="2356224"/>
              <a:ext cx="903532" cy="431052"/>
            </a:xfrm>
            <a:prstGeom prst="ellipse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0E151D-79B7-482D-9BD7-58526DF538CB}"/>
                </a:ext>
              </a:extLst>
            </p:cNvPr>
            <p:cNvSpPr txBox="1"/>
            <p:nvPr/>
          </p:nvSpPr>
          <p:spPr>
            <a:xfrm>
              <a:off x="1623567" y="2787276"/>
              <a:ext cx="114800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33" dirty="0">
                  <a:solidFill>
                    <a:schemeClr val="bg1"/>
                  </a:solidFill>
                </a:rPr>
                <a:t>Андромеда</a:t>
              </a:r>
            </a:p>
          </p:txBody>
        </p:sp>
      </p:grpSp>
      <p:grpSp>
        <p:nvGrpSpPr>
          <p:cNvPr id="25" name="Группа 6">
            <a:extLst>
              <a:ext uri="{FF2B5EF4-FFF2-40B4-BE49-F238E27FC236}">
                <a16:creationId xmlns:a16="http://schemas.microsoft.com/office/drawing/2014/main" id="{3629AB1A-C499-48DB-92D6-A4EEE4A479BB}"/>
              </a:ext>
            </a:extLst>
          </p:cNvPr>
          <p:cNvGrpSpPr/>
          <p:nvPr/>
        </p:nvGrpSpPr>
        <p:grpSpPr>
          <a:xfrm>
            <a:off x="356447" y="3375869"/>
            <a:ext cx="1490132" cy="925145"/>
            <a:chOff x="267335" y="2531903"/>
            <a:chExt cx="1117599" cy="693859"/>
          </a:xfrm>
        </p:grpSpPr>
        <p:pic>
          <p:nvPicPr>
            <p:cNvPr id="26" name="Picture 10" descr="Картинки по запросу milky way">
              <a:extLst>
                <a:ext uri="{FF2B5EF4-FFF2-40B4-BE49-F238E27FC236}">
                  <a16:creationId xmlns:a16="http://schemas.microsoft.com/office/drawing/2014/main" id="{CDAAE303-E4F7-4423-97F1-643CDE80F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26" y="2531903"/>
              <a:ext cx="135096" cy="135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BBCE45-238F-4D5A-A4DA-F289C76B66E4}"/>
                </a:ext>
              </a:extLst>
            </p:cNvPr>
            <p:cNvSpPr txBox="1"/>
            <p:nvPr/>
          </p:nvSpPr>
          <p:spPr>
            <a:xfrm>
              <a:off x="267335" y="2664165"/>
              <a:ext cx="1117599" cy="561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33" dirty="0">
                  <a:solidFill>
                    <a:schemeClr val="bg1"/>
                  </a:solidFill>
                </a:rPr>
                <a:t>Молочний Шлях</a:t>
              </a:r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Розміри галактик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A6388811-B146-4F34-9795-8A2E02408A51}"/>
              </a:ext>
            </a:extLst>
          </p:cNvPr>
          <p:cNvSpPr txBox="1">
            <a:spLocks/>
          </p:cNvSpPr>
          <p:nvPr/>
        </p:nvSpPr>
        <p:spPr>
          <a:xfrm>
            <a:off x="448375" y="5419637"/>
            <a:ext cx="5577795" cy="9706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Молочний шлях – 100 тис.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 1101 – 6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 св. р.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1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 cosmic kaleidoscope.jpg">
            <a:extLst>
              <a:ext uri="{FF2B5EF4-FFF2-40B4-BE49-F238E27FC236}">
                <a16:creationId xmlns:a16="http://schemas.microsoft.com/office/drawing/2014/main" id="{FC74381D-37C7-4DF9-A202-3F810BF85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520"/>
            <a:ext cx="121920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іт Галактик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E90E0F-8BD6-467A-AF9D-44B318781599}"/>
              </a:ext>
            </a:extLst>
          </p:cNvPr>
          <p:cNvSpPr txBox="1">
            <a:spLocks/>
          </p:cNvSpPr>
          <p:nvPr/>
        </p:nvSpPr>
        <p:spPr>
          <a:xfrm>
            <a:off x="489164" y="982647"/>
            <a:ext cx="10880400" cy="17155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Галактики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зустрічаються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невеликими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складу великих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скупчень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тисяч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60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Крупномасштабная структура распределения света во Вселенной .jpg">
            <a:extLst>
              <a:ext uri="{FF2B5EF4-FFF2-40B4-BE49-F238E27FC236}">
                <a16:creationId xmlns:a16="http://schemas.microsoft.com/office/drawing/2014/main" id="{AD905FB2-A77E-467F-96C8-8C54D3003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4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Структура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A9188D24-B8BF-43F5-92DC-E97D3F86DD6B}"/>
              </a:ext>
            </a:extLst>
          </p:cNvPr>
          <p:cNvSpPr txBox="1">
            <a:spLocks/>
          </p:cNvSpPr>
          <p:nvPr/>
        </p:nvSpPr>
        <p:spPr>
          <a:xfrm>
            <a:off x="118592" y="5689459"/>
            <a:ext cx="3434077" cy="9706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Великомасштабна структура Всесвіту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10EC0E44-AB41-4B9A-B44D-AC3D77C58D2C}"/>
              </a:ext>
            </a:extLst>
          </p:cNvPr>
          <p:cNvSpPr txBox="1">
            <a:spLocks/>
          </p:cNvSpPr>
          <p:nvPr/>
        </p:nvSpPr>
        <p:spPr>
          <a:xfrm>
            <a:off x="489164" y="982648"/>
            <a:ext cx="10880400" cy="162564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великому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масштабі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галактики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нагадують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величезні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сітки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волокон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E0C052A3-A89F-428E-BF32-F622F03FA7E0}"/>
              </a:ext>
            </a:extLst>
          </p:cNvPr>
          <p:cNvSpPr txBox="1">
            <a:spLocks/>
          </p:cNvSpPr>
          <p:nvPr/>
        </p:nvSpPr>
        <p:spPr>
          <a:xfrm>
            <a:off x="489164" y="982648"/>
            <a:ext cx="10880400" cy="162564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Волокна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оточують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гігантські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300 млн. св. р.),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порожні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порожнечі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34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17321</TotalTime>
  <Words>979</Words>
  <Application>Microsoft Office PowerPoint</Application>
  <PresentationFormat>Широкий екран</PresentationFormat>
  <Paragraphs>169</Paragraphs>
  <Slides>27</Slides>
  <Notes>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1119</cp:revision>
  <dcterms:created xsi:type="dcterms:W3CDTF">2016-12-28T18:54:39Z</dcterms:created>
  <dcterms:modified xsi:type="dcterms:W3CDTF">2020-03-22T14:28:00Z</dcterms:modified>
</cp:coreProperties>
</file>