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7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nehm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nehm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jewishnews.com.ua/ru/publication/10_samih_trogatelynih_pamyatnikov_zhertvam_holokost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andex.ua/images/search?text=&#1092;&#1086;&#1085;%20&#1095;&#1077;&#1088;&#1085;&#1099;&#1081;%20&#1090;&#1082;&#1072;&#1085;&#1100;&amp;img_url=http://www.mindblowingpicture.com/download.php?res=textures/WPPQ6ELA.jpg&amp;pos=1&amp;rpt=simage&amp;lr=28401" TargetMode="External"/><Relationship Id="rId4" Type="http://schemas.openxmlformats.org/officeDocument/2006/relationships/hyperlink" Target="http://hameleons.com/vector/ribbon-baner-vector/173-old-pape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nehm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nehm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фон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51520" y="332657"/>
              <a:ext cx="8712968" cy="34163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uk-UA" sz="5400" b="1" dirty="0" smtClean="0">
                  <a:solidFill>
                    <a:schemeClr val="bg1"/>
                  </a:solidFill>
                  <a:latin typeface="a_AlgeriusBrk" pitchFamily="82" charset="-52"/>
                  <a:cs typeface="Times New Roman" pitchFamily="18" charset="0"/>
                </a:rPr>
                <a:t>ДЕСЯТЬ </a:t>
              </a:r>
              <a:r>
                <a:rPr lang="uk-UA" sz="5400" b="1" dirty="0" err="1" smtClean="0">
                  <a:solidFill>
                    <a:schemeClr val="bg1"/>
                  </a:solidFill>
                  <a:latin typeface="a_AlgeriusBrk" pitchFamily="82" charset="-52"/>
                  <a:cs typeface="Times New Roman" pitchFamily="18" charset="0"/>
                </a:rPr>
                <a:t>найзворушливіших</a:t>
              </a:r>
              <a:r>
                <a:rPr lang="uk-UA" sz="5400" b="1" dirty="0" smtClean="0">
                  <a:solidFill>
                    <a:schemeClr val="bg1"/>
                  </a:solidFill>
                  <a:latin typeface="a_AlgeriusBrk" pitchFamily="82" charset="-52"/>
                  <a:cs typeface="Times New Roman" pitchFamily="18" charset="0"/>
                </a:rPr>
                <a:t> </a:t>
              </a:r>
              <a:r>
                <a:rPr lang="uk-UA" sz="5400" b="1" dirty="0" err="1" smtClean="0">
                  <a:solidFill>
                    <a:schemeClr val="bg1"/>
                  </a:solidFill>
                  <a:latin typeface="a_AlgeriusBrk" pitchFamily="82" charset="-52"/>
                  <a:cs typeface="Times New Roman" pitchFamily="18" charset="0"/>
                </a:rPr>
                <a:t>пам</a:t>
              </a:r>
              <a:r>
                <a:rPr lang="en-US" sz="5400" b="1" dirty="0" smtClean="0">
                  <a:solidFill>
                    <a:schemeClr val="bg1"/>
                  </a:solidFill>
                  <a:latin typeface="a_AlgeriusBrk" pitchFamily="82" charset="-52"/>
                  <a:cs typeface="Times New Roman" pitchFamily="18" charset="0"/>
                </a:rPr>
                <a:t>’</a:t>
              </a:r>
              <a:r>
                <a:rPr lang="uk-UA" sz="5400" b="1" dirty="0" smtClean="0">
                  <a:solidFill>
                    <a:schemeClr val="bg1"/>
                  </a:solidFill>
                  <a:latin typeface="a_AlgeriusBrk" pitchFamily="82" charset="-52"/>
                  <a:cs typeface="Times New Roman" pitchFamily="18" charset="0"/>
                </a:rPr>
                <a:t>яток </a:t>
              </a:r>
              <a:r>
                <a:rPr lang="uk-UA" sz="5400" b="1" dirty="0" smtClean="0">
                  <a:solidFill>
                    <a:schemeClr val="bg1"/>
                  </a:solidFill>
                  <a:latin typeface="a_AlgeriusBrk" pitchFamily="82" charset="-52"/>
                  <a:cs typeface="Times New Roman" pitchFamily="18" charset="0"/>
                </a:rPr>
                <a:t> жертвам </a:t>
              </a:r>
              <a:r>
                <a:rPr lang="uk-UA" sz="5400" b="1" dirty="0" smtClean="0">
                  <a:solidFill>
                    <a:schemeClr val="bg1"/>
                  </a:solidFill>
                  <a:latin typeface="a_AlgeriusBrk" pitchFamily="82" charset="-52"/>
                  <a:cs typeface="Times New Roman" pitchFamily="18" charset="0"/>
                </a:rPr>
                <a:t>Голокосту</a:t>
              </a:r>
              <a:endParaRPr lang="uk-UA" sz="5400" dirty="0">
                <a:solidFill>
                  <a:schemeClr val="bg1"/>
                </a:solidFill>
                <a:latin typeface="a_AlgeriusBrk" pitchFamily="82" charset="-52"/>
                <a:cs typeface="Times New Roman" pitchFamily="18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4644008" y="4293096"/>
              <a:ext cx="4176464" cy="1800200"/>
              <a:chOff x="4644008" y="4293096"/>
              <a:chExt cx="4176464" cy="1800200"/>
            </a:xfrm>
          </p:grpSpPr>
          <p:pic>
            <p:nvPicPr>
              <p:cNvPr id="7" name="Рисунок 6" descr="Подложка для текста.png"/>
              <p:cNvPicPr>
                <a:picLocks noChangeAspect="1"/>
              </p:cNvPicPr>
              <p:nvPr/>
            </p:nvPicPr>
            <p:blipFill>
              <a:blip r:embed="rId3" cstate="print"/>
              <a:srcRect l="2202" t="4836" r="3104" b="6900"/>
              <a:stretch>
                <a:fillRect/>
              </a:stretch>
            </p:blipFill>
            <p:spPr>
              <a:xfrm>
                <a:off x="4644008" y="4293096"/>
                <a:ext cx="4176464" cy="180020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788024" y="4509120"/>
                <a:ext cx="3888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 </a:t>
                </a:r>
                <a:r>
                  <a:rPr lang="ru-RU" sz="2000" b="1" dirty="0" err="1" smtClean="0">
                    <a:latin typeface="Times New Roman" pitchFamily="18" charset="0"/>
                    <a:cs typeface="Times New Roman" pitchFamily="18" charset="0"/>
                  </a:rPr>
                  <a:t>Підготувала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err="1" smtClean="0">
                    <a:latin typeface="Times New Roman" pitchFamily="18" charset="0"/>
                    <a:cs typeface="Times New Roman" pitchFamily="18" charset="0"/>
                  </a:rPr>
                  <a:t>бібліотекар</a:t>
                </a:r>
                <a:endParaRPr lang="ru-RU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uk-UA" sz="2000" b="1" dirty="0" smtClean="0">
                    <a:latin typeface="Times New Roman" pitchFamily="18" charset="0"/>
                    <a:cs typeface="Times New Roman" pitchFamily="18" charset="0"/>
                  </a:rPr>
                  <a:t>Гімназії 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№ 8</a:t>
                </a:r>
              </a:p>
              <a:p>
                <a:pPr algn="ctr"/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Москаленко Г.І. </a:t>
                </a:r>
                <a:endParaRPr lang="uk-UA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фон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Рисунок 2" descr="пергамент.png"/>
            <p:cNvPicPr>
              <a:picLocks noChangeAspect="1"/>
            </p:cNvPicPr>
            <p:nvPr/>
          </p:nvPicPr>
          <p:blipFill>
            <a:blip r:embed="rId3" cstate="print"/>
            <a:srcRect r="17227" b="14300"/>
            <a:stretch>
              <a:fillRect/>
            </a:stretch>
          </p:blipFill>
          <p:spPr>
            <a:xfrm>
              <a:off x="0" y="0"/>
              <a:ext cx="5004048" cy="652534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3727" y="751344"/>
              <a:ext cx="3960440" cy="535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u="sng" dirty="0">
                  <a:solidFill>
                    <a:srgbClr val="0000CC"/>
                  </a:solidFill>
                </a:rPr>
                <a:t>7. За колючим дротом (Сан-Франциско, США</a:t>
              </a:r>
              <a:r>
                <a:rPr lang="ru-RU" b="1" u="sng" dirty="0" smtClean="0">
                  <a:solidFill>
                    <a:srgbClr val="0000CC"/>
                  </a:solidFill>
                </a:rPr>
                <a:t>)</a:t>
              </a:r>
            </a:p>
            <a:p>
              <a:endParaRPr lang="uk-UA" b="1" u="sng" dirty="0">
                <a:solidFill>
                  <a:srgbClr val="0000CC"/>
                </a:solidFill>
              </a:endParaRPr>
            </a:p>
            <a:p>
              <a:endParaRPr lang="uk-UA" u="sng" dirty="0" smtClean="0">
                <a:solidFill>
                  <a:srgbClr val="0000CC"/>
                </a:solidFill>
              </a:endParaRPr>
            </a:p>
            <a:p>
              <a:pPr algn="ctr"/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Авторство та реалізація цієї меморіальної композиції, яка була встановлена ​​у 1984 році в Лінкольн-Парку, належить Джорджу </a:t>
              </a:r>
              <a:r>
                <a:rPr lang="uk-UA" b="1" dirty="0" err="1">
                  <a:latin typeface="Times New Roman" pitchFamily="18" charset="0"/>
                  <a:cs typeface="Times New Roman" pitchFamily="18" charset="0"/>
                </a:rPr>
                <a:t>Сегалу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. Бетонні фігури — одна біля дроту, купа тіл віддалік — символізують жертв нацистської жорстокості, що вижили і загинули. На одного, хто залишився живим, був десяток тих, кого смерть не пощадила.</a:t>
              </a:r>
            </a:p>
            <a:p>
              <a:pPr algn="ctr"/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Відвідувачі парку можуть заходити за дріт і навіть лягати поруч із білими фігурами</a:t>
              </a:r>
              <a:r>
                <a:rPr lang="uk-UA" b="1" dirty="0" smtClean="0">
                  <a:hlinkClick r:id="rId4"/>
                </a:rPr>
                <a:t/>
              </a:r>
              <a:br>
                <a:rPr lang="uk-UA" b="1" dirty="0" smtClean="0">
                  <a:hlinkClick r:id="rId4"/>
                </a:rPr>
              </a:br>
              <a:endParaRPr lang="uk-UA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uk-UA" dirty="0"/>
            </a:p>
          </p:txBody>
        </p:sp>
      </p:grp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5" cstate="print"/>
          <a:srcRect l="50787"/>
          <a:stretch>
            <a:fillRect/>
          </a:stretch>
        </p:blipFill>
        <p:spPr>
          <a:xfrm>
            <a:off x="5103068" y="260648"/>
            <a:ext cx="3874439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фон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Рисунок 2" descr="пергамент.png"/>
            <p:cNvPicPr>
              <a:picLocks noChangeAspect="1"/>
            </p:cNvPicPr>
            <p:nvPr/>
          </p:nvPicPr>
          <p:blipFill>
            <a:blip r:embed="rId3" cstate="print"/>
            <a:srcRect r="17227" b="14300"/>
            <a:stretch>
              <a:fillRect/>
            </a:stretch>
          </p:blipFill>
          <p:spPr>
            <a:xfrm>
              <a:off x="0" y="0"/>
              <a:ext cx="5004048" cy="652534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20230" y="424136"/>
              <a:ext cx="3960440" cy="618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u="sng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8. Ліс (Рига, Латвія)</a:t>
              </a:r>
            </a:p>
            <a:p>
              <a:pPr algn="ctr"/>
              <a:endParaRPr lang="uk-UA" u="sng" dirty="0" smtClean="0">
                <a:solidFill>
                  <a:srgbClr val="0000CC"/>
                </a:solidFill>
              </a:endParaRPr>
            </a:p>
            <a:p>
              <a:pPr algn="ctr"/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Наприкінці 1941 року нацисти вирішили ліквідувати євреїв ризького гетто. За дві акції розстрілів (30 листопада та 8 грудня) у </a:t>
              </a:r>
              <a:r>
                <a:rPr lang="uk-UA" b="1" dirty="0" err="1">
                  <a:latin typeface="Times New Roman" pitchFamily="18" charset="0"/>
                  <a:cs typeface="Times New Roman" pitchFamily="18" charset="0"/>
                </a:rPr>
                <a:t>Румбульському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 лісі було знищено близько 25 тисяч осіб — як ризьких євреїв, так і тих, кого депортували сюди з Німеччини. Серед убитих була величезна кількість дітей. Через три роки це місце стане могилою для сотень єврейських чоловіків із концтабору «</a:t>
              </a:r>
              <a:r>
                <a:rPr lang="uk-UA" b="1" dirty="0" err="1">
                  <a:latin typeface="Times New Roman" pitchFamily="18" charset="0"/>
                  <a:cs typeface="Times New Roman" pitchFamily="18" charset="0"/>
                </a:rPr>
                <a:t>Кайзервальд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».</a:t>
              </a:r>
            </a:p>
            <a:p>
              <a:pPr algn="ctr"/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Меморіал із каміння та товстого металевого дроту на майданчику у формі зірки Давида було зведено за проектом архітектора Сергія Ружа 29 листопада 2002 року. На </a:t>
              </a:r>
              <a:r>
                <a:rPr lang="uk-UA" b="1" dirty="0" smtClean="0">
                  <a:latin typeface="Times New Roman" pitchFamily="18" charset="0"/>
                  <a:cs typeface="Times New Roman" pitchFamily="18" charset="0"/>
                </a:rPr>
                <a:t>каменях 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вибиті імена тих, хто був тут </a:t>
              </a:r>
              <a:r>
                <a:rPr lang="uk-UA" b="1" dirty="0" smtClean="0">
                  <a:latin typeface="Times New Roman" pitchFamily="18" charset="0"/>
                  <a:cs typeface="Times New Roman" pitchFamily="18" charset="0"/>
                </a:rPr>
                <a:t>розстріляний</a:t>
              </a:r>
            </a:p>
          </p:txBody>
        </p:sp>
        <p:pic>
          <p:nvPicPr>
            <p:cNvPr id="7" name="Рисунок 6" descr="8.jpg"/>
            <p:cNvPicPr>
              <a:picLocks noChangeAspect="1"/>
            </p:cNvPicPr>
            <p:nvPr/>
          </p:nvPicPr>
          <p:blipFill>
            <a:blip r:embed="rId4" cstate="print"/>
            <a:srcRect l="50787"/>
            <a:stretch>
              <a:fillRect/>
            </a:stretch>
          </p:blipFill>
          <p:spPr>
            <a:xfrm>
              <a:off x="5148064" y="404664"/>
              <a:ext cx="3779941" cy="57606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фон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Рисунок 2" descr="пергамент.png"/>
            <p:cNvPicPr>
              <a:picLocks noChangeAspect="1"/>
            </p:cNvPicPr>
            <p:nvPr/>
          </p:nvPicPr>
          <p:blipFill>
            <a:blip r:embed="rId3" cstate="print"/>
            <a:srcRect r="17227" b="14300"/>
            <a:stretch>
              <a:fillRect/>
            </a:stretch>
          </p:blipFill>
          <p:spPr>
            <a:xfrm>
              <a:off x="0" y="0"/>
              <a:ext cx="5004048" cy="652534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11560" y="620688"/>
              <a:ext cx="3816424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9. </a:t>
              </a:r>
              <a:r>
                <a:rPr lang="ru-RU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П'ятеро</a:t>
              </a:r>
              <a:r>
                <a:rPr lang="ru-RU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чоловіків</a:t>
              </a:r>
              <a:r>
                <a:rPr lang="ru-RU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та хлопчик (Одеса, </a:t>
              </a:r>
              <a:r>
                <a:rPr lang="ru-RU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Україна</a:t>
              </a:r>
              <a:r>
                <a:rPr lang="ru-RU" b="1" u="sng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algn="ctr"/>
              <a:endParaRPr lang="uk-UA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Меморіал пам'яті загиблим євреям є і в Одесі — за офіційними даними за роки нацистської окупації на Одещині було знищено понад 272 тис. євреїв. Відразу за меморіалом починається Алея праведників світу, а на іншому її кінці розташований пам'ятний знак — він стоїть точно там, звідки починалася депортація євреїв до концтаборів, розкиданих Східною Європою.</a:t>
              </a:r>
            </a:p>
            <a:p>
              <a:pPr algn="ctr"/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Бронзова скульптурна композиція - п'ять худих чоловіків і дитина - була зроблена за проектом </a:t>
              </a:r>
              <a:endParaRPr lang="uk-UA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b="1" dirty="0" smtClean="0">
                  <a:latin typeface="Times New Roman" pitchFamily="18" charset="0"/>
                  <a:cs typeface="Times New Roman" pitchFamily="18" charset="0"/>
                </a:rPr>
                <a:t>Зураба 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Церетелі і відкрилася </a:t>
              </a:r>
              <a:endParaRPr lang="uk-UA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b="1" dirty="0" smtClean="0">
                  <a:latin typeface="Times New Roman" pitchFamily="18" charset="0"/>
                  <a:cs typeface="Times New Roman" pitchFamily="18" charset="0"/>
                </a:rPr>
                <a:t>9 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травня 2004 </a:t>
              </a:r>
              <a:r>
                <a:rPr lang="uk-UA" b="1" dirty="0" smtClean="0">
                  <a:latin typeface="Times New Roman" pitchFamily="18" charset="0"/>
                  <a:cs typeface="Times New Roman" pitchFamily="18" charset="0"/>
                </a:rPr>
                <a:t>року</a:t>
              </a:r>
            </a:p>
          </p:txBody>
        </p:sp>
      </p:grpSp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4" cstate="print"/>
          <a:srcRect l="54725" t="8001" r="3538"/>
          <a:stretch>
            <a:fillRect/>
          </a:stretch>
        </p:blipFill>
        <p:spPr>
          <a:xfrm>
            <a:off x="5076056" y="188640"/>
            <a:ext cx="3816424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фон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Рисунок 2" descr="пергамент.png"/>
            <p:cNvPicPr>
              <a:picLocks noChangeAspect="1"/>
            </p:cNvPicPr>
            <p:nvPr/>
          </p:nvPicPr>
          <p:blipFill>
            <a:blip r:embed="rId3" cstate="print"/>
            <a:srcRect r="17227" b="14300"/>
            <a:stretch>
              <a:fillRect/>
            </a:stretch>
          </p:blipFill>
          <p:spPr>
            <a:xfrm>
              <a:off x="0" y="0"/>
              <a:ext cx="5004048" cy="652534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29946" y="1196752"/>
              <a:ext cx="396044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10. Яд </a:t>
              </a:r>
              <a:r>
                <a:rPr lang="ru-RU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ва-Шем</a:t>
              </a:r>
              <a:r>
                <a:rPr lang="ru-RU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Єрусалим</a:t>
              </a:r>
              <a:r>
                <a:rPr lang="ru-RU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Ізраїль</a:t>
              </a:r>
              <a:r>
                <a:rPr lang="ru-RU" b="1" u="sng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endParaRPr lang="uk-UA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uk-UA" b="1" dirty="0" err="1" smtClean="0">
                  <a:latin typeface="Times New Roman" pitchFamily="18" charset="0"/>
                  <a:cs typeface="Times New Roman" pitchFamily="18" charset="0"/>
                </a:rPr>
                <a:t>Яд</a:t>
              </a:r>
              <a:r>
                <a:rPr lang="uk-UA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b="1" dirty="0" err="1">
                  <a:latin typeface="Times New Roman" pitchFamily="18" charset="0"/>
                  <a:cs typeface="Times New Roman" pitchFamily="18" charset="0"/>
                </a:rPr>
                <a:t>ва-Шем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 — це музей Голокосту, де зібрані унікальні артефакти того страшного часу. Там також знаходиться кілька меморіалів на згадку про вбитих нацистами євреїв. Серед скульптурних композицій комплексу — дерево з фігур людей, паркан із колючого дроту у вигляді людських скелетів та багато </a:t>
              </a:r>
              <a:r>
                <a:rPr lang="uk-UA" b="1" dirty="0" smtClean="0">
                  <a:latin typeface="Times New Roman" pitchFamily="18" charset="0"/>
                  <a:cs typeface="Times New Roman" pitchFamily="18" charset="0"/>
                </a:rPr>
                <a:t>інших</a:t>
              </a:r>
              <a:r>
                <a:rPr lang="uk-UA" dirty="0" smtClean="0">
                  <a:hlinkClick r:id="rId4"/>
                </a:rPr>
                <a:t/>
              </a:r>
              <a:br>
                <a:rPr lang="uk-UA" dirty="0" smtClean="0">
                  <a:hlinkClick r:id="rId4"/>
                </a:rPr>
              </a:br>
              <a:endParaRPr lang="uk-UA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uk-UA" dirty="0"/>
            </a:p>
          </p:txBody>
        </p:sp>
      </p:grpSp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5" cstate="print"/>
          <a:srcRect l="50787"/>
          <a:stretch>
            <a:fillRect/>
          </a:stretch>
        </p:blipFill>
        <p:spPr>
          <a:xfrm>
            <a:off x="5076056" y="260648"/>
            <a:ext cx="3856471" cy="587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фон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7" name="Рисунок 6" descr="Подложка для текста.png"/>
            <p:cNvPicPr>
              <a:picLocks noChangeAspect="1"/>
            </p:cNvPicPr>
            <p:nvPr/>
          </p:nvPicPr>
          <p:blipFill>
            <a:blip r:embed="rId3" cstate="print"/>
            <a:srcRect l="2202" t="4836" r="3104" b="6900"/>
            <a:stretch>
              <a:fillRect/>
            </a:stretch>
          </p:blipFill>
          <p:spPr>
            <a:xfrm>
              <a:off x="323528" y="2204864"/>
              <a:ext cx="8640960" cy="259228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55576" y="1844824"/>
              <a:ext cx="792088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3200" dirty="0" smtClean="0"/>
                <a:t> </a:t>
              </a:r>
            </a:p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"</a:t>
              </a:r>
              <a:r>
                <a:rPr lang="ru-RU" sz="3200" b="1" dirty="0" err="1">
                  <a:latin typeface="Times New Roman" pitchFamily="18" charset="0"/>
                  <a:cs typeface="Times New Roman" pitchFamily="18" charset="0"/>
                </a:rPr>
                <a:t>Пам'ять</a:t>
              </a:r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 про </a:t>
              </a:r>
              <a:r>
                <a:rPr lang="ru-RU" sz="3200" b="1" dirty="0" err="1">
                  <a:latin typeface="Times New Roman" pitchFamily="18" charset="0"/>
                  <a:cs typeface="Times New Roman" pitchFamily="18" charset="0"/>
                </a:rPr>
                <a:t>Голокост</a:t>
              </a:r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err="1">
                  <a:latin typeface="Times New Roman" pitchFamily="18" charset="0"/>
                  <a:cs typeface="Times New Roman" pitchFamily="18" charset="0"/>
                </a:rPr>
                <a:t>необхідна</a:t>
              </a:r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3200" b="1" dirty="0" err="1">
                  <a:latin typeface="Times New Roman" pitchFamily="18" charset="0"/>
                  <a:cs typeface="Times New Roman" pitchFamily="18" charset="0"/>
                </a:rPr>
                <a:t>щоб</a:t>
              </a:r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err="1">
                  <a:latin typeface="Times New Roman" pitchFamily="18" charset="0"/>
                  <a:cs typeface="Times New Roman" pitchFamily="18" charset="0"/>
                </a:rPr>
                <a:t>наші</a:t>
              </a:r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err="1">
                  <a:latin typeface="Times New Roman" pitchFamily="18" charset="0"/>
                  <a:cs typeface="Times New Roman" pitchFamily="18" charset="0"/>
                </a:rPr>
                <a:t>діти</a:t>
              </a:r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err="1">
                  <a:latin typeface="Times New Roman" pitchFamily="18" charset="0"/>
                  <a:cs typeface="Times New Roman" pitchFamily="18" charset="0"/>
                </a:rPr>
                <a:t>ніколи</a:t>
              </a:r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 не </a:t>
              </a:r>
              <a:r>
                <a:rPr lang="ru-RU" sz="3200" b="1" dirty="0" err="1">
                  <a:latin typeface="Times New Roman" pitchFamily="18" charset="0"/>
                  <a:cs typeface="Times New Roman" pitchFamily="18" charset="0"/>
                </a:rPr>
                <a:t>були</a:t>
              </a:r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 жертвами, катами </a:t>
              </a:r>
              <a:r>
                <a:rPr lang="ru-RU" sz="3200" b="1" dirty="0" err="1">
                  <a:latin typeface="Times New Roman" pitchFamily="18" charset="0"/>
                  <a:cs typeface="Times New Roman" pitchFamily="18" charset="0"/>
                </a:rPr>
                <a:t>чи</a:t>
              </a:r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err="1">
                  <a:latin typeface="Times New Roman" pitchFamily="18" charset="0"/>
                  <a:cs typeface="Times New Roman" pitchFamily="18" charset="0"/>
                </a:rPr>
                <a:t>байдужими</a:t>
              </a:r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err="1">
                  <a:latin typeface="Times New Roman" pitchFamily="18" charset="0"/>
                  <a:cs typeface="Times New Roman" pitchFamily="18" charset="0"/>
                </a:rPr>
                <a:t>спостерігачами</a:t>
              </a:r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." </a:t>
              </a:r>
              <a:endParaRPr lang="ru-RU" sz="3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                І</a:t>
              </a:r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err="1">
                  <a:latin typeface="Times New Roman" pitchFamily="18" charset="0"/>
                  <a:cs typeface="Times New Roman" pitchFamily="18" charset="0"/>
                </a:rPr>
                <a:t>Бауер</a:t>
              </a:r>
              <a:endParaRPr lang="uk-UA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1151" y="83671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prstClr val="white"/>
                </a:solidFill>
                <a:latin typeface="a_AlgeriusBrk" pitchFamily="82" charset="-52"/>
                <a:cs typeface="Times New Roman" pitchFamily="18" charset="0"/>
              </a:rPr>
              <a:t>Трагедія яка не повинна повторитися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181024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фон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611560" y="476672"/>
              <a:ext cx="7920880" cy="3908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3200" dirty="0" smtClean="0"/>
                <a:t> </a:t>
              </a:r>
            </a:p>
            <a:p>
              <a:r>
                <a:rPr lang="ru-RU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Використовувані</a:t>
              </a:r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матеріали</a:t>
              </a:r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Сайт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hlinkClick r:id="rId3"/>
                </a:rPr>
                <a:t>http://jewishnews.com.ua/ru/publication/10_samih_trogatelynih_pamyatnikov_zhertvam_holokosta</a:t>
              </a:r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Пергамент -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hlinkClick r:id="rId4"/>
                </a:rPr>
                <a:t>http://hameleons.com/vector/ribbon-baner-vector/173-old-paper.html</a:t>
              </a:r>
              <a:endPara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Фон</a:t>
              </a:r>
              <a:endParaRPr lang="ru-RU" sz="2400" dirty="0" smtClean="0">
                <a:solidFill>
                  <a:schemeClr val="bg1"/>
                </a:solidFill>
              </a:endParaRPr>
            </a:p>
            <a:p>
              <a:endPara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11560" y="3923769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5"/>
              </a:rPr>
              <a:t>https://yandex.ua/images/search?text=</a:t>
            </a:r>
            <a:r>
              <a:rPr lang="uk-UA" dirty="0" smtClean="0">
                <a:solidFill>
                  <a:schemeClr val="bg1"/>
                </a:solidFill>
                <a:hlinkClick r:id="rId5"/>
              </a:rPr>
              <a:t>фон%20черный%20ткань&amp;</a:t>
            </a:r>
            <a:r>
              <a:rPr lang="en-US" dirty="0" err="1" smtClean="0">
                <a:solidFill>
                  <a:schemeClr val="bg1"/>
                </a:solidFill>
                <a:hlinkClick r:id="rId5"/>
              </a:rPr>
              <a:t>img_url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=http%3A%2F%2Fwww.mindblowingpicture.com%2Fdownload.php%3Fres%3Dtextures%252FWPPQ6ELA.jpg&amp;pos=1&amp;rpt=</a:t>
            </a:r>
            <a:r>
              <a:rPr lang="en-US" dirty="0" err="1" smtClean="0">
                <a:solidFill>
                  <a:schemeClr val="bg1"/>
                </a:solidFill>
                <a:hlinkClick r:id="rId5"/>
              </a:rPr>
              <a:t>simage&amp;lr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=28401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фон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611560" y="908720"/>
              <a:ext cx="8064896" cy="4824536"/>
              <a:chOff x="611560" y="908720"/>
              <a:chExt cx="8064896" cy="4824536"/>
            </a:xfrm>
          </p:grpSpPr>
          <p:pic>
            <p:nvPicPr>
              <p:cNvPr id="7" name="Рисунок 6" descr="Подложка для текста.png"/>
              <p:cNvPicPr>
                <a:picLocks noChangeAspect="1"/>
              </p:cNvPicPr>
              <p:nvPr/>
            </p:nvPicPr>
            <p:blipFill>
              <a:blip r:embed="rId3" cstate="print"/>
              <a:srcRect l="2202" t="4836" r="3104" b="6900"/>
              <a:stretch>
                <a:fillRect/>
              </a:stretch>
            </p:blipFill>
            <p:spPr>
              <a:xfrm>
                <a:off x="611560" y="908720"/>
                <a:ext cx="8064896" cy="4824536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899592" y="1268760"/>
                <a:ext cx="7344816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3200" b="1" dirty="0">
                    <a:latin typeface="Times New Roman" pitchFamily="18" charset="0"/>
                    <a:cs typeface="Times New Roman" pitchFamily="18" charset="0"/>
                  </a:rPr>
                  <a:t>Події тих років стали трагедією не тільки для іудейської громади, але й для всього світу загалом. На згадку про загиблих створено сотні фільмів, книг, пам'ятників, виставок, інсталяцій, які нагадують про криваве божевілля, яке ніколи не повинно повторитися</a:t>
                </a:r>
                <a:endParaRPr lang="uk-UA" sz="2000" b="1" dirty="0" smtClean="0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23528" y="332656"/>
            <a:ext cx="8640960" cy="6120680"/>
            <a:chOff x="323528" y="332656"/>
            <a:chExt cx="8640960" cy="6120680"/>
          </a:xfrm>
        </p:grpSpPr>
        <p:pic>
          <p:nvPicPr>
            <p:cNvPr id="7" name="Рисунок 6" descr="Подложка для текста.png"/>
            <p:cNvPicPr>
              <a:picLocks noChangeAspect="1"/>
            </p:cNvPicPr>
            <p:nvPr/>
          </p:nvPicPr>
          <p:blipFill>
            <a:blip r:embed="rId3" cstate="print"/>
            <a:srcRect l="2202" t="4836" r="3104" b="6900"/>
            <a:stretch>
              <a:fillRect/>
            </a:stretch>
          </p:blipFill>
          <p:spPr>
            <a:xfrm>
              <a:off x="323528" y="332656"/>
              <a:ext cx="8640960" cy="612068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683568" y="692696"/>
              <a:ext cx="7920880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k-UA" sz="3200" b="1" dirty="0">
                  <a:latin typeface="Times New Roman" pitchFamily="18" charset="0"/>
                  <a:cs typeface="Times New Roman" pitchFamily="18" charset="0"/>
                </a:rPr>
                <a:t>У 2005 році Генасамблея ООН ухвалила програму під назвою «Голокост та ООН», яка передбачає заохочення розробки освітніх програм на тему Голокосту з метою розповісти людям, що саме відбувалося на той час.</a:t>
              </a:r>
            </a:p>
            <a:p>
              <a:pPr algn="just"/>
              <a:r>
                <a:rPr lang="uk-UA" sz="3200" b="1" dirty="0">
                  <a:latin typeface="Times New Roman" pitchFamily="18" charset="0"/>
                  <a:cs typeface="Times New Roman" pitchFamily="18" charset="0"/>
                </a:rPr>
                <a:t>Тоді ж було започатковано Міжнародний день пам'яті жертв Голокосту (27 січня – це день звільнення табору </a:t>
              </a:r>
              <a:r>
                <a:rPr lang="uk-UA" sz="3200" b="1" dirty="0" err="1">
                  <a:latin typeface="Times New Roman" pitchFamily="18" charset="0"/>
                  <a:cs typeface="Times New Roman" pitchFamily="18" charset="0"/>
                </a:rPr>
                <a:t>Освенцім</a:t>
              </a:r>
              <a:r>
                <a:rPr lang="uk-UA" sz="3200" b="1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фон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Рисунок 3" descr="1.jpg"/>
            <p:cNvPicPr>
              <a:picLocks noChangeAspect="1"/>
            </p:cNvPicPr>
            <p:nvPr/>
          </p:nvPicPr>
          <p:blipFill>
            <a:blip r:embed="rId3" cstate="print"/>
            <a:srcRect l="49994" t="51752" r="21599"/>
            <a:stretch>
              <a:fillRect/>
            </a:stretch>
          </p:blipFill>
          <p:spPr>
            <a:xfrm>
              <a:off x="5148064" y="404664"/>
              <a:ext cx="3736271" cy="6048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Группа 6"/>
            <p:cNvGrpSpPr/>
            <p:nvPr/>
          </p:nvGrpSpPr>
          <p:grpSpPr>
            <a:xfrm>
              <a:off x="0" y="0"/>
              <a:ext cx="5004048" cy="6525344"/>
              <a:chOff x="0" y="0"/>
              <a:chExt cx="5004048" cy="6525344"/>
            </a:xfrm>
          </p:grpSpPr>
          <p:pic>
            <p:nvPicPr>
              <p:cNvPr id="3" name="Рисунок 2" descr="пергамент.png"/>
              <p:cNvPicPr>
                <a:picLocks noChangeAspect="1"/>
              </p:cNvPicPr>
              <p:nvPr/>
            </p:nvPicPr>
            <p:blipFill>
              <a:blip r:embed="rId4" cstate="print"/>
              <a:srcRect r="17227" b="14300"/>
              <a:stretch>
                <a:fillRect/>
              </a:stretch>
            </p:blipFill>
            <p:spPr>
              <a:xfrm>
                <a:off x="0" y="0"/>
                <a:ext cx="5004048" cy="652534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83568" y="1000514"/>
                <a:ext cx="396044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AutoNum type="arabicPeriod"/>
                </a:pPr>
                <a:r>
                  <a:rPr lang="uk-UA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Рука </a:t>
                </a:r>
                <a:r>
                  <a:rPr lang="uk-UA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uk-UA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Майамі</a:t>
                </a:r>
                <a:r>
                  <a:rPr lang="uk-UA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(США</a:t>
                </a:r>
                <a:r>
                  <a:rPr lang="uk-UA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/>
                <a:endParaRPr lang="uk-UA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Авторство цієї меморіальної композиції належить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Кеннету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Трейстеру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. У 1987-89 </a:t>
                </a:r>
                <a:r>
                  <a:rPr lang="uk-UA" b="1" dirty="0" smtClean="0">
                    <a:latin typeface="Times New Roman" pitchFamily="18" charset="0"/>
                    <a:cs typeface="Times New Roman" pitchFamily="18" charset="0"/>
                  </a:rPr>
                  <a:t>р. по 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макету було відлито бронзовий пам'ятник — спрямована до неба гігантська рука, якою </a:t>
                </a:r>
                <a:r>
                  <a:rPr lang="uk-UA" b="1" dirty="0" smtClean="0">
                    <a:latin typeface="Times New Roman" pitchFamily="18" charset="0"/>
                    <a:cs typeface="Times New Roman" pitchFamily="18" charset="0"/>
                  </a:rPr>
                  <a:t>підіймаються 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сотні людських постатей. В основі монумента — рожевий камінь, який було привезено з Єрусалиму спеціально для цієї композиції. Відкриття пам'ятника відбулось 4 лютого 1990 року. Поруч із ним встановлено меморіальну стіну, на якій вибито імена тисяч загиблих</a:t>
                </a:r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фон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8" name="Рисунок 7" descr="2.jpg"/>
            <p:cNvPicPr>
              <a:picLocks noChangeAspect="1"/>
            </p:cNvPicPr>
            <p:nvPr/>
          </p:nvPicPr>
          <p:blipFill>
            <a:blip r:embed="rId3" cstate="print"/>
            <a:srcRect l="57875" r="4326" b="34250"/>
            <a:stretch>
              <a:fillRect/>
            </a:stretch>
          </p:blipFill>
          <p:spPr>
            <a:xfrm>
              <a:off x="5148064" y="476672"/>
              <a:ext cx="3753357" cy="5688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6" name="Группа 5"/>
            <p:cNvGrpSpPr/>
            <p:nvPr/>
          </p:nvGrpSpPr>
          <p:grpSpPr>
            <a:xfrm>
              <a:off x="0" y="0"/>
              <a:ext cx="5004048" cy="6453336"/>
              <a:chOff x="0" y="0"/>
              <a:chExt cx="5004048" cy="6453336"/>
            </a:xfrm>
          </p:grpSpPr>
          <p:pic>
            <p:nvPicPr>
              <p:cNvPr id="3" name="Рисунок 2" descr="пергамент.png"/>
              <p:cNvPicPr>
                <a:picLocks noChangeAspect="1"/>
              </p:cNvPicPr>
              <p:nvPr/>
            </p:nvPicPr>
            <p:blipFill>
              <a:blip r:embed="rId4" cstate="print"/>
              <a:srcRect r="17227" b="15350"/>
              <a:stretch>
                <a:fillRect/>
              </a:stretch>
            </p:blipFill>
            <p:spPr>
              <a:xfrm>
                <a:off x="0" y="0"/>
                <a:ext cx="5004048" cy="645333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83568" y="672268"/>
                <a:ext cx="396044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2. Взуття на березі (Будапешт, Угорщина</a:t>
                </a:r>
                <a:r>
                  <a:rPr lang="uk-UA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endParaRPr lang="uk-UA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Ця незвичайна пам'ятка жертвам Голокосту розташована на березі Дунаю, в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Пешті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. Уздовж набережної, за 300 метрів від Парламенту, стоять 60 пар старомодного бронзового взуття — чоловічого, жіночого, дитячого. Ідея пам'ятника виникла у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Кена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Тогая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, а її втіленням зайнявся скульптор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Дьюла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b="1" dirty="0" err="1">
                    <a:latin typeface="Times New Roman" pitchFamily="18" charset="0"/>
                    <a:cs typeface="Times New Roman" pitchFamily="18" charset="0"/>
                  </a:rPr>
                  <a:t>Пауер</a:t>
                </a:r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ctr"/>
                <a:r>
                  <a:rPr lang="uk-UA" b="1" dirty="0">
                    <a:latin typeface="Times New Roman" pitchFamily="18" charset="0"/>
                    <a:cs typeface="Times New Roman" pitchFamily="18" charset="0"/>
                  </a:rPr>
                  <a:t>Ці черевики, боти та туфлі нагадують про страшні події — у 1944–45 роках. угорська нацистська партія "Схрещені стріли" проводила тут масові страти євреїв. Їх розстрілювали просто на березі, а тіла скидали у </a:t>
                </a:r>
                <a:r>
                  <a:rPr lang="uk-UA" b="1" dirty="0" smtClean="0">
                    <a:latin typeface="Times New Roman" pitchFamily="18" charset="0"/>
                    <a:cs typeface="Times New Roman" pitchFamily="18" charset="0"/>
                  </a:rPr>
                  <a:t>воду</a:t>
                </a:r>
                <a:endParaRPr lang="uk-UA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" name="Рисунок 1" descr="фон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grpSp>
            <p:nvGrpSpPr>
              <p:cNvPr id="7" name="Группа 6"/>
              <p:cNvGrpSpPr/>
              <p:nvPr/>
            </p:nvGrpSpPr>
            <p:grpSpPr>
              <a:xfrm>
                <a:off x="0" y="0"/>
                <a:ext cx="5004048" cy="6453336"/>
                <a:chOff x="0" y="0"/>
                <a:chExt cx="5004048" cy="6453336"/>
              </a:xfrm>
            </p:grpSpPr>
            <p:pic>
              <p:nvPicPr>
                <p:cNvPr id="3" name="Рисунок 2" descr="пергамент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 r="17227" b="14300"/>
                <a:stretch>
                  <a:fillRect/>
                </a:stretch>
              </p:blipFill>
              <p:spPr>
                <a:xfrm>
                  <a:off x="0" y="0"/>
                  <a:ext cx="5004048" cy="6453336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683568" y="692696"/>
                  <a:ext cx="3960440" cy="45243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uk-UA" b="1" u="sng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3. Плити, </a:t>
                  </a:r>
                  <a:r>
                    <a:rPr lang="uk-UA" b="1" u="sng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плити</a:t>
                  </a:r>
                  <a:r>
                    <a:rPr lang="uk-UA" b="1" u="sng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(Берлін, Германія) </a:t>
                  </a:r>
                </a:p>
                <a:p>
                  <a:pPr algn="ctr"/>
                  <a:endParaRPr lang="uk-UA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r>
                    <a:rPr lang="uk-UA" b="1" dirty="0">
                      <a:latin typeface="Times New Roman" pitchFamily="18" charset="0"/>
                      <a:cs typeface="Times New Roman" pitchFamily="18" charset="0"/>
                    </a:rPr>
                    <a:t>Ідея "Меморіалу пам'яті вбитих євреїв Європи" народилася у берлінської публіцистки Леї </a:t>
                  </a:r>
                  <a:r>
                    <a:rPr lang="uk-UA" b="1" dirty="0" err="1">
                      <a:latin typeface="Times New Roman" pitchFamily="18" charset="0"/>
                      <a:cs typeface="Times New Roman" pitchFamily="18" charset="0"/>
                    </a:rPr>
                    <a:t>Рош</a:t>
                  </a:r>
                  <a:r>
                    <a:rPr lang="uk-UA" b="1" dirty="0">
                      <a:latin typeface="Times New Roman" pitchFamily="18" charset="0"/>
                      <a:cs typeface="Times New Roman" pitchFamily="18" charset="0"/>
                    </a:rPr>
                    <a:t>, а реалізацією займався </a:t>
                  </a:r>
                  <a:r>
                    <a:rPr lang="uk-UA" b="1" dirty="0" err="1">
                      <a:latin typeface="Times New Roman" pitchFamily="18" charset="0"/>
                      <a:cs typeface="Times New Roman" pitchFamily="18" charset="0"/>
                    </a:rPr>
                    <a:t>скульптор-деконструктивіст</a:t>
                  </a:r>
                  <a:r>
                    <a:rPr lang="uk-UA" b="1" dirty="0">
                      <a:latin typeface="Times New Roman" pitchFamily="18" charset="0"/>
                      <a:cs typeface="Times New Roman" pitchFamily="18" charset="0"/>
                    </a:rPr>
                    <a:t> Пітер </a:t>
                  </a:r>
                  <a:r>
                    <a:rPr lang="uk-UA" b="1" dirty="0" err="1">
                      <a:latin typeface="Times New Roman" pitchFamily="18" charset="0"/>
                      <a:cs typeface="Times New Roman" pitchFamily="18" charset="0"/>
                    </a:rPr>
                    <a:t>Айзенман</a:t>
                  </a:r>
                  <a:r>
                    <a:rPr lang="uk-UA" b="1" dirty="0">
                      <a:latin typeface="Times New Roman" pitchFamily="18" charset="0"/>
                      <a:cs typeface="Times New Roman" pitchFamily="18" charset="0"/>
                    </a:rPr>
                    <a:t>. Незважаючи на весь аскетизм, меморіал вражає грандіозністю - на величезному полі рядами стоять 2711 безликих сірих блоків різної висоти, утворюючи неживий ліс.</a:t>
                  </a:r>
                </a:p>
                <a:p>
                  <a:pPr algn="ctr"/>
                  <a:r>
                    <a:rPr lang="uk-UA" b="1" dirty="0">
                      <a:latin typeface="Times New Roman" pitchFamily="18" charset="0"/>
                      <a:cs typeface="Times New Roman" pitchFamily="18" charset="0"/>
                    </a:rPr>
                    <a:t>Будівництво меморіалу було розпочато у 2003 році після того, як були готові блоки.</a:t>
                  </a:r>
                </a:p>
                <a:p>
                  <a:pPr algn="ctr"/>
                  <a:r>
                    <a:rPr lang="uk-UA" b="1" dirty="0">
                      <a:latin typeface="Times New Roman" pitchFamily="18" charset="0"/>
                      <a:cs typeface="Times New Roman" pitchFamily="18" charset="0"/>
                    </a:rPr>
                    <a:t>Меморіал відкрився у 2005 році</a:t>
                  </a:r>
                </a:p>
              </p:txBody>
            </p:sp>
          </p:grpSp>
        </p:grpSp>
        <p:pic>
          <p:nvPicPr>
            <p:cNvPr id="6" name="Рисунок 5" descr="3.jpg"/>
            <p:cNvPicPr>
              <a:picLocks noChangeAspect="1"/>
            </p:cNvPicPr>
            <p:nvPr/>
          </p:nvPicPr>
          <p:blipFill>
            <a:blip r:embed="rId4" cstate="print"/>
            <a:srcRect l="50787" t="3801" r="8263" b="6951"/>
            <a:stretch>
              <a:fillRect/>
            </a:stretch>
          </p:blipFill>
          <p:spPr>
            <a:xfrm>
              <a:off x="5148064" y="260648"/>
              <a:ext cx="3744416" cy="6120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8820472" cy="6525344"/>
            <a:chOff x="0" y="0"/>
            <a:chExt cx="8820472" cy="6525344"/>
          </a:xfrm>
        </p:grpSpPr>
        <p:pic>
          <p:nvPicPr>
            <p:cNvPr id="3" name="Рисунок 2" descr="пергамент.png"/>
            <p:cNvPicPr>
              <a:picLocks noChangeAspect="1"/>
            </p:cNvPicPr>
            <p:nvPr/>
          </p:nvPicPr>
          <p:blipFill>
            <a:blip r:embed="rId3" cstate="print"/>
            <a:srcRect r="17227" b="14300"/>
            <a:stretch>
              <a:fillRect/>
            </a:stretch>
          </p:blipFill>
          <p:spPr>
            <a:xfrm>
              <a:off x="0" y="0"/>
              <a:ext cx="5004048" cy="652534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3568" y="692696"/>
              <a:ext cx="3960440" cy="535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u="sng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ru-RU" b="1" u="sng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Стілець</a:t>
              </a:r>
              <a:r>
                <a:rPr lang="ru-RU" b="1" u="sng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за 1000 </a:t>
              </a:r>
              <a:r>
                <a:rPr lang="ru-RU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євреїв</a:t>
              </a:r>
              <a:r>
                <a:rPr lang="ru-RU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Краків</a:t>
              </a:r>
              <a:r>
                <a:rPr lang="ru-RU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Польща</a:t>
              </a:r>
              <a:r>
                <a:rPr lang="ru-RU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uk-UA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uk-UA" b="1" dirty="0" smtClean="0">
                <a:solidFill>
                  <a:srgbClr val="0000CC"/>
                </a:solidFill>
              </a:endParaRPr>
            </a:p>
            <a:p>
              <a:pPr algn="ctr"/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Пам'ятник жертвам гетто у районі </a:t>
              </a:r>
              <a:r>
                <a:rPr lang="uk-UA" b="1" dirty="0" err="1">
                  <a:latin typeface="Times New Roman" pitchFamily="18" charset="0"/>
                  <a:cs typeface="Times New Roman" pitchFamily="18" charset="0"/>
                </a:rPr>
                <a:t>Підгірже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 у Кракові було відкрито 8 грудня 2005 року. У скульптурну композицію увійшли 33 залізні стільці заввишки 1,4 метра на території колишнього гетто та 37 стільців нижче за висоту 1,2 метра — їх встановили по периметру цієї площі та на трамвайних зупинках. Будь-який з тих, хто чекає на автобус, може сісти на цей стілець — так само, як будь-який у той жахливий час міг стати жертвою нацистів. Кожен стілець – це пам'ять про 1000 євреїв із краківського </a:t>
              </a:r>
              <a:r>
                <a:rPr lang="uk-UA" b="1" dirty="0" smtClean="0">
                  <a:latin typeface="Times New Roman" pitchFamily="18" charset="0"/>
                  <a:cs typeface="Times New Roman" pitchFamily="18" charset="0"/>
                </a:rPr>
                <a:t>гетто</a:t>
              </a:r>
              <a:endParaRPr lang="uk-UA" b="1" dirty="0"/>
            </a:p>
          </p:txBody>
        </p:sp>
        <p:pic>
          <p:nvPicPr>
            <p:cNvPr id="7" name="Рисунок 6" descr="4.jpg"/>
            <p:cNvPicPr>
              <a:picLocks noChangeAspect="1"/>
            </p:cNvPicPr>
            <p:nvPr/>
          </p:nvPicPr>
          <p:blipFill>
            <a:blip r:embed="rId4" cstate="print"/>
            <a:srcRect l="53937" r="3538" b="4851"/>
            <a:stretch>
              <a:fillRect/>
            </a:stretch>
          </p:blipFill>
          <p:spPr>
            <a:xfrm>
              <a:off x="5148064" y="332656"/>
              <a:ext cx="3672408" cy="6162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фон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Рисунок 2" descr="пергамент.png"/>
            <p:cNvPicPr>
              <a:picLocks noChangeAspect="1"/>
            </p:cNvPicPr>
            <p:nvPr/>
          </p:nvPicPr>
          <p:blipFill>
            <a:blip r:embed="rId3" cstate="print"/>
            <a:srcRect r="17227" b="14301"/>
            <a:stretch>
              <a:fillRect/>
            </a:stretch>
          </p:blipFill>
          <p:spPr>
            <a:xfrm>
              <a:off x="0" y="0"/>
              <a:ext cx="5004048" cy="652534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11560" y="671691"/>
              <a:ext cx="3960440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ru-RU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Скляні</a:t>
              </a:r>
              <a:r>
                <a:rPr lang="ru-RU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стовпи</a:t>
              </a:r>
              <a:r>
                <a:rPr lang="ru-RU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з </a:t>
              </a:r>
              <a:r>
                <a:rPr lang="ru-RU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димом</a:t>
              </a:r>
              <a:r>
                <a:rPr lang="ru-RU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(Бостон, США</a:t>
              </a:r>
              <a:r>
                <a:rPr lang="ru-RU" b="1" u="sng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endParaRPr lang="uk-UA" b="1" dirty="0" smtClean="0">
                <a:solidFill>
                  <a:srgbClr val="0000CC"/>
                </a:solidFill>
              </a:endParaRPr>
            </a:p>
            <a:p>
              <a:pPr algn="ctr"/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Цей меморіал був спроектований Стенлі </a:t>
              </a:r>
              <a:r>
                <a:rPr lang="uk-UA" b="1" dirty="0" err="1">
                  <a:latin typeface="Times New Roman" pitchFamily="18" charset="0"/>
                  <a:cs typeface="Times New Roman" pitchFamily="18" charset="0"/>
                </a:rPr>
                <a:t>Сайтовицем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, а відкриття незвичайного монумента відбулося 1995 року. На згадку про шість мільйонів загиблих євреїв було встановлено шість скляних труб, кожна з яких також символізує шість головних концентраційних таборів — </a:t>
              </a:r>
              <a:r>
                <a:rPr lang="uk-UA" b="1" dirty="0" err="1">
                  <a:latin typeface="Times New Roman" pitchFamily="18" charset="0"/>
                  <a:cs typeface="Times New Roman" pitchFamily="18" charset="0"/>
                </a:rPr>
                <a:t>Майданек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uk-UA" b="1" dirty="0" err="1">
                  <a:latin typeface="Times New Roman" pitchFamily="18" charset="0"/>
                  <a:cs typeface="Times New Roman" pitchFamily="18" charset="0"/>
                </a:rPr>
                <a:t>Хелмно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uk-UA" b="1" dirty="0" err="1">
                  <a:latin typeface="Times New Roman" pitchFamily="18" charset="0"/>
                  <a:cs typeface="Times New Roman" pitchFamily="18" charset="0"/>
                </a:rPr>
                <a:t>Собібор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uk-UA" b="1" dirty="0" err="1">
                  <a:latin typeface="Times New Roman" pitchFamily="18" charset="0"/>
                  <a:cs typeface="Times New Roman" pitchFamily="18" charset="0"/>
                </a:rPr>
                <a:t>Треблінку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uk-UA" b="1" dirty="0" err="1">
                  <a:latin typeface="Times New Roman" pitchFamily="18" charset="0"/>
                  <a:cs typeface="Times New Roman" pitchFamily="18" charset="0"/>
                </a:rPr>
                <a:t>Белжець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 та </a:t>
              </a:r>
              <a:r>
                <a:rPr lang="uk-UA" b="1" dirty="0" err="1">
                  <a:latin typeface="Times New Roman" pitchFamily="18" charset="0"/>
                  <a:cs typeface="Times New Roman" pitchFamily="18" charset="0"/>
                </a:rPr>
                <a:t>Аушвіц-Біркенау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. Через скляні вежі проходить «дим» — пара, яка виривається з металевих </a:t>
              </a:r>
              <a:r>
                <a:rPr lang="uk-UA" b="1" dirty="0" err="1">
                  <a:latin typeface="Times New Roman" pitchFamily="18" charset="0"/>
                  <a:cs typeface="Times New Roman" pitchFamily="18" charset="0"/>
                </a:rPr>
                <a:t>грат</a:t>
              </a:r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 біля основи колон, символізує сірий дим крематоріїв</a:t>
              </a:r>
              <a:r>
                <a:rPr lang="uk-UA" dirty="0" smtClean="0">
                  <a:hlinkClick r:id="rId4"/>
                </a:rPr>
                <a:t/>
              </a:r>
              <a:br>
                <a:rPr lang="uk-UA" dirty="0" smtClean="0">
                  <a:hlinkClick r:id="rId4"/>
                </a:rPr>
              </a:br>
              <a:endParaRPr lang="uk-UA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uk-UA" dirty="0"/>
            </a:p>
          </p:txBody>
        </p:sp>
        <p:pic>
          <p:nvPicPr>
            <p:cNvPr id="6" name="Рисунок 5" descr="5.jpg"/>
            <p:cNvPicPr>
              <a:picLocks noChangeAspect="1"/>
            </p:cNvPicPr>
            <p:nvPr/>
          </p:nvPicPr>
          <p:blipFill>
            <a:blip r:embed="rId5" cstate="print"/>
            <a:srcRect t="8001" r="67325" b="3801"/>
            <a:stretch>
              <a:fillRect/>
            </a:stretch>
          </p:blipFill>
          <p:spPr>
            <a:xfrm>
              <a:off x="5292080" y="260648"/>
              <a:ext cx="3456384" cy="62683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фон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Рисунок 2" descr="пергамент.png"/>
            <p:cNvPicPr>
              <a:picLocks noChangeAspect="1"/>
            </p:cNvPicPr>
            <p:nvPr/>
          </p:nvPicPr>
          <p:blipFill>
            <a:blip r:embed="rId3" cstate="print"/>
            <a:srcRect r="17227" b="14300"/>
            <a:stretch>
              <a:fillRect/>
            </a:stretch>
          </p:blipFill>
          <p:spPr>
            <a:xfrm>
              <a:off x="0" y="0"/>
              <a:ext cx="5004048" cy="652534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11560" y="620688"/>
              <a:ext cx="3960440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u="sng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6. Яма (Мінськ, Білорусь)</a:t>
              </a:r>
            </a:p>
            <a:p>
              <a:endParaRPr lang="uk-UA" dirty="0" smtClean="0">
                <a:solidFill>
                  <a:srgbClr val="0000CC"/>
                </a:solidFill>
              </a:endParaRPr>
            </a:p>
            <a:p>
              <a:pPr algn="ctr"/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Це один з перших пам'ятників, встановлених жертвам Голокосту. Перша частина меморіалу «Яма» — майданчик, вручну викладений камінням — була відкрита 1947 року на місці, де 1942-го нацисти розстріляли 5 000 євреїв.</a:t>
              </a:r>
            </a:p>
            <a:p>
              <a:pPr algn="ctr"/>
              <a:r>
                <a:rPr lang="uk-UA" b="1" dirty="0">
                  <a:latin typeface="Times New Roman" pitchFamily="18" charset="0"/>
                  <a:cs typeface="Times New Roman" pitchFamily="18" charset="0"/>
                </a:rPr>
                <a:t>Другу частину — скульптурну групу людей, які спускаються сходами — було встановлено 2000 року. Худі бронзові фігури, що становлять композицію «Останній шлях», ніби стікають уздовж сходів до ями, де на них чекає </a:t>
              </a:r>
              <a:r>
                <a:rPr lang="uk-UA" b="1" dirty="0" smtClean="0">
                  <a:latin typeface="Times New Roman" pitchFamily="18" charset="0"/>
                  <a:cs typeface="Times New Roman" pitchFamily="18" charset="0"/>
                </a:rPr>
                <a:t>смерть</a:t>
              </a:r>
              <a:r>
                <a:rPr lang="uk-UA" dirty="0" smtClean="0">
                  <a:hlinkClick r:id="rId4"/>
                </a:rPr>
                <a:t/>
              </a:r>
              <a:br>
                <a:rPr lang="uk-UA" dirty="0" smtClean="0">
                  <a:hlinkClick r:id="rId4"/>
                </a:rPr>
              </a:br>
              <a:endParaRPr lang="uk-UA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uk-UA" dirty="0"/>
            </a:p>
          </p:txBody>
        </p:sp>
        <p:pic>
          <p:nvPicPr>
            <p:cNvPr id="7" name="Рисунок 6" descr="6.jpg"/>
            <p:cNvPicPr>
              <a:picLocks noChangeAspect="1"/>
            </p:cNvPicPr>
            <p:nvPr/>
          </p:nvPicPr>
          <p:blipFill>
            <a:blip r:embed="rId5" cstate="print"/>
            <a:srcRect l="50787" t="3801" r="1963"/>
            <a:stretch>
              <a:fillRect/>
            </a:stretch>
          </p:blipFill>
          <p:spPr>
            <a:xfrm>
              <a:off x="5076056" y="404664"/>
              <a:ext cx="3838729" cy="58617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986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Користувач</dc:creator>
  <cp:lastModifiedBy>Користувач</cp:lastModifiedBy>
  <cp:revision>21</cp:revision>
  <dcterms:created xsi:type="dcterms:W3CDTF">2017-01-24T08:11:19Z</dcterms:created>
  <dcterms:modified xsi:type="dcterms:W3CDTF">2022-12-28T06:57:35Z</dcterms:modified>
</cp:coreProperties>
</file>