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8" r:id="rId2"/>
    <p:sldId id="1203" r:id="rId3"/>
    <p:sldId id="1204" r:id="rId4"/>
    <p:sldId id="1140" r:id="rId5"/>
    <p:sldId id="1145" r:id="rId6"/>
    <p:sldId id="1172" r:id="rId7"/>
    <p:sldId id="1173" r:id="rId8"/>
    <p:sldId id="1175" r:id="rId9"/>
    <p:sldId id="1200" r:id="rId10"/>
    <p:sldId id="1205" r:id="rId11"/>
    <p:sldId id="1206" r:id="rId12"/>
    <p:sldId id="1207" r:id="rId13"/>
    <p:sldId id="1190" r:id="rId14"/>
    <p:sldId id="1201" r:id="rId15"/>
    <p:sldId id="1177" r:id="rId16"/>
    <p:sldId id="1208" r:id="rId17"/>
    <p:sldId id="1209" r:id="rId18"/>
    <p:sldId id="1210" r:id="rId19"/>
    <p:sldId id="1211" r:id="rId20"/>
    <p:sldId id="1212" r:id="rId21"/>
    <p:sldId id="1213" r:id="rId22"/>
    <p:sldId id="854" r:id="rId23"/>
    <p:sldId id="1195" r:id="rId24"/>
    <p:sldId id="1202" r:id="rId25"/>
    <p:sldId id="1214" r:id="rId26"/>
    <p:sldId id="329" r:id="rId27"/>
    <p:sldId id="303" r:id="rId2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9F38"/>
    <a:srgbClr val="5568B5"/>
    <a:srgbClr val="00838F"/>
    <a:srgbClr val="FFFFFF"/>
    <a:srgbClr val="FE7B1C"/>
    <a:srgbClr val="030A16"/>
    <a:srgbClr val="020915"/>
    <a:srgbClr val="009589"/>
    <a:srgbClr val="55B55D"/>
    <a:srgbClr val="438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249" autoAdjust="0"/>
  </p:normalViewPr>
  <p:slideViewPr>
    <p:cSldViewPr snapToGrid="0">
      <p:cViewPr varScale="1">
        <p:scale>
          <a:sx n="72" d="100"/>
          <a:sy n="72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11.04.2020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6416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11.04.2020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11.04.2020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11.04.2020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11.04.2020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11.04.2020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11.04.2020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11.04.2020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jpe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780531-83AA-48AB-B413-09D51A581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5853" y="4793352"/>
            <a:ext cx="897402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</a:rPr>
              <a:t>ІСТОРІЯ РОЗВИТКУ УЯВЛЕНЬ ПРО ВСЕСВІТ. ПОХОДЖЕННЯ Й ЕВОЛЮЦІЯ ВСЕСВІТУ</a:t>
            </a: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D2AF4E-8C57-4CF4-800D-EAF7F6326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89134"/>
              <a:ext cx="1185872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Лептонна ера</a:t>
              </a:r>
              <a:endParaRPr lang="en-US" sz="40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Місце для вмісту 3">
                <a:extLst>
                  <a:ext uri="{FF2B5EF4-FFF2-40B4-BE49-F238E27FC236}">
                    <a16:creationId xmlns:a16="http://schemas.microsoft.com/office/drawing/2014/main" id="{EC7EC057-6DC8-4152-A4A7-2864EE7551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8182" y="1510789"/>
                <a:ext cx="11635630" cy="1200781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10</a:t>
                </a:r>
                <a:r>
                  <a:rPr lang="uk-UA" sz="3600" baseline="300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-4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 с,  електрони і позитрони в стані теплової рівноваги з випромінюванням (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T</a:t>
                </a:r>
                <a14:m>
                  <m:oMath xmlns:m="http://schemas.openxmlformats.org/officeDocument/2006/math"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10</a:t>
                </a:r>
                <a:r>
                  <a:rPr lang="uk-UA" sz="3600" baseline="300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10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К)</a:t>
                </a:r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Місце для вмісту 3">
                <a:extLst>
                  <a:ext uri="{FF2B5EF4-FFF2-40B4-BE49-F238E27FC236}">
                    <a16:creationId xmlns:a16="http://schemas.microsoft.com/office/drawing/2014/main" id="{EC7EC057-6DC8-4152-A4A7-2864EE755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82" y="1510789"/>
                <a:ext cx="11635630" cy="1200781"/>
              </a:xfrm>
              <a:prstGeom prst="roundRect">
                <a:avLst/>
              </a:prstGeom>
              <a:blipFill>
                <a:blip r:embed="rId3"/>
                <a:stretch>
                  <a:fillRect t="-6533" b="-18593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25494CA9-45C8-432F-8AF6-E911C290380E}"/>
              </a:ext>
            </a:extLst>
          </p:cNvPr>
          <p:cNvSpPr txBox="1">
            <a:spLocks/>
          </p:cNvSpPr>
          <p:nvPr/>
        </p:nvSpPr>
        <p:spPr>
          <a:xfrm>
            <a:off x="223099" y="3327667"/>
            <a:ext cx="11635630" cy="291423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процесі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народження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утворилося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більше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частинок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ніж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античастинок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, і через 10 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після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початку Великого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Вибуху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випромінювання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переважало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над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речовиною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(1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частинка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речовини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на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10</a:t>
            </a:r>
            <a:r>
              <a:rPr lang="uk-UA" sz="3600" baseline="300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6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квантів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випромінювання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);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002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8D0F87-3C83-44F5-80A4-FB0F514F4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0144"/>
            <a:ext cx="12192001" cy="6888144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30144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89134"/>
              <a:ext cx="1185872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Ера випромінювання</a:t>
              </a:r>
              <a:endParaRPr lang="en-US" sz="40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Місце для вмісту 3">
                <a:extLst>
                  <a:ext uri="{FF2B5EF4-FFF2-40B4-BE49-F238E27FC236}">
                    <a16:creationId xmlns:a16="http://schemas.microsoft.com/office/drawing/2014/main" id="{EC7EC057-6DC8-4152-A4A7-2864EE7551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8182" y="1950249"/>
                <a:ext cx="11635630" cy="1200781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377"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10</a:t>
                </a:r>
                <a:r>
                  <a:rPr lang="uk-UA" sz="3600" baseline="300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с, утворення </a:t>
                </a:r>
                <a:r>
                  <a:rPr lang="uk-UA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ядер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 Дейтерію та Гелію(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T</a:t>
                </a:r>
                <a14:m>
                  <m:oMath xmlns:m="http://schemas.openxmlformats.org/officeDocument/2006/math"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10</a:t>
                </a:r>
                <a:r>
                  <a:rPr lang="uk-UA" sz="3600" baseline="300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6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К)</a:t>
                </a:r>
                <a:r>
                  <a:rPr lang="uk-UA" sz="3600" dirty="0"/>
                  <a:t> </a:t>
                </a:r>
              </a:p>
              <a:p>
                <a:pPr marL="0" indent="0" algn="ctr" defTabSz="914377">
                  <a:buNone/>
                </a:pP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(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тривав 200 хв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)</a:t>
                </a:r>
                <a:endParaRPr lang="ru-RU" sz="4800" dirty="0">
                  <a:solidFill>
                    <a:schemeClr val="bg1"/>
                  </a:solidFill>
                  <a:latin typeface="Trebuchet MS" panose="020B0603020202020204" pitchFamily="34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Місце для вмісту 3">
                <a:extLst>
                  <a:ext uri="{FF2B5EF4-FFF2-40B4-BE49-F238E27FC236}">
                    <a16:creationId xmlns:a16="http://schemas.microsoft.com/office/drawing/2014/main" id="{EC7EC057-6DC8-4152-A4A7-2864EE755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82" y="1950249"/>
                <a:ext cx="11635630" cy="1200781"/>
              </a:xfrm>
              <a:prstGeom prst="roundRect">
                <a:avLst/>
              </a:prstGeom>
              <a:blipFill>
                <a:blip r:embed="rId3"/>
                <a:stretch>
                  <a:fillRect t="-12563" b="-19095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25494CA9-45C8-432F-8AF6-E911C290380E}"/>
              </a:ext>
            </a:extLst>
          </p:cNvPr>
          <p:cNvSpPr txBox="1">
            <a:spLocks/>
          </p:cNvSpPr>
          <p:nvPr/>
        </p:nvSpPr>
        <p:spPr>
          <a:xfrm>
            <a:off x="2305818" y="4560120"/>
            <a:ext cx="7580357" cy="62148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300 c,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К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інець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ери випромінювання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401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Картинки по запросу галактики">
            <a:extLst>
              <a:ext uri="{FF2B5EF4-FFF2-40B4-BE49-F238E27FC236}">
                <a16:creationId xmlns:a16="http://schemas.microsoft.com/office/drawing/2014/main" id="{6A3ABCDD-8939-4601-8AA7-060E70EDA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89134"/>
              <a:ext cx="1185872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Ера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речовини</a:t>
              </a:r>
              <a:endParaRPr lang="en-US" sz="40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Місце для вмісту 3">
                <a:extLst>
                  <a:ext uri="{FF2B5EF4-FFF2-40B4-BE49-F238E27FC236}">
                    <a16:creationId xmlns:a16="http://schemas.microsoft.com/office/drawing/2014/main" id="{CE3E60D1-8D88-4601-9A4E-13370CDB15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10004" y="869163"/>
                <a:ext cx="8719931" cy="985108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377">
                  <a:buNone/>
                </a:pPr>
                <a14:m>
                  <m:oMath xmlns:m="http://schemas.openxmlformats.org/officeDocument/2006/math"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/>
                      </a:rPr>
                      <m:t>3</m:t>
                    </m:r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uk-UA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р.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  Формування речовини. Всесвіт стає нейтральним, темним</a:t>
                </a:r>
                <a:endParaRPr lang="ru-RU" sz="3600" dirty="0">
                  <a:solidFill>
                    <a:schemeClr val="bg1"/>
                  </a:solidFill>
                  <a:latin typeface="Trebuchet MS" panose="020B0603020202020204" pitchFamily="34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Місце для вмісту 3">
                <a:extLst>
                  <a:ext uri="{FF2B5EF4-FFF2-40B4-BE49-F238E27FC236}">
                    <a16:creationId xmlns:a16="http://schemas.microsoft.com/office/drawing/2014/main" id="{CE3E60D1-8D88-4601-9A4E-13370CDB1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004" y="869163"/>
                <a:ext cx="8719931" cy="985108"/>
              </a:xfrm>
              <a:prstGeom prst="roundRect">
                <a:avLst/>
              </a:prstGeom>
              <a:blipFill>
                <a:blip r:embed="rId3"/>
                <a:stretch>
                  <a:fillRect t="-18405" b="-28221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Місце для вмісту 3">
                <a:extLst>
                  <a:ext uri="{FF2B5EF4-FFF2-40B4-BE49-F238E27FC236}">
                    <a16:creationId xmlns:a16="http://schemas.microsoft.com/office/drawing/2014/main" id="{EC7EC057-6DC8-4152-A4A7-2864EE7551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3440" y="1946682"/>
                <a:ext cx="6785113" cy="1088065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uk-UA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uk-UA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р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,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 утворення стабільних атомів Гідрогену та Гелію</a:t>
                </a:r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Місце для вмісту 3">
                <a:extLst>
                  <a:ext uri="{FF2B5EF4-FFF2-40B4-BE49-F238E27FC236}">
                    <a16:creationId xmlns:a16="http://schemas.microsoft.com/office/drawing/2014/main" id="{EC7EC057-6DC8-4152-A4A7-2864EE755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440" y="1946682"/>
                <a:ext cx="6785113" cy="1088065"/>
              </a:xfrm>
              <a:prstGeom prst="roundRect">
                <a:avLst/>
              </a:prstGeom>
              <a:blipFill>
                <a:blip r:embed="rId4"/>
                <a:stretch>
                  <a:fillRect t="-11602" r="-179" b="-25414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Місце для вмісту 3">
                <a:extLst>
                  <a:ext uri="{FF2B5EF4-FFF2-40B4-BE49-F238E27FC236}">
                    <a16:creationId xmlns:a16="http://schemas.microsoft.com/office/drawing/2014/main" id="{1F8C36DD-DE94-41E0-9B52-CE18386D8C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37914" y="3109319"/>
                <a:ext cx="8982895" cy="508094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377">
                  <a:buNone/>
                </a:pPr>
                <a14:m>
                  <m:oMath xmlns:m="http://schemas.openxmlformats.org/officeDocument/2006/math">
                    <m:r>
                      <a:rPr lang="uk-UA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/>
                      </a:rPr>
                      <m:t>3</m:t>
                    </m:r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uk-UA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р</m:t>
                    </m:r>
                    <m:r>
                      <a:rPr lang="uk-UA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,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поява хмар Гідрогену та Гелію</a:t>
                </a:r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0" name="Місце для вмісту 3">
                <a:extLst>
                  <a:ext uri="{FF2B5EF4-FFF2-40B4-BE49-F238E27FC236}">
                    <a16:creationId xmlns:a16="http://schemas.microsoft.com/office/drawing/2014/main" id="{1F8C36DD-DE94-41E0-9B52-CE18386D8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914" y="3109319"/>
                <a:ext cx="8982895" cy="508094"/>
              </a:xfrm>
              <a:prstGeom prst="roundRect">
                <a:avLst/>
              </a:prstGeom>
              <a:blipFill>
                <a:blip r:embed="rId5"/>
                <a:stretch>
                  <a:fillRect t="-34118" r="-610" b="-52941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Місце для вмісту 3">
                <a:extLst>
                  <a:ext uri="{FF2B5EF4-FFF2-40B4-BE49-F238E27FC236}">
                    <a16:creationId xmlns:a16="http://schemas.microsoft.com/office/drawing/2014/main" id="{C2AC6B4E-CB15-4195-8D28-F90878E906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63479" y="3699609"/>
                <a:ext cx="3531763" cy="508095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377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uk-UA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uk-UA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р.</m:t>
                    </m:r>
                    <m:r>
                      <a:rPr lang="uk-UA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Квазари</a:t>
                </a:r>
              </a:p>
            </p:txBody>
          </p:sp>
        </mc:Choice>
        <mc:Fallback xmlns="">
          <p:sp>
            <p:nvSpPr>
              <p:cNvPr id="11" name="Місце для вмісту 3">
                <a:extLst>
                  <a:ext uri="{FF2B5EF4-FFF2-40B4-BE49-F238E27FC236}">
                    <a16:creationId xmlns:a16="http://schemas.microsoft.com/office/drawing/2014/main" id="{C2AC6B4E-CB15-4195-8D28-F90878E90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479" y="3699609"/>
                <a:ext cx="3531763" cy="508095"/>
              </a:xfrm>
              <a:prstGeom prst="roundRect">
                <a:avLst/>
              </a:prstGeom>
              <a:blipFill>
                <a:blip r:embed="rId6"/>
                <a:stretch>
                  <a:fillRect t="-28235" r="-2065" b="-57647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021842BF-205B-43EF-BDB3-F093BEDAC1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58400" y="4289795"/>
                <a:ext cx="7341925" cy="556709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377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5∙10</m:t>
                        </m:r>
                      </m:e>
                      <m:sup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uk-UA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р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,</a:t>
                </a:r>
                <a:r>
                  <a:rPr lang="uk-UA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 утворення нашої Галактики</a:t>
                </a:r>
                <a:endParaRPr lang="en-US" sz="3200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021842BF-205B-43EF-BDB3-F093BEDAC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400" y="4289795"/>
                <a:ext cx="7341925" cy="556709"/>
              </a:xfrm>
              <a:prstGeom prst="roundRect">
                <a:avLst/>
              </a:prstGeom>
              <a:blipFill>
                <a:blip r:embed="rId7"/>
                <a:stretch>
                  <a:fillRect t="-19355" r="-331" b="-32258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7C0AE631-AE17-4E5A-87F1-7B64B1EE96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01272" y="4917888"/>
                <a:ext cx="6256176" cy="556709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377">
                  <a:buNone/>
                </a:pPr>
                <a14:m>
                  <m:oMath xmlns:m="http://schemas.openxmlformats.org/officeDocument/2006/math">
                    <m:r>
                      <a:rPr lang="uk-UA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6∙</m:t>
                    </m:r>
                    <m:sSup>
                      <m:sSupPr>
                        <m:ctrlP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uk-UA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р.</m:t>
                    </m:r>
                  </m:oMath>
                </a14:m>
                <a:r>
                  <a:rPr lang="uk-UA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  Утворення перших зір</a:t>
                </a:r>
                <a:endParaRPr lang="ru-RU" sz="3200" dirty="0">
                  <a:solidFill>
                    <a:schemeClr val="bg1"/>
                  </a:solidFill>
                  <a:latin typeface="Trebuchet MS" panose="020B0603020202020204" pitchFamily="34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7C0AE631-AE17-4E5A-87F1-7B64B1EE9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272" y="4917888"/>
                <a:ext cx="6256176" cy="556709"/>
              </a:xfrm>
              <a:prstGeom prst="roundRect">
                <a:avLst/>
              </a:prstGeom>
              <a:blipFill>
                <a:blip r:embed="rId8"/>
                <a:stretch>
                  <a:fillRect t="-19355" r="-1362" b="-32258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Місце для вмісту 3">
                <a:extLst>
                  <a:ext uri="{FF2B5EF4-FFF2-40B4-BE49-F238E27FC236}">
                    <a16:creationId xmlns:a16="http://schemas.microsoft.com/office/drawing/2014/main" id="{F71A10BB-E92E-4872-A04F-782E4DC4B5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5964" y="5545981"/>
                <a:ext cx="7164361" cy="556709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377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uk-UA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р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,</a:t>
                </a:r>
                <a:r>
                  <a:rPr lang="uk-UA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 утворення Сонячної системи</a:t>
                </a:r>
                <a:endParaRPr lang="ru-RU" sz="3200" dirty="0">
                  <a:solidFill>
                    <a:schemeClr val="bg1"/>
                  </a:solidFill>
                  <a:latin typeface="Trebuchet MS" panose="020B0603020202020204" pitchFamily="34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Місце для вмісту 3">
                <a:extLst>
                  <a:ext uri="{FF2B5EF4-FFF2-40B4-BE49-F238E27FC236}">
                    <a16:creationId xmlns:a16="http://schemas.microsoft.com/office/drawing/2014/main" id="{F71A10BB-E92E-4872-A04F-782E4DC4B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964" y="5545981"/>
                <a:ext cx="7164361" cy="556709"/>
              </a:xfrm>
              <a:prstGeom prst="roundRect">
                <a:avLst/>
              </a:prstGeom>
              <a:blipFill>
                <a:blip r:embed="rId9"/>
                <a:stretch>
                  <a:fillRect t="-19355" r="-765" b="-32258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Місце для вмісту 3">
                <a:extLst>
                  <a:ext uri="{FF2B5EF4-FFF2-40B4-BE49-F238E27FC236}">
                    <a16:creationId xmlns:a16="http://schemas.microsoft.com/office/drawing/2014/main" id="{0A124B40-7B3F-4645-BCEB-9DCEC74BCD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58400" y="6201989"/>
                <a:ext cx="7701950" cy="556709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377">
                  <a:buNone/>
                </a:pPr>
                <a14:m>
                  <m:oMath xmlns:m="http://schemas.openxmlformats.org/officeDocument/2006/math">
                    <m:r>
                      <a:rPr lang="uk-UA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1,2∙</m:t>
                    </m:r>
                    <m:sSup>
                      <m:sSupPr>
                        <m:ctrlP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uk-UA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р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, </a:t>
                </a:r>
                <a:r>
                  <a:rPr lang="uk-UA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виникнення життя на Землі</a:t>
                </a:r>
                <a:endParaRPr lang="en-US" sz="3200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7" name="Місце для вмісту 3">
                <a:extLst>
                  <a:ext uri="{FF2B5EF4-FFF2-40B4-BE49-F238E27FC236}">
                    <a16:creationId xmlns:a16="http://schemas.microsoft.com/office/drawing/2014/main" id="{0A124B40-7B3F-4645-BCEB-9DCEC74BC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400" y="6201989"/>
                <a:ext cx="7701950" cy="556709"/>
              </a:xfrm>
              <a:prstGeom prst="roundRect">
                <a:avLst/>
              </a:prstGeom>
              <a:blipFill>
                <a:blip r:embed="rId10"/>
                <a:stretch>
                  <a:fillRect t="-18085" r="-1264" b="-31915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73041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8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3C48C9-E38A-474C-8F02-A04549E20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6" cy="6857998"/>
          </a:xfrm>
          <a:prstGeom prst="rect">
            <a:avLst/>
          </a:prstGeom>
        </p:spPr>
      </p:pic>
      <p:grpSp>
        <p:nvGrpSpPr>
          <p:cNvPr id="9" name="Группа 3">
            <a:extLst>
              <a:ext uri="{FF2B5EF4-FFF2-40B4-BE49-F238E27FC236}">
                <a16:creationId xmlns:a16="http://schemas.microsoft.com/office/drawing/2014/main" id="{D43BF1DE-E4AE-4E8E-9087-E68DBA383765}"/>
              </a:ext>
            </a:extLst>
          </p:cNvPr>
          <p:cNvGrpSpPr/>
          <p:nvPr/>
        </p:nvGrpSpPr>
        <p:grpSpPr>
          <a:xfrm>
            <a:off x="4" y="442169"/>
            <a:ext cx="12191996" cy="6867708"/>
            <a:chOff x="-1" y="0"/>
            <a:chExt cx="9144002" cy="5143500"/>
          </a:xfrm>
        </p:grpSpPr>
        <p:pic>
          <p:nvPicPr>
            <p:cNvPr id="10" name="Picture 2" descr="Картинки по запросу Реликтовое излучение">
              <a:extLst>
                <a:ext uri="{FF2B5EF4-FFF2-40B4-BE49-F238E27FC236}">
                  <a16:creationId xmlns:a16="http://schemas.microsoft.com/office/drawing/2014/main" id="{0021B639-A325-466F-95E8-FB6232439C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" t="2880" r="2001" b="2880"/>
            <a:stretch/>
          </p:blipFill>
          <p:spPr bwMode="auto">
            <a:xfrm>
              <a:off x="1" y="0"/>
              <a:ext cx="9144000" cy="5143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2">
              <a:extLst>
                <a:ext uri="{FF2B5EF4-FFF2-40B4-BE49-F238E27FC236}">
                  <a16:creationId xmlns:a16="http://schemas.microsoft.com/office/drawing/2014/main" id="{DA56A031-1239-4D00-8E77-8D3B96CEB9BA}"/>
                </a:ext>
              </a:extLst>
            </p:cNvPr>
            <p:cNvSpPr/>
            <p:nvPr/>
          </p:nvSpPr>
          <p:spPr>
            <a:xfrm>
              <a:off x="-1" y="0"/>
              <a:ext cx="563881" cy="7350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2" y="-16343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ел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іктове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випромінювання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4BC4ED62-AC24-47D3-AA7A-37377E77DC68}"/>
              </a:ext>
            </a:extLst>
          </p:cNvPr>
          <p:cNvSpPr txBox="1">
            <a:spLocks/>
          </p:cNvSpPr>
          <p:nvPr/>
        </p:nvSpPr>
        <p:spPr>
          <a:xfrm>
            <a:off x="327777" y="1320127"/>
            <a:ext cx="11678692" cy="219970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космічне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випромінювання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, яке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виникло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ранніх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стадіях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утворення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існує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вигляді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радіохвиль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йдуть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на Землю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різних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ділянок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незалежно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доби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, пори року</a:t>
            </a: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E3FF07DC-F29C-436B-BA0A-8A3C8BE993D9}"/>
              </a:ext>
            </a:extLst>
          </p:cNvPr>
          <p:cNvSpPr txBox="1">
            <a:spLocks/>
          </p:cNvSpPr>
          <p:nvPr/>
        </p:nvSpPr>
        <p:spPr>
          <a:xfrm>
            <a:off x="1306006" y="4139920"/>
            <a:ext cx="9722233" cy="219970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Потужне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випромінювання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утворилося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після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Великого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вибуху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, з часом мало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розсіятися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охолонути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й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рівномірно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заповнити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весь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Всесвіт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розширюється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22865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7157DA-BFAE-42BD-8AA1-86FBED38E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Реліктове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випромінювання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0" name="Picture 2" descr="https://upload.wikimedia.org/wikipedia/commons/thumb/2/28/WMAP_2008.png/1920px-WMAP_2008.png">
            <a:extLst>
              <a:ext uri="{FF2B5EF4-FFF2-40B4-BE49-F238E27FC236}">
                <a16:creationId xmlns:a16="http://schemas.microsoft.com/office/drawing/2014/main" id="{7A58D159-CD95-4561-BBC2-3D9C04886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2" y="868458"/>
            <a:ext cx="11858729" cy="592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BEF19591-73FC-4CA0-896A-E656703E1ADB}"/>
              </a:ext>
            </a:extLst>
          </p:cNvPr>
          <p:cNvSpPr txBox="1">
            <a:spLocks/>
          </p:cNvSpPr>
          <p:nvPr/>
        </p:nvSpPr>
        <p:spPr>
          <a:xfrm>
            <a:off x="3498574" y="1254054"/>
            <a:ext cx="8360155" cy="168754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1965 р.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випромінювання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зафіксоване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мікрохвильовому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температурою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приблизно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2,7 К</a:t>
            </a: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BFD820C2-03A8-43A8-87D3-DA20E6362BCF}"/>
              </a:ext>
            </a:extLst>
          </p:cNvPr>
          <p:cNvSpPr txBox="1">
            <a:spLocks/>
          </p:cNvSpPr>
          <p:nvPr/>
        </p:nvSpPr>
        <p:spPr>
          <a:xfrm>
            <a:off x="4333461" y="3366002"/>
            <a:ext cx="7129669" cy="111231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випромінювання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надходить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усіх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напрямків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23664A98-065B-467B-B69E-EBD2C0412B4C}"/>
              </a:ext>
            </a:extLst>
          </p:cNvPr>
          <p:cNvSpPr txBox="1">
            <a:spLocks/>
          </p:cNvSpPr>
          <p:nvPr/>
        </p:nvSpPr>
        <p:spPr>
          <a:xfrm>
            <a:off x="278645" y="5816047"/>
            <a:ext cx="5141494" cy="87114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Панорама анізотропії реліктового випромінювання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830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1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FD464AA-D2F1-45F7-A191-DF32E2444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Докази теорії Великого Вибуху</a:t>
              </a:r>
            </a:p>
          </p:txBody>
        </p:sp>
      </p:grp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6B546026-547E-4170-9C3B-28070F197148}"/>
              </a:ext>
            </a:extLst>
          </p:cNvPr>
          <p:cNvSpPr txBox="1">
            <a:spLocks/>
          </p:cNvSpPr>
          <p:nvPr/>
        </p:nvSpPr>
        <p:spPr>
          <a:xfrm>
            <a:off x="978893" y="937543"/>
            <a:ext cx="10234206" cy="16483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Найпоширенішим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хімічним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елементом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Всесвіті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гідроген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(70 %),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йому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поступаються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по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черзі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: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гелій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, оксиген, карбон,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нітроген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1618C61A-9CE4-4BFD-949C-7EEFB9F416D0}"/>
              </a:ext>
            </a:extLst>
          </p:cNvPr>
          <p:cNvSpPr txBox="1">
            <a:spLocks/>
          </p:cNvSpPr>
          <p:nvPr/>
        </p:nvSpPr>
        <p:spPr>
          <a:xfrm>
            <a:off x="2693289" y="2748895"/>
            <a:ext cx="6947666" cy="106934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Ізотропність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однорідність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простору у великих масштабах</a:t>
            </a: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1DFD41E4-7393-45B0-93D2-769210B719B3}"/>
              </a:ext>
            </a:extLst>
          </p:cNvPr>
          <p:cNvSpPr txBox="1">
            <a:spLocks/>
          </p:cNvSpPr>
          <p:nvPr/>
        </p:nvSpPr>
        <p:spPr>
          <a:xfrm>
            <a:off x="387412" y="3928806"/>
            <a:ext cx="11559419" cy="161118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Наявність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неоднорідностей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у невеликих масштабах, 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наслідок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флуктуацій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щільності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речовини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на початковому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етапі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народження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Всесвіту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93F69F42-6E57-4BBB-A6A1-8F3240901970}"/>
              </a:ext>
            </a:extLst>
          </p:cNvPr>
          <p:cNvSpPr txBox="1">
            <a:spLocks/>
          </p:cNvSpPr>
          <p:nvPr/>
        </p:nvSpPr>
        <p:spPr>
          <a:xfrm>
            <a:off x="2109524" y="5650558"/>
            <a:ext cx="7972943" cy="106934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Співвідношення між кількістю фотонів і окремих атомів у Всесвіті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5271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9904FF-D6F0-4E92-BA19-68A2577A6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6" cy="6857998"/>
          </a:xfrm>
          <a:prstGeom prst="rect">
            <a:avLst/>
          </a:prstGeom>
        </p:spPr>
      </p:pic>
      <p:pic>
        <p:nvPicPr>
          <p:cNvPr id="14" name="Picture 2" descr="https://upload.wikimedia.org/wikipedia/commons/thumb/3/3f/Fridman_AA.jpg/793px-Fridman_AA.jpg?uselang=ru">
            <a:extLst>
              <a:ext uri="{FF2B5EF4-FFF2-40B4-BE49-F238E27FC236}">
                <a16:creationId xmlns:a16="http://schemas.microsoft.com/office/drawing/2014/main" id="{7772EF80-E546-438D-AA29-BDB691E5C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12877" b="992"/>
          <a:stretch/>
        </p:blipFill>
        <p:spPr bwMode="auto">
          <a:xfrm flipH="1">
            <a:off x="-4" y="-1"/>
            <a:ext cx="5857464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9F08CFE6-3E9C-4046-9D38-9D39A794EF60}"/>
              </a:ext>
            </a:extLst>
          </p:cNvPr>
          <p:cNvSpPr/>
          <p:nvPr/>
        </p:nvSpPr>
        <p:spPr>
          <a:xfrm>
            <a:off x="0" y="38841"/>
            <a:ext cx="11858729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endParaRPr lang="uk-UA" sz="44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4EB5029C-5B7A-4FFA-A23D-6C490D652E5F}"/>
              </a:ext>
            </a:extLst>
          </p:cNvPr>
          <p:cNvSpPr txBox="1">
            <a:spLocks/>
          </p:cNvSpPr>
          <p:nvPr/>
        </p:nvSpPr>
        <p:spPr>
          <a:xfrm>
            <a:off x="1760654" y="5921632"/>
            <a:ext cx="2336147" cy="76944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О. Фрідман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(1888-1925)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CC99619E-E031-4176-8704-6BFF62506F22}"/>
              </a:ext>
            </a:extLst>
          </p:cNvPr>
          <p:cNvSpPr txBox="1">
            <a:spLocks/>
          </p:cNvSpPr>
          <p:nvPr/>
        </p:nvSpPr>
        <p:spPr>
          <a:xfrm>
            <a:off x="6304720" y="898713"/>
            <a:ext cx="5440016" cy="180240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Майбутнє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залежить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заповнює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CF0CD70D-BCB9-44B7-AC09-5C443A51F84B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3" name="Прямокутник: округлені верхні кути 8">
              <a:extLst>
                <a:ext uri="{FF2B5EF4-FFF2-40B4-BE49-F238E27FC236}">
                  <a16:creationId xmlns:a16="http://schemas.microsoft.com/office/drawing/2014/main" id="{963ABA97-17E3-4BEE-800D-666CE7A83AA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4A393CD0-52E2-48DA-8447-7E0B31BFF889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Подальша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доля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Всесвіту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97C86F-5780-46D7-8770-A8AE90989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249" y="2817343"/>
            <a:ext cx="3762718" cy="39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11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9904FF-D6F0-4E92-BA19-68A2577A6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6" cy="6857998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9F08CFE6-3E9C-4046-9D38-9D39A794EF60}"/>
              </a:ext>
            </a:extLst>
          </p:cNvPr>
          <p:cNvSpPr/>
          <p:nvPr/>
        </p:nvSpPr>
        <p:spPr>
          <a:xfrm>
            <a:off x="0" y="38841"/>
            <a:ext cx="11858729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endParaRPr lang="uk-UA" sz="44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CF0CD70D-BCB9-44B7-AC09-5C443A51F84B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3" name="Прямокутник: округлені верхні кути 8">
              <a:extLst>
                <a:ext uri="{FF2B5EF4-FFF2-40B4-BE49-F238E27FC236}">
                  <a16:creationId xmlns:a16="http://schemas.microsoft.com/office/drawing/2014/main" id="{963ABA97-17E3-4BEE-800D-666CE7A83AA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4A393CD0-52E2-48DA-8447-7E0B31BFF889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Подальша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доля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Всесвіту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Місце для вмісту 3">
                <a:extLst>
                  <a:ext uri="{FF2B5EF4-FFF2-40B4-BE49-F238E27FC236}">
                    <a16:creationId xmlns:a16="http://schemas.microsoft.com/office/drawing/2014/main" id="{122C724A-B838-4D31-983D-9A46881EA0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6471" y="1754974"/>
                <a:ext cx="6854604" cy="2257152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Майбутнє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Всесвіту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залежить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від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значення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справжньої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середньої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густини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щодо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критичної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густини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Місце для вмісту 3">
                <a:extLst>
                  <a:ext uri="{FF2B5EF4-FFF2-40B4-BE49-F238E27FC236}">
                    <a16:creationId xmlns:a16="http://schemas.microsoft.com/office/drawing/2014/main" id="{122C724A-B838-4D31-983D-9A46881EA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71" y="1754974"/>
                <a:ext cx="6854604" cy="2257152"/>
              </a:xfrm>
              <a:prstGeom prst="roundRect">
                <a:avLst/>
              </a:prstGeom>
              <a:blipFill>
                <a:blip r:embed="rId3"/>
                <a:stretch>
                  <a:fillRect t="-4301" b="-11022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AF8A656E-2B70-41D7-8FC3-6C2C3D0C3DA9}"/>
              </a:ext>
            </a:extLst>
          </p:cNvPr>
          <p:cNvSpPr txBox="1">
            <a:spLocks/>
          </p:cNvSpPr>
          <p:nvPr/>
        </p:nvSpPr>
        <p:spPr>
          <a:xfrm>
            <a:off x="330458" y="5103026"/>
            <a:ext cx="6854604" cy="10112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Критична густина - залежить від сталої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Габбла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8B7DE6C-D506-4B9A-A07B-BE37D2B533C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30D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67" y="2206007"/>
            <a:ext cx="3205895" cy="325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803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6D911BC-0728-436D-8582-174A457FF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95"/>
            <a:ext cx="12192000" cy="6858000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9F08CFE6-3E9C-4046-9D38-9D39A794EF60}"/>
              </a:ext>
            </a:extLst>
          </p:cNvPr>
          <p:cNvSpPr/>
          <p:nvPr/>
        </p:nvSpPr>
        <p:spPr>
          <a:xfrm>
            <a:off x="0" y="38841"/>
            <a:ext cx="11858729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endParaRPr lang="uk-UA" sz="44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CF0CD70D-BCB9-44B7-AC09-5C443A51F84B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3" name="Прямокутник: округлені верхні кути 8">
              <a:extLst>
                <a:ext uri="{FF2B5EF4-FFF2-40B4-BE49-F238E27FC236}">
                  <a16:creationId xmlns:a16="http://schemas.microsoft.com/office/drawing/2014/main" id="{963ABA97-17E3-4BEE-800D-666CE7A83AA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4A393CD0-52E2-48DA-8447-7E0B31BFF889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Моделі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нестаціонарного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Всесвіту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3" name="Группа 11">
            <a:extLst>
              <a:ext uri="{FF2B5EF4-FFF2-40B4-BE49-F238E27FC236}">
                <a16:creationId xmlns:a16="http://schemas.microsoft.com/office/drawing/2014/main" id="{AFAE2D3D-8535-4BD5-A704-799ECB63DC7E}"/>
              </a:ext>
            </a:extLst>
          </p:cNvPr>
          <p:cNvGrpSpPr/>
          <p:nvPr/>
        </p:nvGrpSpPr>
        <p:grpSpPr>
          <a:xfrm>
            <a:off x="0" y="2522203"/>
            <a:ext cx="3557438" cy="2741000"/>
            <a:chOff x="236808" y="2679742"/>
            <a:chExt cx="2668079" cy="2055750"/>
          </a:xfrm>
        </p:grpSpPr>
        <p:grpSp>
          <p:nvGrpSpPr>
            <p:cNvPr id="24" name="Группа 12">
              <a:extLst>
                <a:ext uri="{FF2B5EF4-FFF2-40B4-BE49-F238E27FC236}">
                  <a16:creationId xmlns:a16="http://schemas.microsoft.com/office/drawing/2014/main" id="{3F0F9510-E0EB-4BA7-B961-F4674B1798B1}"/>
                </a:ext>
              </a:extLst>
            </p:cNvPr>
            <p:cNvGrpSpPr/>
            <p:nvPr/>
          </p:nvGrpSpPr>
          <p:grpSpPr>
            <a:xfrm>
              <a:off x="549275" y="2743200"/>
              <a:ext cx="2355612" cy="1992292"/>
              <a:chOff x="549275" y="2806700"/>
              <a:chExt cx="2355612" cy="1992292"/>
            </a:xfrm>
          </p:grpSpPr>
          <p:cxnSp>
            <p:nvCxnSpPr>
              <p:cNvPr id="26" name="Прямая со стрелкой 14">
                <a:extLst>
                  <a:ext uri="{FF2B5EF4-FFF2-40B4-BE49-F238E27FC236}">
                    <a16:creationId xmlns:a16="http://schemas.microsoft.com/office/drawing/2014/main" id="{F69D0B24-4259-4131-AD59-BB278AB39F72}"/>
                  </a:ext>
                </a:extLst>
              </p:cNvPr>
              <p:cNvCxnSpPr/>
              <p:nvPr/>
            </p:nvCxnSpPr>
            <p:spPr>
              <a:xfrm flipV="1">
                <a:off x="549275" y="2806700"/>
                <a:ext cx="0" cy="1739900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 стрелкой 15">
                <a:extLst>
                  <a:ext uri="{FF2B5EF4-FFF2-40B4-BE49-F238E27FC236}">
                    <a16:creationId xmlns:a16="http://schemas.microsoft.com/office/drawing/2014/main" id="{22D02623-9D09-49F7-8029-3F39457700AE}"/>
                  </a:ext>
                </a:extLst>
              </p:cNvPr>
              <p:cNvCxnSpPr/>
              <p:nvPr/>
            </p:nvCxnSpPr>
            <p:spPr>
              <a:xfrm>
                <a:off x="549275" y="4543425"/>
                <a:ext cx="2168525" cy="0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Полилиния 16">
                <a:extLst>
                  <a:ext uri="{FF2B5EF4-FFF2-40B4-BE49-F238E27FC236}">
                    <a16:creationId xmlns:a16="http://schemas.microsoft.com/office/drawing/2014/main" id="{FA291BC0-F65C-4816-A797-323E1D3D1D28}"/>
                  </a:ext>
                </a:extLst>
              </p:cNvPr>
              <p:cNvSpPr/>
              <p:nvPr/>
            </p:nvSpPr>
            <p:spPr>
              <a:xfrm>
                <a:off x="552450" y="3482975"/>
                <a:ext cx="1876425" cy="1060450"/>
              </a:xfrm>
              <a:custGeom>
                <a:avLst/>
                <a:gdLst>
                  <a:gd name="connsiteX0" fmla="*/ 0 w 1866900"/>
                  <a:gd name="connsiteY0" fmla="*/ 1390650 h 1390650"/>
                  <a:gd name="connsiteX1" fmla="*/ 692150 w 1866900"/>
                  <a:gd name="connsiteY1" fmla="*/ 673100 h 1390650"/>
                  <a:gd name="connsiteX2" fmla="*/ 1866900 w 1866900"/>
                  <a:gd name="connsiteY2" fmla="*/ 0 h 1390650"/>
                  <a:gd name="connsiteX0" fmla="*/ 0 w 1882775"/>
                  <a:gd name="connsiteY0" fmla="*/ 1365250 h 1365250"/>
                  <a:gd name="connsiteX1" fmla="*/ 692150 w 1882775"/>
                  <a:gd name="connsiteY1" fmla="*/ 647700 h 1365250"/>
                  <a:gd name="connsiteX2" fmla="*/ 1882775 w 1882775"/>
                  <a:gd name="connsiteY2" fmla="*/ 0 h 1365250"/>
                  <a:gd name="connsiteX0" fmla="*/ 0 w 1882775"/>
                  <a:gd name="connsiteY0" fmla="*/ 1365250 h 1365250"/>
                  <a:gd name="connsiteX1" fmla="*/ 692150 w 1882775"/>
                  <a:gd name="connsiteY1" fmla="*/ 647700 h 1365250"/>
                  <a:gd name="connsiteX2" fmla="*/ 1882775 w 1882775"/>
                  <a:gd name="connsiteY2" fmla="*/ 0 h 1365250"/>
                  <a:gd name="connsiteX0" fmla="*/ 0 w 1882775"/>
                  <a:gd name="connsiteY0" fmla="*/ 1365250 h 1365250"/>
                  <a:gd name="connsiteX1" fmla="*/ 692150 w 1882775"/>
                  <a:gd name="connsiteY1" fmla="*/ 647700 h 1365250"/>
                  <a:gd name="connsiteX2" fmla="*/ 1882775 w 1882775"/>
                  <a:gd name="connsiteY2" fmla="*/ 0 h 1365250"/>
                  <a:gd name="connsiteX0" fmla="*/ 0 w 1882775"/>
                  <a:gd name="connsiteY0" fmla="*/ 1365250 h 1365250"/>
                  <a:gd name="connsiteX1" fmla="*/ 692150 w 1882775"/>
                  <a:gd name="connsiteY1" fmla="*/ 647700 h 1365250"/>
                  <a:gd name="connsiteX2" fmla="*/ 1882775 w 1882775"/>
                  <a:gd name="connsiteY2" fmla="*/ 0 h 1365250"/>
                  <a:gd name="connsiteX0" fmla="*/ 0 w 1882775"/>
                  <a:gd name="connsiteY0" fmla="*/ 1365250 h 1365250"/>
                  <a:gd name="connsiteX1" fmla="*/ 688975 w 1882775"/>
                  <a:gd name="connsiteY1" fmla="*/ 641350 h 1365250"/>
                  <a:gd name="connsiteX2" fmla="*/ 1882775 w 1882775"/>
                  <a:gd name="connsiteY2" fmla="*/ 0 h 1365250"/>
                  <a:gd name="connsiteX0" fmla="*/ 0 w 1882775"/>
                  <a:gd name="connsiteY0" fmla="*/ 1365250 h 1365250"/>
                  <a:gd name="connsiteX1" fmla="*/ 688975 w 1882775"/>
                  <a:gd name="connsiteY1" fmla="*/ 641350 h 1365250"/>
                  <a:gd name="connsiteX2" fmla="*/ 1882775 w 1882775"/>
                  <a:gd name="connsiteY2" fmla="*/ 0 h 1365250"/>
                  <a:gd name="connsiteX0" fmla="*/ 0 w 1876425"/>
                  <a:gd name="connsiteY0" fmla="*/ 1060450 h 1060450"/>
                  <a:gd name="connsiteX1" fmla="*/ 688975 w 1876425"/>
                  <a:gd name="connsiteY1" fmla="*/ 336550 h 1060450"/>
                  <a:gd name="connsiteX2" fmla="*/ 1876425 w 1876425"/>
                  <a:gd name="connsiteY2" fmla="*/ 0 h 1060450"/>
                  <a:gd name="connsiteX0" fmla="*/ 0 w 1876425"/>
                  <a:gd name="connsiteY0" fmla="*/ 1060450 h 1060450"/>
                  <a:gd name="connsiteX1" fmla="*/ 688975 w 1876425"/>
                  <a:gd name="connsiteY1" fmla="*/ 336550 h 1060450"/>
                  <a:gd name="connsiteX2" fmla="*/ 1876425 w 1876425"/>
                  <a:gd name="connsiteY2" fmla="*/ 0 h 1060450"/>
                  <a:gd name="connsiteX0" fmla="*/ 0 w 1876425"/>
                  <a:gd name="connsiteY0" fmla="*/ 1060450 h 1060450"/>
                  <a:gd name="connsiteX1" fmla="*/ 612775 w 1876425"/>
                  <a:gd name="connsiteY1" fmla="*/ 406400 h 1060450"/>
                  <a:gd name="connsiteX2" fmla="*/ 1876425 w 1876425"/>
                  <a:gd name="connsiteY2" fmla="*/ 0 h 106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6425" h="1060450">
                    <a:moveTo>
                      <a:pt x="0" y="1060450"/>
                    </a:moveTo>
                    <a:cubicBezTo>
                      <a:pt x="238125" y="738187"/>
                      <a:pt x="298979" y="646642"/>
                      <a:pt x="612775" y="406400"/>
                    </a:cubicBezTo>
                    <a:cubicBezTo>
                      <a:pt x="926571" y="166158"/>
                      <a:pt x="1336675" y="49212"/>
                      <a:pt x="1876425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746ECE-399C-4249-AD7E-57730246F27E}"/>
                  </a:ext>
                </a:extLst>
              </p:cNvPr>
              <p:cNvSpPr txBox="1"/>
              <p:nvPr/>
            </p:nvSpPr>
            <p:spPr>
              <a:xfrm>
                <a:off x="2001477" y="4514250"/>
                <a:ext cx="90341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867" dirty="0">
                    <a:solidFill>
                      <a:schemeClr val="bg1"/>
                    </a:solidFill>
                  </a:rPr>
                  <a:t>Час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FC3FDF1-C7DF-4D7D-9BAF-B83A2DF09110}"/>
                </a:ext>
              </a:extLst>
            </p:cNvPr>
            <p:cNvSpPr txBox="1"/>
            <p:nvPr/>
          </p:nvSpPr>
          <p:spPr>
            <a:xfrm>
              <a:off x="236808" y="2679742"/>
              <a:ext cx="216852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67" dirty="0">
                  <a:solidFill>
                    <a:schemeClr val="bg1"/>
                  </a:solidFill>
                </a:rPr>
                <a:t>Масштаб </a:t>
              </a:r>
              <a:r>
                <a:rPr lang="ru-RU" sz="1867" dirty="0" err="1">
                  <a:solidFill>
                    <a:schemeClr val="bg1"/>
                  </a:solidFill>
                </a:rPr>
                <a:t>Всесвіту</a:t>
              </a:r>
              <a:endParaRPr lang="ru-RU" sz="1867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Группа 19">
            <a:extLst>
              <a:ext uri="{FF2B5EF4-FFF2-40B4-BE49-F238E27FC236}">
                <a16:creationId xmlns:a16="http://schemas.microsoft.com/office/drawing/2014/main" id="{D3399C1E-AAF9-47E9-B406-483A3F1EAB99}"/>
              </a:ext>
            </a:extLst>
          </p:cNvPr>
          <p:cNvGrpSpPr/>
          <p:nvPr/>
        </p:nvGrpSpPr>
        <p:grpSpPr>
          <a:xfrm>
            <a:off x="8253778" y="2606814"/>
            <a:ext cx="2657687" cy="2319866"/>
            <a:chOff x="549275" y="2806700"/>
            <a:chExt cx="1993265" cy="1739900"/>
          </a:xfrm>
        </p:grpSpPr>
        <p:cxnSp>
          <p:nvCxnSpPr>
            <p:cNvPr id="34" name="Прямая со стрелкой 22">
              <a:extLst>
                <a:ext uri="{FF2B5EF4-FFF2-40B4-BE49-F238E27FC236}">
                  <a16:creationId xmlns:a16="http://schemas.microsoft.com/office/drawing/2014/main" id="{0B07887C-93CA-4BD2-9444-88EAF7404125}"/>
                </a:ext>
              </a:extLst>
            </p:cNvPr>
            <p:cNvCxnSpPr/>
            <p:nvPr/>
          </p:nvCxnSpPr>
          <p:spPr>
            <a:xfrm flipV="1">
              <a:off x="549275" y="2806700"/>
              <a:ext cx="0" cy="1739900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23">
              <a:extLst>
                <a:ext uri="{FF2B5EF4-FFF2-40B4-BE49-F238E27FC236}">
                  <a16:creationId xmlns:a16="http://schemas.microsoft.com/office/drawing/2014/main" id="{37583B5F-CDB3-413E-B6AF-C0BBBA07B99E}"/>
                </a:ext>
              </a:extLst>
            </p:cNvPr>
            <p:cNvCxnSpPr/>
            <p:nvPr/>
          </p:nvCxnSpPr>
          <p:spPr>
            <a:xfrm>
              <a:off x="549275" y="4543425"/>
              <a:ext cx="1993265" cy="0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 24">
              <a:extLst>
                <a:ext uri="{FF2B5EF4-FFF2-40B4-BE49-F238E27FC236}">
                  <a16:creationId xmlns:a16="http://schemas.microsoft.com/office/drawing/2014/main" id="{C83601CC-2821-441C-BBCE-8B98C312C467}"/>
                </a:ext>
              </a:extLst>
            </p:cNvPr>
            <p:cNvSpPr/>
            <p:nvPr/>
          </p:nvSpPr>
          <p:spPr>
            <a:xfrm>
              <a:off x="552451" y="3047916"/>
              <a:ext cx="1617890" cy="1495509"/>
            </a:xfrm>
            <a:custGeom>
              <a:avLst/>
              <a:gdLst>
                <a:gd name="connsiteX0" fmla="*/ 0 w 1866900"/>
                <a:gd name="connsiteY0" fmla="*/ 1390650 h 1390650"/>
                <a:gd name="connsiteX1" fmla="*/ 692150 w 1866900"/>
                <a:gd name="connsiteY1" fmla="*/ 673100 h 1390650"/>
                <a:gd name="connsiteX2" fmla="*/ 1866900 w 1866900"/>
                <a:gd name="connsiteY2" fmla="*/ 0 h 1390650"/>
                <a:gd name="connsiteX0" fmla="*/ 0 w 1882775"/>
                <a:gd name="connsiteY0" fmla="*/ 1365250 h 1365250"/>
                <a:gd name="connsiteX1" fmla="*/ 692150 w 1882775"/>
                <a:gd name="connsiteY1" fmla="*/ 647700 h 1365250"/>
                <a:gd name="connsiteX2" fmla="*/ 1882775 w 1882775"/>
                <a:gd name="connsiteY2" fmla="*/ 0 h 1365250"/>
                <a:gd name="connsiteX0" fmla="*/ 0 w 1882775"/>
                <a:gd name="connsiteY0" fmla="*/ 1365250 h 1365250"/>
                <a:gd name="connsiteX1" fmla="*/ 692150 w 1882775"/>
                <a:gd name="connsiteY1" fmla="*/ 647700 h 1365250"/>
                <a:gd name="connsiteX2" fmla="*/ 1882775 w 1882775"/>
                <a:gd name="connsiteY2" fmla="*/ 0 h 1365250"/>
                <a:gd name="connsiteX0" fmla="*/ 0 w 1882775"/>
                <a:gd name="connsiteY0" fmla="*/ 1365250 h 1365250"/>
                <a:gd name="connsiteX1" fmla="*/ 692150 w 1882775"/>
                <a:gd name="connsiteY1" fmla="*/ 647700 h 1365250"/>
                <a:gd name="connsiteX2" fmla="*/ 1882775 w 1882775"/>
                <a:gd name="connsiteY2" fmla="*/ 0 h 1365250"/>
                <a:gd name="connsiteX0" fmla="*/ 0 w 1882775"/>
                <a:gd name="connsiteY0" fmla="*/ 1365250 h 1365250"/>
                <a:gd name="connsiteX1" fmla="*/ 692150 w 1882775"/>
                <a:gd name="connsiteY1" fmla="*/ 647700 h 1365250"/>
                <a:gd name="connsiteX2" fmla="*/ 1882775 w 1882775"/>
                <a:gd name="connsiteY2" fmla="*/ 0 h 1365250"/>
                <a:gd name="connsiteX0" fmla="*/ 0 w 1882775"/>
                <a:gd name="connsiteY0" fmla="*/ 1365250 h 1365250"/>
                <a:gd name="connsiteX1" fmla="*/ 688975 w 1882775"/>
                <a:gd name="connsiteY1" fmla="*/ 641350 h 1365250"/>
                <a:gd name="connsiteX2" fmla="*/ 1882775 w 1882775"/>
                <a:gd name="connsiteY2" fmla="*/ 0 h 1365250"/>
                <a:gd name="connsiteX0" fmla="*/ 0 w 1882775"/>
                <a:gd name="connsiteY0" fmla="*/ 1365250 h 1365250"/>
                <a:gd name="connsiteX1" fmla="*/ 688975 w 1882775"/>
                <a:gd name="connsiteY1" fmla="*/ 641350 h 1365250"/>
                <a:gd name="connsiteX2" fmla="*/ 1882775 w 1882775"/>
                <a:gd name="connsiteY2" fmla="*/ 0 h 1365250"/>
                <a:gd name="connsiteX0" fmla="*/ 0 w 1882775"/>
                <a:gd name="connsiteY0" fmla="*/ 1365250 h 1365250"/>
                <a:gd name="connsiteX1" fmla="*/ 747631 w 1882775"/>
                <a:gd name="connsiteY1" fmla="*/ 693969 h 1365250"/>
                <a:gd name="connsiteX2" fmla="*/ 1882775 w 1882775"/>
                <a:gd name="connsiteY2" fmla="*/ 0 h 1365250"/>
                <a:gd name="connsiteX0" fmla="*/ 0 w 1868111"/>
                <a:gd name="connsiteY0" fmla="*/ 1376943 h 1376943"/>
                <a:gd name="connsiteX1" fmla="*/ 747631 w 1868111"/>
                <a:gd name="connsiteY1" fmla="*/ 705662 h 1376943"/>
                <a:gd name="connsiteX2" fmla="*/ 1868111 w 1868111"/>
                <a:gd name="connsiteY2" fmla="*/ 0 h 1376943"/>
                <a:gd name="connsiteX0" fmla="*/ 0 w 1868111"/>
                <a:gd name="connsiteY0" fmla="*/ 1376943 h 1376943"/>
                <a:gd name="connsiteX1" fmla="*/ 747631 w 1868111"/>
                <a:gd name="connsiteY1" fmla="*/ 705662 h 1376943"/>
                <a:gd name="connsiteX2" fmla="*/ 1868111 w 1868111"/>
                <a:gd name="connsiteY2" fmla="*/ 0 h 1376943"/>
                <a:gd name="connsiteX0" fmla="*/ 0 w 1868111"/>
                <a:gd name="connsiteY0" fmla="*/ 1376943 h 1376943"/>
                <a:gd name="connsiteX1" fmla="*/ 747631 w 1868111"/>
                <a:gd name="connsiteY1" fmla="*/ 705662 h 1376943"/>
                <a:gd name="connsiteX2" fmla="*/ 1868111 w 1868111"/>
                <a:gd name="connsiteY2" fmla="*/ 0 h 1376943"/>
                <a:gd name="connsiteX0" fmla="*/ 0 w 1868111"/>
                <a:gd name="connsiteY0" fmla="*/ 1376943 h 1376943"/>
                <a:gd name="connsiteX1" fmla="*/ 798956 w 1868111"/>
                <a:gd name="connsiteY1" fmla="*/ 658889 h 1376943"/>
                <a:gd name="connsiteX2" fmla="*/ 1868111 w 1868111"/>
                <a:gd name="connsiteY2" fmla="*/ 0 h 13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8111" h="1376943">
                  <a:moveTo>
                    <a:pt x="0" y="1376943"/>
                  </a:moveTo>
                  <a:cubicBezTo>
                    <a:pt x="274786" y="1066374"/>
                    <a:pt x="485160" y="899131"/>
                    <a:pt x="798956" y="658889"/>
                  </a:cubicBezTo>
                  <a:cubicBezTo>
                    <a:pt x="1112752" y="418647"/>
                    <a:pt x="1419225" y="224998"/>
                    <a:pt x="1868111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37" name="Группа 25">
            <a:extLst>
              <a:ext uri="{FF2B5EF4-FFF2-40B4-BE49-F238E27FC236}">
                <a16:creationId xmlns:a16="http://schemas.microsoft.com/office/drawing/2014/main" id="{A5BA703D-8778-4F22-9641-0F894A10F276}"/>
              </a:ext>
            </a:extLst>
          </p:cNvPr>
          <p:cNvGrpSpPr/>
          <p:nvPr/>
        </p:nvGrpSpPr>
        <p:grpSpPr>
          <a:xfrm>
            <a:off x="4328055" y="2606813"/>
            <a:ext cx="2924357" cy="2319866"/>
            <a:chOff x="6398282" y="2743200"/>
            <a:chExt cx="2193268" cy="1739900"/>
          </a:xfrm>
        </p:grpSpPr>
        <p:grpSp>
          <p:nvGrpSpPr>
            <p:cNvPr id="40" name="Группа 28">
              <a:extLst>
                <a:ext uri="{FF2B5EF4-FFF2-40B4-BE49-F238E27FC236}">
                  <a16:creationId xmlns:a16="http://schemas.microsoft.com/office/drawing/2014/main" id="{12C31A1F-7D3E-4400-8493-64714A1EE700}"/>
                </a:ext>
              </a:extLst>
            </p:cNvPr>
            <p:cNvGrpSpPr/>
            <p:nvPr/>
          </p:nvGrpSpPr>
          <p:grpSpPr>
            <a:xfrm>
              <a:off x="6398282" y="2743200"/>
              <a:ext cx="2193268" cy="1739900"/>
              <a:chOff x="510562" y="2806700"/>
              <a:chExt cx="2193268" cy="1739900"/>
            </a:xfrm>
          </p:grpSpPr>
          <p:cxnSp>
            <p:nvCxnSpPr>
              <p:cNvPr id="43" name="Прямая со стрелкой 31">
                <a:extLst>
                  <a:ext uri="{FF2B5EF4-FFF2-40B4-BE49-F238E27FC236}">
                    <a16:creationId xmlns:a16="http://schemas.microsoft.com/office/drawing/2014/main" id="{3900DE81-3B85-4103-B10E-772FD3AA7ABA}"/>
                  </a:ext>
                </a:extLst>
              </p:cNvPr>
              <p:cNvCxnSpPr/>
              <p:nvPr/>
            </p:nvCxnSpPr>
            <p:spPr>
              <a:xfrm flipV="1">
                <a:off x="511175" y="2806700"/>
                <a:ext cx="0" cy="1739900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 стрелкой 32">
                <a:extLst>
                  <a:ext uri="{FF2B5EF4-FFF2-40B4-BE49-F238E27FC236}">
                    <a16:creationId xmlns:a16="http://schemas.microsoft.com/office/drawing/2014/main" id="{C7B398BC-D20D-42BD-B3B6-993DCBF1BB32}"/>
                  </a:ext>
                </a:extLst>
              </p:cNvPr>
              <p:cNvCxnSpPr/>
              <p:nvPr/>
            </p:nvCxnSpPr>
            <p:spPr>
              <a:xfrm>
                <a:off x="510562" y="4543425"/>
                <a:ext cx="2193268" cy="0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Полилиния 27">
              <a:extLst>
                <a:ext uri="{FF2B5EF4-FFF2-40B4-BE49-F238E27FC236}">
                  <a16:creationId xmlns:a16="http://schemas.microsoft.com/office/drawing/2014/main" id="{F3FCE943-82B7-4E35-82E9-376D37006F7D}"/>
                </a:ext>
              </a:extLst>
            </p:cNvPr>
            <p:cNvSpPr/>
            <p:nvPr/>
          </p:nvSpPr>
          <p:spPr>
            <a:xfrm>
              <a:off x="6404632" y="3381375"/>
              <a:ext cx="1991656" cy="1100138"/>
            </a:xfrm>
            <a:custGeom>
              <a:avLst/>
              <a:gdLst>
                <a:gd name="connsiteX0" fmla="*/ 0 w 1962150"/>
                <a:gd name="connsiteY0" fmla="*/ 857251 h 862014"/>
                <a:gd name="connsiteX1" fmla="*/ 981075 w 1962150"/>
                <a:gd name="connsiteY1" fmla="*/ 1 h 862014"/>
                <a:gd name="connsiteX2" fmla="*/ 1962150 w 1962150"/>
                <a:gd name="connsiteY2" fmla="*/ 862014 h 862014"/>
                <a:gd name="connsiteX0" fmla="*/ 0 w 1962150"/>
                <a:gd name="connsiteY0" fmla="*/ 1133475 h 1138238"/>
                <a:gd name="connsiteX1" fmla="*/ 995362 w 1962150"/>
                <a:gd name="connsiteY1" fmla="*/ 0 h 1138238"/>
                <a:gd name="connsiteX2" fmla="*/ 1962150 w 1962150"/>
                <a:gd name="connsiteY2" fmla="*/ 1138238 h 1138238"/>
                <a:gd name="connsiteX0" fmla="*/ 0 w 1962150"/>
                <a:gd name="connsiteY0" fmla="*/ 1133475 h 1138238"/>
                <a:gd name="connsiteX1" fmla="*/ 995362 w 1962150"/>
                <a:gd name="connsiteY1" fmla="*/ 0 h 1138238"/>
                <a:gd name="connsiteX2" fmla="*/ 1962150 w 1962150"/>
                <a:gd name="connsiteY2" fmla="*/ 1138238 h 1138238"/>
                <a:gd name="connsiteX0" fmla="*/ 0 w 1962150"/>
                <a:gd name="connsiteY0" fmla="*/ 1133475 h 1138238"/>
                <a:gd name="connsiteX1" fmla="*/ 995362 w 1962150"/>
                <a:gd name="connsiteY1" fmla="*/ 0 h 1138238"/>
                <a:gd name="connsiteX2" fmla="*/ 1962150 w 1962150"/>
                <a:gd name="connsiteY2" fmla="*/ 1138238 h 1138238"/>
                <a:gd name="connsiteX0" fmla="*/ 0 w 1962150"/>
                <a:gd name="connsiteY0" fmla="*/ 1133491 h 1138254"/>
                <a:gd name="connsiteX1" fmla="*/ 995362 w 1962150"/>
                <a:gd name="connsiteY1" fmla="*/ 16 h 1138254"/>
                <a:gd name="connsiteX2" fmla="*/ 1962150 w 1962150"/>
                <a:gd name="connsiteY2" fmla="*/ 1138254 h 1138254"/>
                <a:gd name="connsiteX0" fmla="*/ 0 w 1962150"/>
                <a:gd name="connsiteY0" fmla="*/ 1133491 h 1138254"/>
                <a:gd name="connsiteX1" fmla="*/ 995362 w 1962150"/>
                <a:gd name="connsiteY1" fmla="*/ 16 h 1138254"/>
                <a:gd name="connsiteX2" fmla="*/ 1962150 w 1962150"/>
                <a:gd name="connsiteY2" fmla="*/ 1138254 h 1138254"/>
                <a:gd name="connsiteX0" fmla="*/ 0 w 1962150"/>
                <a:gd name="connsiteY0" fmla="*/ 1133491 h 1138254"/>
                <a:gd name="connsiteX1" fmla="*/ 995362 w 1962150"/>
                <a:gd name="connsiteY1" fmla="*/ 16 h 1138254"/>
                <a:gd name="connsiteX2" fmla="*/ 1962150 w 1962150"/>
                <a:gd name="connsiteY2" fmla="*/ 1138254 h 113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2150" h="1138254">
                  <a:moveTo>
                    <a:pt x="0" y="1133491"/>
                  </a:moveTo>
                  <a:cubicBezTo>
                    <a:pt x="269875" y="671132"/>
                    <a:pt x="544512" y="3985"/>
                    <a:pt x="995362" y="16"/>
                  </a:cubicBezTo>
                  <a:cubicBezTo>
                    <a:pt x="1446212" y="-3953"/>
                    <a:pt x="1730375" y="693357"/>
                    <a:pt x="1962150" y="1138254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C423B5F-7190-4550-B21B-8396CD3E3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10008"/>
              </a:clrFrom>
              <a:clrTo>
                <a:srgbClr val="01000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" t="14290" r="79627" b="41173"/>
          <a:stretch/>
        </p:blipFill>
        <p:spPr>
          <a:xfrm>
            <a:off x="6926381" y="2522762"/>
            <a:ext cx="958339" cy="257520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4441981-0F9D-4524-8336-E4D65A792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10008"/>
              </a:clrFrom>
              <a:clrTo>
                <a:srgbClr val="01000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4" t="14290" r="44001" b="34684"/>
          <a:stretch/>
        </p:blipFill>
        <p:spPr>
          <a:xfrm>
            <a:off x="10425119" y="2606816"/>
            <a:ext cx="1328600" cy="24297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4E7F078-CB4A-47AF-9E41-3E7CB10531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10008"/>
              </a:clrFrom>
              <a:clrTo>
                <a:srgbClr val="01000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t="14290" r="66163" b="39521"/>
          <a:stretch/>
        </p:blipFill>
        <p:spPr>
          <a:xfrm>
            <a:off x="3018962" y="2606814"/>
            <a:ext cx="885599" cy="246803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0BE0648-1D70-48AC-877F-92904EFE48EA}"/>
              </a:ext>
            </a:extLst>
          </p:cNvPr>
          <p:cNvSpPr txBox="1"/>
          <p:nvPr/>
        </p:nvSpPr>
        <p:spPr>
          <a:xfrm>
            <a:off x="3916557" y="2510330"/>
            <a:ext cx="28913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Масштаб </a:t>
            </a:r>
            <a:r>
              <a:rPr lang="ru-RU" sz="1867" dirty="0" err="1">
                <a:solidFill>
                  <a:schemeClr val="bg1"/>
                </a:solidFill>
              </a:rPr>
              <a:t>Всесвіту</a:t>
            </a:r>
            <a:endParaRPr lang="ru-RU" sz="1867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3C809D-1978-422B-BA4F-AB2DE4003A5D}"/>
              </a:ext>
            </a:extLst>
          </p:cNvPr>
          <p:cNvSpPr txBox="1"/>
          <p:nvPr/>
        </p:nvSpPr>
        <p:spPr>
          <a:xfrm>
            <a:off x="7833114" y="2520363"/>
            <a:ext cx="28913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Масштаб </a:t>
            </a:r>
            <a:r>
              <a:rPr lang="ru-RU" sz="1867" dirty="0" err="1">
                <a:solidFill>
                  <a:schemeClr val="bg1"/>
                </a:solidFill>
              </a:rPr>
              <a:t>Всесвіту</a:t>
            </a:r>
            <a:endParaRPr lang="ru-RU" sz="1867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105D12-27D9-4DA3-A696-13BA021E871C}"/>
              </a:ext>
            </a:extLst>
          </p:cNvPr>
          <p:cNvSpPr txBox="1"/>
          <p:nvPr/>
        </p:nvSpPr>
        <p:spPr>
          <a:xfrm>
            <a:off x="6414548" y="4883547"/>
            <a:ext cx="120454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Час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23E981-A107-4F62-9E67-07F3A0D890FB}"/>
              </a:ext>
            </a:extLst>
          </p:cNvPr>
          <p:cNvSpPr txBox="1"/>
          <p:nvPr/>
        </p:nvSpPr>
        <p:spPr>
          <a:xfrm>
            <a:off x="10247804" y="4929452"/>
            <a:ext cx="120454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</a:rPr>
              <a:t>Час</a:t>
            </a:r>
          </a:p>
        </p:txBody>
      </p:sp>
      <p:sp>
        <p:nvSpPr>
          <p:cNvPr id="53" name="Місце для вмісту 3">
            <a:extLst>
              <a:ext uri="{FF2B5EF4-FFF2-40B4-BE49-F238E27FC236}">
                <a16:creationId xmlns:a16="http://schemas.microsoft.com/office/drawing/2014/main" id="{82A927DD-FDC4-4B58-9B4C-3BA3A7FADCF5}"/>
              </a:ext>
            </a:extLst>
          </p:cNvPr>
          <p:cNvSpPr txBox="1">
            <a:spLocks/>
          </p:cNvSpPr>
          <p:nvPr/>
        </p:nvSpPr>
        <p:spPr>
          <a:xfrm>
            <a:off x="4596871" y="844763"/>
            <a:ext cx="2655541" cy="123083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Закритий (Пульсуючий) Всесвіт</a:t>
            </a:r>
          </a:p>
        </p:txBody>
      </p:sp>
      <p:sp>
        <p:nvSpPr>
          <p:cNvPr id="55" name="Місце для вмісту 3">
            <a:extLst>
              <a:ext uri="{FF2B5EF4-FFF2-40B4-BE49-F238E27FC236}">
                <a16:creationId xmlns:a16="http://schemas.microsoft.com/office/drawing/2014/main" id="{A8102C8C-9268-4110-82E6-3A05F65C72C3}"/>
              </a:ext>
            </a:extLst>
          </p:cNvPr>
          <p:cNvSpPr txBox="1">
            <a:spLocks/>
          </p:cNvSpPr>
          <p:nvPr/>
        </p:nvSpPr>
        <p:spPr>
          <a:xfrm>
            <a:off x="8136836" y="850374"/>
            <a:ext cx="3882887" cy="125381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ідкритий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Всесвіт з прискореним розширенням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Місце для вмісту 3">
                <a:extLst>
                  <a:ext uri="{FF2B5EF4-FFF2-40B4-BE49-F238E27FC236}">
                    <a16:creationId xmlns:a16="http://schemas.microsoft.com/office/drawing/2014/main" id="{2144C344-BC33-4A2C-AFE0-FAA384458E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33618" y="2141916"/>
                <a:ext cx="1391492" cy="433582"/>
              </a:xfrm>
              <a:prstGeom prst="roundRect">
                <a:avLst>
                  <a:gd name="adj" fmla="val 16667"/>
                </a:avLst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𝜌</m:t>
                      </m:r>
                      <m:r>
                        <a:rPr lang="uk-UA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uk-UA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uk-UA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uk-UA" sz="28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Місце для вмісту 3">
                <a:extLst>
                  <a:ext uri="{FF2B5EF4-FFF2-40B4-BE49-F238E27FC236}">
                    <a16:creationId xmlns:a16="http://schemas.microsoft.com/office/drawing/2014/main" id="{2144C344-BC33-4A2C-AFE0-FAA384458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618" y="2141916"/>
                <a:ext cx="1391492" cy="433582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Місце для вмісту 3">
                <a:extLst>
                  <a:ext uri="{FF2B5EF4-FFF2-40B4-BE49-F238E27FC236}">
                    <a16:creationId xmlns:a16="http://schemas.microsoft.com/office/drawing/2014/main" id="{F57A6016-5CA2-40D4-B3F6-CEA3596474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69939" y="2153361"/>
                <a:ext cx="1391492" cy="433582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𝜌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uk-UA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uk-UA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uk-UA" sz="28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Місце для вмісту 3">
                <a:extLst>
                  <a:ext uri="{FF2B5EF4-FFF2-40B4-BE49-F238E27FC236}">
                    <a16:creationId xmlns:a16="http://schemas.microsoft.com/office/drawing/2014/main" id="{F57A6016-5CA2-40D4-B3F6-CEA359647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9939" y="2153361"/>
                <a:ext cx="1391492" cy="43358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Місце для вмісту 3">
                <a:extLst>
                  <a:ext uri="{FF2B5EF4-FFF2-40B4-BE49-F238E27FC236}">
                    <a16:creationId xmlns:a16="http://schemas.microsoft.com/office/drawing/2014/main" id="{EEE628F2-7CC6-4927-B12E-051BF4BA20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3961" y="2145951"/>
                <a:ext cx="1391492" cy="433582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𝜌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uk-UA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uk-UA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uk-UA" sz="28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Місце для вмісту 3">
                <a:extLst>
                  <a:ext uri="{FF2B5EF4-FFF2-40B4-BE49-F238E27FC236}">
                    <a16:creationId xmlns:a16="http://schemas.microsoft.com/office/drawing/2014/main" id="{EEE628F2-7CC6-4927-B12E-051BF4BA2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961" y="2145951"/>
                <a:ext cx="1391492" cy="43358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Місце для вмісту 3">
            <a:extLst>
              <a:ext uri="{FF2B5EF4-FFF2-40B4-BE49-F238E27FC236}">
                <a16:creationId xmlns:a16="http://schemas.microsoft.com/office/drawing/2014/main" id="{96382F58-5E06-4028-A3B9-813E673E8CCC}"/>
              </a:ext>
            </a:extLst>
          </p:cNvPr>
          <p:cNvSpPr txBox="1">
            <a:spLocks/>
          </p:cNvSpPr>
          <p:nvPr/>
        </p:nvSpPr>
        <p:spPr>
          <a:xfrm>
            <a:off x="172277" y="841540"/>
            <a:ext cx="3882887" cy="125381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Плоский Всесвіт зі стабільним розширенням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6F5ECD-343B-475D-99EA-7B6C41D78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7183" y="5004166"/>
            <a:ext cx="1295974" cy="13808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AB409B-1B2E-464E-ADFB-5619FB763D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596" y="5015865"/>
            <a:ext cx="1794369" cy="13483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952C7F-1C48-4B63-9CBC-0AB0777BA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9560" y="5010026"/>
            <a:ext cx="2157187" cy="1287968"/>
          </a:xfrm>
          <a:prstGeom prst="rect">
            <a:avLst/>
          </a:prstGeom>
        </p:spPr>
      </p:pic>
      <p:sp>
        <p:nvSpPr>
          <p:cNvPr id="60" name="Місце для вмісту 3">
            <a:extLst>
              <a:ext uri="{FF2B5EF4-FFF2-40B4-BE49-F238E27FC236}">
                <a16:creationId xmlns:a16="http://schemas.microsoft.com/office/drawing/2014/main" id="{9E20F5D6-DD75-45F8-A871-CB995561D476}"/>
              </a:ext>
            </a:extLst>
          </p:cNvPr>
          <p:cNvSpPr txBox="1">
            <a:spLocks/>
          </p:cNvSpPr>
          <p:nvPr/>
        </p:nvSpPr>
        <p:spPr>
          <a:xfrm>
            <a:off x="8429560" y="6341923"/>
            <a:ext cx="3147520" cy="43358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Великий розрив</a:t>
            </a:r>
          </a:p>
        </p:txBody>
      </p:sp>
      <p:sp>
        <p:nvSpPr>
          <p:cNvPr id="61" name="Місце для вмісту 3">
            <a:extLst>
              <a:ext uri="{FF2B5EF4-FFF2-40B4-BE49-F238E27FC236}">
                <a16:creationId xmlns:a16="http://schemas.microsoft.com/office/drawing/2014/main" id="{3D3229CA-D839-4D5F-8198-84F59CD77DD7}"/>
              </a:ext>
            </a:extLst>
          </p:cNvPr>
          <p:cNvSpPr txBox="1">
            <a:spLocks/>
          </p:cNvSpPr>
          <p:nvPr/>
        </p:nvSpPr>
        <p:spPr>
          <a:xfrm>
            <a:off x="522184" y="6430006"/>
            <a:ext cx="2891364" cy="43358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Теплова смерть</a:t>
            </a:r>
          </a:p>
        </p:txBody>
      </p:sp>
      <p:sp>
        <p:nvSpPr>
          <p:cNvPr id="62" name="Місце для вмісту 3">
            <a:extLst>
              <a:ext uri="{FF2B5EF4-FFF2-40B4-BE49-F238E27FC236}">
                <a16:creationId xmlns:a16="http://schemas.microsoft.com/office/drawing/2014/main" id="{DA9BFF9B-6572-4549-891D-D6FBECCADDB8}"/>
              </a:ext>
            </a:extLst>
          </p:cNvPr>
          <p:cNvSpPr txBox="1">
            <a:spLocks/>
          </p:cNvSpPr>
          <p:nvPr/>
        </p:nvSpPr>
        <p:spPr>
          <a:xfrm>
            <a:off x="4371749" y="6447366"/>
            <a:ext cx="3033801" cy="43358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Великий в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дскок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9803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ёмная энергия и тёмная материя - Space Review - Medium">
            <a:extLst>
              <a:ext uri="{FF2B5EF4-FFF2-40B4-BE49-F238E27FC236}">
                <a16:creationId xmlns:a16="http://schemas.microsoft.com/office/drawing/2014/main" id="{19756246-ADAB-4FEB-B2C5-B351992FB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-6" y="8939"/>
            <a:ext cx="12192000" cy="689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9F08CFE6-3E9C-4046-9D38-9D39A794EF60}"/>
              </a:ext>
            </a:extLst>
          </p:cNvPr>
          <p:cNvSpPr/>
          <p:nvPr/>
        </p:nvSpPr>
        <p:spPr>
          <a:xfrm>
            <a:off x="0" y="38841"/>
            <a:ext cx="11858729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endParaRPr lang="uk-UA" sz="44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CC99619E-E031-4176-8704-6BFF62506F22}"/>
              </a:ext>
            </a:extLst>
          </p:cNvPr>
          <p:cNvSpPr txBox="1">
            <a:spLocks/>
          </p:cNvSpPr>
          <p:nvPr/>
        </p:nvSpPr>
        <p:spPr>
          <a:xfrm>
            <a:off x="1094014" y="3895091"/>
            <a:ext cx="9969095" cy="55875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 є плоским з імовірністю помилки 1 %</a:t>
            </a:r>
          </a:p>
        </p:txBody>
      </p: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CF0CD70D-BCB9-44B7-AC09-5C443A51F84B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3" name="Прямокутник: округлені верхні кути 8">
              <a:extLst>
                <a:ext uri="{FF2B5EF4-FFF2-40B4-BE49-F238E27FC236}">
                  <a16:creationId xmlns:a16="http://schemas.microsoft.com/office/drawing/2014/main" id="{963ABA97-17E3-4BEE-800D-666CE7A83AA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4A393CD0-52E2-48DA-8447-7E0B31BFF889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Темна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енергія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та темна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матерія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Місце для вмісту 3">
                <a:extLst>
                  <a:ext uri="{FF2B5EF4-FFF2-40B4-BE49-F238E27FC236}">
                    <a16:creationId xmlns:a16="http://schemas.microsoft.com/office/drawing/2014/main" id="{122C724A-B838-4D31-983D-9A46881EA0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1009" y="979791"/>
                <a:ext cx="8695103" cy="1241661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377"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Видима речовина (баріонна)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≤0,1</m:t>
                    </m:r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Mincho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Mincho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 </a:t>
                </a:r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MS Mincho"/>
                </a:endParaRPr>
              </a:p>
              <a:p>
                <a:pPr marL="0" indent="0" algn="ctr" defTabSz="914377">
                  <a:buNone/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 – середня густина Всесвіту</a:t>
                </a:r>
              </a:p>
            </p:txBody>
          </p:sp>
        </mc:Choice>
        <mc:Fallback xmlns="">
          <p:sp>
            <p:nvSpPr>
              <p:cNvPr id="12" name="Місце для вмісту 3">
                <a:extLst>
                  <a:ext uri="{FF2B5EF4-FFF2-40B4-BE49-F238E27FC236}">
                    <a16:creationId xmlns:a16="http://schemas.microsoft.com/office/drawing/2014/main" id="{122C724A-B838-4D31-983D-9A46881EA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009" y="979791"/>
                <a:ext cx="8695103" cy="1241661"/>
              </a:xfrm>
              <a:prstGeom prst="roundRect">
                <a:avLst/>
              </a:prstGeom>
              <a:blipFill>
                <a:blip r:embed="rId3"/>
                <a:stretch>
                  <a:fillRect t="-9756" b="-17561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AF8A656E-2B70-41D7-8FC3-6C2C3D0C3D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25259" y="2422804"/>
                <a:ext cx="4141473" cy="558756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377"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Насправді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Mincho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Mincho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MS Mincho"/>
                </a:endParaRPr>
              </a:p>
            </p:txBody>
          </p:sp>
        </mc:Choice>
        <mc:Fallback xmlns="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AF8A656E-2B70-41D7-8FC3-6C2C3D0C3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259" y="2422804"/>
                <a:ext cx="4141473" cy="558756"/>
              </a:xfrm>
              <a:prstGeom prst="roundRect">
                <a:avLst/>
              </a:prstGeom>
              <a:blipFill>
                <a:blip r:embed="rId4"/>
                <a:stretch>
                  <a:fillRect t="-25532" b="-42553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318CE868-0DBC-4603-ADC7-17ED8FCD304D}"/>
              </a:ext>
            </a:extLst>
          </p:cNvPr>
          <p:cNvSpPr txBox="1">
            <a:spLocks/>
          </p:cNvSpPr>
          <p:nvPr/>
        </p:nvSpPr>
        <p:spPr>
          <a:xfrm>
            <a:off x="4025259" y="4600721"/>
            <a:ext cx="4141473" cy="558756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В чому причина?</a:t>
            </a:r>
            <a:endParaRPr lang="en-US" sz="3600" dirty="0">
              <a:solidFill>
                <a:schemeClr val="bg1"/>
              </a:solidFill>
              <a:latin typeface="Trebuchet MS" panose="020B0603020202020204" pitchFamily="34" charset="0"/>
              <a:ea typeface="MS Minch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Місце для вмісту 3">
                <a:extLst>
                  <a:ext uri="{FF2B5EF4-FFF2-40B4-BE49-F238E27FC236}">
                    <a16:creationId xmlns:a16="http://schemas.microsoft.com/office/drawing/2014/main" id="{281F3C5D-B0BD-46C3-B207-09C17DE393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8264" y="3156524"/>
                <a:ext cx="4955457" cy="558756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377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uk-UA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uk-UA" sz="36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9,3∙</m:t>
                    </m:r>
                    <m:sSup>
                      <m:sSupPr>
                        <m:ctrlP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−27</m:t>
                        </m:r>
                      </m:sup>
                    </m:sSup>
                  </m:oMath>
                </a14:m>
                <a:r>
                  <a:rPr lang="uk-UA" sz="36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кг/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MS Mincho"/>
                </a:endParaRPr>
              </a:p>
            </p:txBody>
          </p:sp>
        </mc:Choice>
        <mc:Fallback xmlns="">
          <p:sp>
            <p:nvSpPr>
              <p:cNvPr id="19" name="Місце для вмісту 3">
                <a:extLst>
                  <a:ext uri="{FF2B5EF4-FFF2-40B4-BE49-F238E27FC236}">
                    <a16:creationId xmlns:a16="http://schemas.microsoft.com/office/drawing/2014/main" id="{281F3C5D-B0BD-46C3-B207-09C17DE39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264" y="3156524"/>
                <a:ext cx="4955457" cy="558756"/>
              </a:xfrm>
              <a:prstGeom prst="roundRect">
                <a:avLst/>
              </a:prstGeom>
              <a:blipFill>
                <a:blip r:embed="rId5"/>
                <a:stretch>
                  <a:fillRect t="-27957" b="-43011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7C649AD5-85F8-4837-A633-5EEB44E70AF2}"/>
              </a:ext>
            </a:extLst>
          </p:cNvPr>
          <p:cNvSpPr txBox="1">
            <a:spLocks/>
          </p:cNvSpPr>
          <p:nvPr/>
        </p:nvSpPr>
        <p:spPr>
          <a:xfrm>
            <a:off x="1774992" y="5306351"/>
            <a:ext cx="8642000" cy="143123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Отримані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докази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існування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Всесвіті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темної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невидимої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речовини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, яка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нічим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себе,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окрім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гравітації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,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проявляє</a:t>
            </a:r>
            <a:endParaRPr lang="en-US" sz="3600" dirty="0">
              <a:solidFill>
                <a:schemeClr val="bg1"/>
              </a:solidFill>
              <a:latin typeface="Trebuchet MS" panose="020B0603020202020204" pitchFamily="34" charset="0"/>
              <a:ea typeface="MS Mincho"/>
            </a:endParaRPr>
          </a:p>
        </p:txBody>
      </p:sp>
    </p:spTree>
    <p:extLst>
      <p:ext uri="{BB962C8B-B14F-4D97-AF65-F5344CB8AC3E}">
        <p14:creationId xmlns:p14="http://schemas.microsoft.com/office/powerpoint/2010/main" val="3996577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15" grpId="0" animBg="1"/>
      <p:bldP spid="14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9D5A97-C299-4269-B832-9C0DD60AE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04"/>
          <a:stretch/>
        </p:blipFill>
        <p:spPr>
          <a:xfrm>
            <a:off x="-1" y="-261914"/>
            <a:ext cx="12192001" cy="7119914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Згадаймо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головне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03A7512D-A400-4962-8D2B-AB8D234995BE}"/>
              </a:ext>
            </a:extLst>
          </p:cNvPr>
          <p:cNvSpPr txBox="1">
            <a:spLocks/>
          </p:cNvSpPr>
          <p:nvPr/>
        </p:nvSpPr>
        <p:spPr>
          <a:xfrm>
            <a:off x="205895" y="1580762"/>
            <a:ext cx="11780199" cy="62493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є предметом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вивчення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космології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6EAB63DC-2E79-493B-A66F-2AF4E97CE1C4}"/>
              </a:ext>
            </a:extLst>
          </p:cNvPr>
          <p:cNvSpPr txBox="1">
            <a:spLocks/>
          </p:cNvSpPr>
          <p:nvPr/>
        </p:nvSpPr>
        <p:spPr>
          <a:xfrm>
            <a:off x="166631" y="2993096"/>
            <a:ext cx="11858728" cy="659226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Сформулюйте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космологічний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принцип?</a:t>
            </a: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4A504C04-5BC7-4062-A913-13EB1D16B3A4}"/>
              </a:ext>
            </a:extLst>
          </p:cNvPr>
          <p:cNvSpPr txBox="1">
            <a:spLocks/>
          </p:cNvSpPr>
          <p:nvPr/>
        </p:nvSpPr>
        <p:spPr>
          <a:xfrm>
            <a:off x="166631" y="4439725"/>
            <a:ext cx="11780199" cy="1675026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Яку модель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запропоновано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розв’яання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фотометричного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парадоксу?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справедливою є дана модель?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057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озширення Всесвіту без темної енергії | Збруч">
            <a:extLst>
              <a:ext uri="{FF2B5EF4-FFF2-40B4-BE49-F238E27FC236}">
                <a16:creationId xmlns:a16="http://schemas.microsoft.com/office/drawing/2014/main" id="{ADEBC793-E1B7-4BE5-AC27-2BCC7A020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2"/>
          <a:stretch/>
        </p:blipFill>
        <p:spPr bwMode="auto">
          <a:xfrm>
            <a:off x="-39354" y="-19520"/>
            <a:ext cx="12231354" cy="68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9F08CFE6-3E9C-4046-9D38-9D39A794EF60}"/>
              </a:ext>
            </a:extLst>
          </p:cNvPr>
          <p:cNvSpPr/>
          <p:nvPr/>
        </p:nvSpPr>
        <p:spPr>
          <a:xfrm>
            <a:off x="0" y="38841"/>
            <a:ext cx="11858729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endParaRPr lang="uk-UA" sz="44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CC99619E-E031-4176-8704-6BFF62506F22}"/>
              </a:ext>
            </a:extLst>
          </p:cNvPr>
          <p:cNvSpPr txBox="1">
            <a:spLocks/>
          </p:cNvSpPr>
          <p:nvPr/>
        </p:nvSpPr>
        <p:spPr>
          <a:xfrm>
            <a:off x="1030480" y="3639040"/>
            <a:ext cx="10080800" cy="97964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Новий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клас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елементарних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частинок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Слабко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Взаємодіючі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Масивні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Частинки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(СВМЧ)</a:t>
            </a:r>
          </a:p>
        </p:txBody>
      </p: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CF0CD70D-BCB9-44B7-AC09-5C443A51F84B}"/>
              </a:ext>
            </a:extLst>
          </p:cNvPr>
          <p:cNvGrpSpPr/>
          <p:nvPr/>
        </p:nvGrpSpPr>
        <p:grpSpPr>
          <a:xfrm>
            <a:off x="-50240" y="-19518"/>
            <a:ext cx="12242240" cy="827800"/>
            <a:chOff x="-1" y="-2"/>
            <a:chExt cx="12191998" cy="827800"/>
          </a:xfrm>
        </p:grpSpPr>
        <p:sp>
          <p:nvSpPr>
            <p:cNvPr id="13" name="Прямокутник: округлені верхні кути 8">
              <a:extLst>
                <a:ext uri="{FF2B5EF4-FFF2-40B4-BE49-F238E27FC236}">
                  <a16:creationId xmlns:a16="http://schemas.microsoft.com/office/drawing/2014/main" id="{963ABA97-17E3-4BEE-800D-666CE7A83AA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4A393CD0-52E2-48DA-8447-7E0B31BFF889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Темна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енергія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та темна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матерія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122C724A-B838-4D31-983D-9A46881EA074}"/>
              </a:ext>
            </a:extLst>
          </p:cNvPr>
          <p:cNvSpPr txBox="1">
            <a:spLocks/>
          </p:cNvSpPr>
          <p:nvPr/>
        </p:nvSpPr>
        <p:spPr>
          <a:xfrm>
            <a:off x="1577799" y="1055963"/>
            <a:ext cx="8703129" cy="97964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цієї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прихованої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»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багато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перевищує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видимої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MS Mincho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AF8A656E-2B70-41D7-8FC3-6C2C3D0C3DA9}"/>
              </a:ext>
            </a:extLst>
          </p:cNvPr>
          <p:cNvSpPr txBox="1">
            <a:spLocks/>
          </p:cNvSpPr>
          <p:nvPr/>
        </p:nvSpPr>
        <p:spPr>
          <a:xfrm>
            <a:off x="3314700" y="2213954"/>
            <a:ext cx="4834597" cy="558756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речовина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?</a:t>
            </a: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318CE868-0DBC-4603-ADC7-17ED8FCD304D}"/>
              </a:ext>
            </a:extLst>
          </p:cNvPr>
          <p:cNvSpPr txBox="1">
            <a:spLocks/>
          </p:cNvSpPr>
          <p:nvPr/>
        </p:nvSpPr>
        <p:spPr>
          <a:xfrm>
            <a:off x="7322383" y="4703271"/>
            <a:ext cx="3265045" cy="55875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Чорні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дірки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281F3C5D-B0BD-46C3-B207-09C17DE39302}"/>
              </a:ext>
            </a:extLst>
          </p:cNvPr>
          <p:cNvSpPr txBox="1">
            <a:spLocks/>
          </p:cNvSpPr>
          <p:nvPr/>
        </p:nvSpPr>
        <p:spPr>
          <a:xfrm>
            <a:off x="3193840" y="2920041"/>
            <a:ext cx="4955457" cy="558756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Яка її природа?</a:t>
            </a:r>
            <a:endParaRPr lang="en-US" sz="3600" dirty="0">
              <a:solidFill>
                <a:schemeClr val="bg1"/>
              </a:solidFill>
              <a:latin typeface="Trebuchet MS" panose="020B0603020202020204" pitchFamily="34" charset="0"/>
              <a:ea typeface="MS Mincho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7C649AD5-85F8-4837-A633-5EEB44E70AF2}"/>
              </a:ext>
            </a:extLst>
          </p:cNvPr>
          <p:cNvSpPr txBox="1">
            <a:spLocks/>
          </p:cNvSpPr>
          <p:nvPr/>
        </p:nvSpPr>
        <p:spPr>
          <a:xfrm>
            <a:off x="1118501" y="4707357"/>
            <a:ext cx="4599310" cy="55875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Властивості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вакууму</a:t>
            </a:r>
          </a:p>
        </p:txBody>
      </p:sp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12A7D27F-ED23-47FE-8045-5155361B9CD2}"/>
              </a:ext>
            </a:extLst>
          </p:cNvPr>
          <p:cNvSpPr txBox="1">
            <a:spLocks/>
          </p:cNvSpPr>
          <p:nvPr/>
        </p:nvSpPr>
        <p:spPr>
          <a:xfrm>
            <a:off x="1291357" y="5443457"/>
            <a:ext cx="4253597" cy="99969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Несамосвітні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тіла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невеликої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маси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636765ED-9580-4D10-9D40-D7D17D4681F1}"/>
              </a:ext>
            </a:extLst>
          </p:cNvPr>
          <p:cNvSpPr txBox="1">
            <a:spLocks/>
          </p:cNvSpPr>
          <p:nvPr/>
        </p:nvSpPr>
        <p:spPr>
          <a:xfrm>
            <a:off x="7322384" y="5528892"/>
            <a:ext cx="3265044" cy="90820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Сукупність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нейтрино</a:t>
            </a:r>
          </a:p>
        </p:txBody>
      </p:sp>
    </p:spTree>
    <p:extLst>
      <p:ext uri="{BB962C8B-B14F-4D97-AF65-F5344CB8AC3E}">
        <p14:creationId xmlns:p14="http://schemas.microsoft.com/office/powerpoint/2010/main" val="5422577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15" grpId="0" animBg="1"/>
      <p:bldP spid="14" grpId="0" animBg="1"/>
      <p:bldP spid="19" grpId="0" animBg="1"/>
      <p:bldP spid="20" grpId="0" animBg="1"/>
      <p:bldP spid="18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47177B2-52A6-4A58-ACED-6CA01D30D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6" cy="6857998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Структура Всесвіту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87F864D3-105A-40AE-A690-76FB238DB937}"/>
              </a:ext>
            </a:extLst>
          </p:cNvPr>
          <p:cNvSpPr txBox="1">
            <a:spLocks/>
          </p:cNvSpPr>
          <p:nvPr/>
        </p:nvSpPr>
        <p:spPr>
          <a:xfrm>
            <a:off x="5723602" y="1229268"/>
            <a:ext cx="6256583" cy="140042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прихованою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масою</a:t>
            </a:r>
            <a:endParaRPr lang="ru-RU" sz="4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CC45E39B-0872-4C1C-9C16-AD4B63D555FB}"/>
              </a:ext>
            </a:extLst>
          </p:cNvPr>
          <p:cNvSpPr txBox="1">
            <a:spLocks/>
          </p:cNvSpPr>
          <p:nvPr/>
        </p:nvSpPr>
        <p:spPr>
          <a:xfrm>
            <a:off x="5723602" y="2915565"/>
            <a:ext cx="6256583" cy="153180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Темна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енергія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сильні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поля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невідомої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природи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міжгалактичному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просторі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617B8575-9EEB-487F-A42B-F58A27A49445}"/>
              </a:ext>
            </a:extLst>
          </p:cNvPr>
          <p:cNvSpPr txBox="1">
            <a:spLocks/>
          </p:cNvSpPr>
          <p:nvPr/>
        </p:nvSpPr>
        <p:spPr>
          <a:xfrm>
            <a:off x="5723606" y="4770486"/>
            <a:ext cx="6256582" cy="167733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змінюється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часом, 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звичайної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падає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9BC8203-9D2D-4A85-84BC-F9AD9BE95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6" t="18444" r="4008" b="6147"/>
          <a:stretch/>
        </p:blipFill>
        <p:spPr>
          <a:xfrm>
            <a:off x="-2" y="1957264"/>
            <a:ext cx="5511800" cy="4673600"/>
          </a:xfrm>
          <a:prstGeom prst="rect">
            <a:avLst/>
          </a:prstGeom>
        </p:spPr>
      </p:pic>
      <p:sp>
        <p:nvSpPr>
          <p:cNvPr id="28" name="Прямоугольник 7">
            <a:extLst>
              <a:ext uri="{FF2B5EF4-FFF2-40B4-BE49-F238E27FC236}">
                <a16:creationId xmlns:a16="http://schemas.microsoft.com/office/drawing/2014/main" id="{5679AB9F-0EAF-4166-8E65-924C589BEB91}"/>
              </a:ext>
            </a:extLst>
          </p:cNvPr>
          <p:cNvSpPr/>
          <p:nvPr/>
        </p:nvSpPr>
        <p:spPr>
          <a:xfrm>
            <a:off x="3949697" y="1023652"/>
            <a:ext cx="1291774" cy="788288"/>
          </a:xfrm>
          <a:prstGeom prst="roundRect">
            <a:avLst/>
          </a:prstGeom>
          <a:solidFill>
            <a:srgbClr val="5568B5"/>
          </a:solidFill>
        </p:spPr>
        <p:txBody>
          <a:bodyPr wrap="square" lIns="96000" tIns="48000" rIns="96000" bIns="48000"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</a:rPr>
              <a:t>Видима </a:t>
            </a:r>
            <a:r>
              <a:rPr lang="ru-RU" sz="2000" dirty="0" err="1">
                <a:solidFill>
                  <a:srgbClr val="FFFFFF"/>
                </a:solidFill>
              </a:rPr>
              <a:t>матерія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180B99-F073-4F05-A91A-E3162E41549D}"/>
              </a:ext>
            </a:extLst>
          </p:cNvPr>
          <p:cNvSpPr txBox="1"/>
          <p:nvPr/>
        </p:nvSpPr>
        <p:spPr>
          <a:xfrm>
            <a:off x="1071992" y="4396089"/>
            <a:ext cx="1931427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133" dirty="0">
                <a:solidFill>
                  <a:schemeClr val="bg1"/>
                </a:solidFill>
              </a:rPr>
              <a:t>Темная </a:t>
            </a:r>
            <a:r>
              <a:rPr lang="ru-RU" sz="2133" dirty="0" err="1">
                <a:solidFill>
                  <a:schemeClr val="bg1"/>
                </a:solidFill>
              </a:rPr>
              <a:t>енергія</a:t>
            </a:r>
            <a:endParaRPr lang="ru-RU" sz="2133" dirty="0">
              <a:solidFill>
                <a:schemeClr val="bg1"/>
              </a:solidFill>
            </a:endParaRPr>
          </a:p>
          <a:p>
            <a:pPr algn="ctr"/>
            <a:r>
              <a:rPr lang="ru-RU" sz="2133" dirty="0">
                <a:solidFill>
                  <a:schemeClr val="bg1"/>
                </a:solidFill>
              </a:rPr>
              <a:t>(</a:t>
            </a:r>
            <a:r>
              <a:rPr lang="ru-RU" sz="2133" dirty="0">
                <a:solidFill>
                  <a:srgbClr val="FFFF00"/>
                </a:solidFill>
              </a:rPr>
              <a:t>70 %</a:t>
            </a:r>
            <a:r>
              <a:rPr lang="ru-RU" sz="2133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80BFA5-FA96-40BA-8A61-579E293791B6}"/>
              </a:ext>
            </a:extLst>
          </p:cNvPr>
          <p:cNvSpPr txBox="1"/>
          <p:nvPr/>
        </p:nvSpPr>
        <p:spPr>
          <a:xfrm rot="21253099">
            <a:off x="3249644" y="3507301"/>
            <a:ext cx="1843325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133" dirty="0">
                <a:solidFill>
                  <a:schemeClr val="bg1"/>
                </a:solidFill>
              </a:rPr>
              <a:t>Темна </a:t>
            </a:r>
            <a:r>
              <a:rPr lang="ru-RU" sz="2133" dirty="0" err="1">
                <a:solidFill>
                  <a:schemeClr val="bg1"/>
                </a:solidFill>
              </a:rPr>
              <a:t>матерія</a:t>
            </a:r>
            <a:endParaRPr lang="ru-RU" sz="2133" dirty="0">
              <a:solidFill>
                <a:schemeClr val="bg1"/>
              </a:solidFill>
            </a:endParaRPr>
          </a:p>
          <a:p>
            <a:pPr algn="ctr"/>
            <a:r>
              <a:rPr lang="ru-RU" sz="2133" dirty="0">
                <a:solidFill>
                  <a:schemeClr val="bg1"/>
                </a:solidFill>
              </a:rPr>
              <a:t>(</a:t>
            </a:r>
            <a:r>
              <a:rPr lang="ru-RU" sz="2133" dirty="0">
                <a:solidFill>
                  <a:srgbClr val="FFFF00"/>
                </a:solidFill>
              </a:rPr>
              <a:t>25 %</a:t>
            </a:r>
            <a:r>
              <a:rPr lang="ru-RU" sz="2133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31" name="Прямая соединительная линия 11">
            <a:extLst>
              <a:ext uri="{FF2B5EF4-FFF2-40B4-BE49-F238E27FC236}">
                <a16:creationId xmlns:a16="http://schemas.microsoft.com/office/drawing/2014/main" id="{9D5739F8-6F1F-4010-A221-994B494158CD}"/>
              </a:ext>
            </a:extLst>
          </p:cNvPr>
          <p:cNvCxnSpPr/>
          <p:nvPr/>
        </p:nvCxnSpPr>
        <p:spPr>
          <a:xfrm flipH="1">
            <a:off x="3619501" y="1395166"/>
            <a:ext cx="330196" cy="777999"/>
          </a:xfrm>
          <a:prstGeom prst="line">
            <a:avLst/>
          </a:prstGeom>
          <a:ln w="19050">
            <a:solidFill>
              <a:srgbClr val="F8712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B961F29-A35B-41F9-8F1F-2A62BA82E5DA}"/>
              </a:ext>
            </a:extLst>
          </p:cNvPr>
          <p:cNvSpPr txBox="1"/>
          <p:nvPr/>
        </p:nvSpPr>
        <p:spPr>
          <a:xfrm rot="18457087">
            <a:off x="3015296" y="2513154"/>
            <a:ext cx="5806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133" dirty="0"/>
              <a:t>5 %</a:t>
            </a:r>
          </a:p>
        </p:txBody>
      </p:sp>
    </p:spTree>
    <p:extLst>
      <p:ext uri="{BB962C8B-B14F-4D97-AF65-F5344CB8AC3E}">
        <p14:creationId xmlns:p14="http://schemas.microsoft.com/office/powerpoint/2010/main" val="27429986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594" y="3428999"/>
            <a:ext cx="11858729" cy="647806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центр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розширення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594" y="1679841"/>
            <a:ext cx="11858729" cy="64780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означає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термін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Великий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вибух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595" y="5178158"/>
            <a:ext cx="11858729" cy="66754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температура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835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594" y="3144781"/>
            <a:ext cx="11858729" cy="1155779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роках 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594" y="5001390"/>
            <a:ext cx="11858729" cy="115577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реліктове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випромінювання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Доказом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явища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виступає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118FA2C6-7705-4D0B-90B4-62BF4106632F}"/>
              </a:ext>
            </a:extLst>
          </p:cNvPr>
          <p:cNvSpPr txBox="1">
            <a:spLocks/>
          </p:cNvSpPr>
          <p:nvPr/>
        </p:nvSpPr>
        <p:spPr>
          <a:xfrm>
            <a:off x="166594" y="1441603"/>
            <a:ext cx="11858729" cy="107445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перебував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момент Великого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Вибуху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29235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4084165"/>
            <a:ext cx="11858729" cy="227322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наслідком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Великого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Вибуху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факт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розбігання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розбігаються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також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межах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однієї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цілком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конкретної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галактики?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7E7AE25D-96C2-4433-A919-CD0CCA51C9AF}"/>
              </a:ext>
            </a:extLst>
          </p:cNvPr>
          <p:cNvSpPr txBox="1">
            <a:spLocks/>
          </p:cNvSpPr>
          <p:nvPr/>
        </p:nvSpPr>
        <p:spPr>
          <a:xfrm>
            <a:off x="166633" y="1637225"/>
            <a:ext cx="11858729" cy="168311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хімічні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елементи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поширеністю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займають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три перших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Розставте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елементи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порядку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зменшення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кількості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516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031628" y="4582712"/>
            <a:ext cx="10550769" cy="1755942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три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можливих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варіанти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розвитку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відповідно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теорії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Фрідмана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варіантів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можливий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7235362D-9949-4B70-B99E-5AC0BA5DC4CD}"/>
              </a:ext>
            </a:extLst>
          </p:cNvPr>
          <p:cNvSpPr txBox="1">
            <a:spLocks/>
          </p:cNvSpPr>
          <p:nvPr/>
        </p:nvSpPr>
        <p:spPr>
          <a:xfrm>
            <a:off x="1031628" y="1259398"/>
            <a:ext cx="10550769" cy="287679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Останніми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роками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отримали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ряд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доказів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невидимої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нічим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себе,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окрім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гравітації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проявляє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залежить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подальша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245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222324" y="1065643"/>
            <a:ext cx="11684275" cy="254506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7, пункт 3 (С. 105-111),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(1-6) С. 111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Тестові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завдання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С. 111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Повторити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теми 5,6 та 7,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Підготуватися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до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контрольної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роботи</a:t>
            </a:r>
            <a:endParaRPr lang="ru-RU" sz="32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126927" y="3755028"/>
            <a:ext cx="11938142" cy="288023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</a:rPr>
              <a:t>Підготувати повідомлення, буклети, бюлетені, презентації на одну із тем: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 Великий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вибух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Історія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Всесвіту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: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від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Великого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вибуху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до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сьогодення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Майбутнє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Всесвіту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– три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можливі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сценарії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 Темна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енергія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та темна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матерія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–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що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це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9D5A97-C299-4269-B832-9C0DD60AE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04"/>
          <a:stretch/>
        </p:blipFill>
        <p:spPr>
          <a:xfrm>
            <a:off x="-1" y="-261914"/>
            <a:ext cx="12192001" cy="7119914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Згадаймо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головне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03A7512D-A400-4962-8D2B-AB8D234995BE}"/>
              </a:ext>
            </a:extLst>
          </p:cNvPr>
          <p:cNvSpPr txBox="1">
            <a:spLocks/>
          </p:cNvSpPr>
          <p:nvPr/>
        </p:nvSpPr>
        <p:spPr>
          <a:xfrm>
            <a:off x="205897" y="1728657"/>
            <a:ext cx="11780199" cy="62493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вік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6EAB63DC-2E79-493B-A66F-2AF4E97CE1C4}"/>
              </a:ext>
            </a:extLst>
          </p:cNvPr>
          <p:cNvSpPr txBox="1">
            <a:spLocks/>
          </p:cNvSpPr>
          <p:nvPr/>
        </p:nvSpPr>
        <p:spPr>
          <a:xfrm>
            <a:off x="205897" y="3418094"/>
            <a:ext cx="11780198" cy="659226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утворився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наш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4A504C04-5BC7-4062-A913-13EB1D16B3A4}"/>
              </a:ext>
            </a:extLst>
          </p:cNvPr>
          <p:cNvSpPr txBox="1">
            <a:spLocks/>
          </p:cNvSpPr>
          <p:nvPr/>
        </p:nvSpPr>
        <p:spPr>
          <a:xfrm>
            <a:off x="205896" y="5087347"/>
            <a:ext cx="11780199" cy="760626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Що чекає Всесвіт у майбутньому?</a:t>
            </a:r>
          </a:p>
        </p:txBody>
      </p:sp>
    </p:spTree>
    <p:extLst>
      <p:ext uri="{BB962C8B-B14F-4D97-AF65-F5344CB8AC3E}">
        <p14:creationId xmlns:p14="http://schemas.microsoft.com/office/powerpoint/2010/main" val="20242379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9904FF-D6F0-4E92-BA19-68A2577A6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6" cy="6857998"/>
          </a:xfrm>
          <a:prstGeom prst="rect">
            <a:avLst/>
          </a:prstGeom>
        </p:spPr>
      </p:pic>
      <p:pic>
        <p:nvPicPr>
          <p:cNvPr id="14" name="Picture 2" descr="https://upload.wikimedia.org/wikipedia/commons/thumb/3/3f/Fridman_AA.jpg/793px-Fridman_AA.jpg?uselang=ru">
            <a:extLst>
              <a:ext uri="{FF2B5EF4-FFF2-40B4-BE49-F238E27FC236}">
                <a16:creationId xmlns:a16="http://schemas.microsoft.com/office/drawing/2014/main" id="{7772EF80-E546-438D-AA29-BDB691E5C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12877" b="992"/>
          <a:stretch/>
        </p:blipFill>
        <p:spPr bwMode="auto">
          <a:xfrm flipH="1">
            <a:off x="-4" y="-1"/>
            <a:ext cx="5857464" cy="68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9F08CFE6-3E9C-4046-9D38-9D39A794EF60}"/>
              </a:ext>
            </a:extLst>
          </p:cNvPr>
          <p:cNvSpPr/>
          <p:nvPr/>
        </p:nvSpPr>
        <p:spPr>
          <a:xfrm>
            <a:off x="0" y="38841"/>
            <a:ext cx="11858729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endParaRPr lang="uk-UA" sz="44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4EB5029C-5B7A-4FFA-A23D-6C490D652E5F}"/>
              </a:ext>
            </a:extLst>
          </p:cNvPr>
          <p:cNvSpPr txBox="1">
            <a:spLocks/>
          </p:cNvSpPr>
          <p:nvPr/>
        </p:nvSpPr>
        <p:spPr>
          <a:xfrm>
            <a:off x="1760654" y="5921632"/>
            <a:ext cx="2336147" cy="76944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О. Фрідман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(1888-1925)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B66C6318-5F60-498A-A2F8-DD5FDDB5ED04}"/>
              </a:ext>
            </a:extLst>
          </p:cNvPr>
          <p:cNvSpPr txBox="1">
            <a:spLocks/>
          </p:cNvSpPr>
          <p:nvPr/>
        </p:nvSpPr>
        <p:spPr>
          <a:xfrm>
            <a:off x="6576387" y="3234438"/>
            <a:ext cx="4896682" cy="125476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1929 р. Е.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Габбл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підтвердив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факт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CC99619E-E031-4176-8704-6BFF62506F22}"/>
              </a:ext>
            </a:extLst>
          </p:cNvPr>
          <p:cNvSpPr txBox="1">
            <a:spLocks/>
          </p:cNvSpPr>
          <p:nvPr/>
        </p:nvSpPr>
        <p:spPr>
          <a:xfrm>
            <a:off x="6036361" y="1141220"/>
            <a:ext cx="5976733" cy="180240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стаціонарним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етапі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повинен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розширюватися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74893E90-151B-43BF-823C-84064C25EF38}"/>
              </a:ext>
            </a:extLst>
          </p:cNvPr>
          <p:cNvSpPr txBox="1">
            <a:spLocks/>
          </p:cNvSpPr>
          <p:nvPr/>
        </p:nvSpPr>
        <p:spPr>
          <a:xfrm>
            <a:off x="6036361" y="4822140"/>
            <a:ext cx="5857464" cy="163001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минулому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сусідні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знаходилися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ближче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</a:p>
        </p:txBody>
      </p: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CF0CD70D-BCB9-44B7-AC09-5C443A51F84B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3" name="Прямокутник: округлені верхні кути 8">
              <a:extLst>
                <a:ext uri="{FF2B5EF4-FFF2-40B4-BE49-F238E27FC236}">
                  <a16:creationId xmlns:a16="http://schemas.microsoft.com/office/drawing/2014/main" id="{963ABA97-17E3-4BEE-800D-666CE7A83AA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4A393CD0-52E2-48DA-8447-7E0B31BFF889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Модель «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Гарячого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»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Всесвіту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9453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BFB74E-3AE2-4127-B961-DA25B9CDA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6" cy="6857998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9F08CFE6-3E9C-4046-9D38-9D39A794EF60}"/>
              </a:ext>
            </a:extLst>
          </p:cNvPr>
          <p:cNvSpPr/>
          <p:nvPr/>
        </p:nvSpPr>
        <p:spPr>
          <a:xfrm>
            <a:off x="0" y="38841"/>
            <a:ext cx="11858729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endParaRPr lang="uk-UA" sz="44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36E5C924-0E35-456C-92B0-7FB8CA2683B2}"/>
              </a:ext>
            </a:extLst>
          </p:cNvPr>
          <p:cNvSpPr txBox="1">
            <a:spLocks/>
          </p:cNvSpPr>
          <p:nvPr/>
        </p:nvSpPr>
        <p:spPr>
          <a:xfrm>
            <a:off x="972109" y="949510"/>
            <a:ext cx="10247775" cy="111318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00"/>
                </a:solidFill>
                <a:latin typeface="Trebuchet MS" panose="020B0603020202020204" pitchFamily="34" charset="0"/>
              </a:rPr>
              <a:t>СИНГУЛЯРНІСТЬ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-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момент часу, коли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відстань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між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сусідніми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об’єктами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рівна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нулю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36562DD3-218F-4370-8343-50887099B76E}"/>
              </a:ext>
            </a:extLst>
          </p:cNvPr>
          <p:cNvSpPr txBox="1">
            <a:spLocks/>
          </p:cNvSpPr>
          <p:nvPr/>
        </p:nvSpPr>
        <p:spPr>
          <a:xfrm>
            <a:off x="7147012" y="4024028"/>
            <a:ext cx="4891975" cy="103366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Нескінченно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велика температура,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99EAF6AD-E26B-4427-8629-C19C0E631D9D}"/>
              </a:ext>
            </a:extLst>
          </p:cNvPr>
          <p:cNvSpPr txBox="1">
            <a:spLocks/>
          </p:cNvSpPr>
          <p:nvPr/>
        </p:nvSpPr>
        <p:spPr>
          <a:xfrm>
            <a:off x="3755190" y="4002166"/>
            <a:ext cx="3238813" cy="103367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Нескінченно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малий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об’єм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46E52E82-37A9-4D50-9273-CA137E5206F4}"/>
              </a:ext>
            </a:extLst>
          </p:cNvPr>
          <p:cNvSpPr txBox="1">
            <a:spLocks/>
          </p:cNvSpPr>
          <p:nvPr/>
        </p:nvSpPr>
        <p:spPr>
          <a:xfrm>
            <a:off x="4735117" y="2201841"/>
            <a:ext cx="5614641" cy="168303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Особливий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стан, коли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надгаряча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зібрана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точку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DF1AE88-801A-44AE-9ABB-9FC2717F7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2" t="41852" r="46481" b="45565"/>
          <a:stretch/>
        </p:blipFill>
        <p:spPr>
          <a:xfrm>
            <a:off x="1524000" y="2824170"/>
            <a:ext cx="1855304" cy="2017940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1BE10DDB-B385-4A49-BBE3-ED06C02AC1FE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32" name="Прямокутник: округлені верхні кути 8">
              <a:extLst>
                <a:ext uri="{FF2B5EF4-FFF2-40B4-BE49-F238E27FC236}">
                  <a16:creationId xmlns:a16="http://schemas.microsoft.com/office/drawing/2014/main" id="{02D0DFC4-541A-4E6A-8DAE-E246724E6D1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2B3FFC89-291A-4F48-B28E-889E584852FE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Модель «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Гарячого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»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Всесвіту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4" name="Місце для вмісту 3">
            <a:extLst>
              <a:ext uri="{FF2B5EF4-FFF2-40B4-BE49-F238E27FC236}">
                <a16:creationId xmlns:a16="http://schemas.microsoft.com/office/drawing/2014/main" id="{0969C02C-FFD4-4998-8B1A-14C72C5428DE}"/>
              </a:ext>
            </a:extLst>
          </p:cNvPr>
          <p:cNvSpPr txBox="1">
            <a:spLocks/>
          </p:cNvSpPr>
          <p:nvPr/>
        </p:nvSpPr>
        <p:spPr>
          <a:xfrm>
            <a:off x="524936" y="5773411"/>
            <a:ext cx="4622190" cy="85267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сучасні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закони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фізики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втрачають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свою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дію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Місце для вмісту 3">
            <a:extLst>
              <a:ext uri="{FF2B5EF4-FFF2-40B4-BE49-F238E27FC236}">
                <a16:creationId xmlns:a16="http://schemas.microsoft.com/office/drawing/2014/main" id="{130B1820-7A42-4BBB-88D1-54CD12A4DDF4}"/>
              </a:ext>
            </a:extLst>
          </p:cNvPr>
          <p:cNvSpPr txBox="1">
            <a:spLocks/>
          </p:cNvSpPr>
          <p:nvPr/>
        </p:nvSpPr>
        <p:spPr>
          <a:xfrm>
            <a:off x="5327006" y="5153123"/>
            <a:ext cx="6685109" cy="162231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час,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минув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моменту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нескінченно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859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  <p:bldP spid="9" grpId="0" animBg="1"/>
      <p:bldP spid="12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scienceblogs.com/startswithabang/files/2016/10/11-2-Cosmic-Evolution-GSFC.jpg">
            <a:extLst>
              <a:ext uri="{FF2B5EF4-FFF2-40B4-BE49-F238E27FC236}">
                <a16:creationId xmlns:a16="http://schemas.microsoft.com/office/drawing/2014/main" id="{4E769007-4BCC-440A-B12F-A156F6506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6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Великий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вибух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AF55E4D7-1088-414A-A57D-BC93D40A0D62}"/>
              </a:ext>
            </a:extLst>
          </p:cNvPr>
          <p:cNvSpPr txBox="1">
            <a:spLocks/>
          </p:cNvSpPr>
          <p:nvPr/>
        </p:nvSpPr>
        <p:spPr>
          <a:xfrm>
            <a:off x="972109" y="4982817"/>
            <a:ext cx="10247775" cy="170953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</a:rPr>
              <a:t>ВЕЛИКИЙ ВИБУХ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процес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переходу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космічної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матерії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з “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точкового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” стану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стадію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розширення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913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84786D-5784-44F2-ACC8-F1BF5DDE3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6" cy="6857998"/>
          </a:xfrm>
          <a:prstGeom prst="rect">
            <a:avLst/>
          </a:prstGeom>
        </p:spPr>
      </p:pic>
      <p:pic>
        <p:nvPicPr>
          <p:cNvPr id="16" name="Picture 4" descr="Картинки по запросу george gamow">
            <a:extLst>
              <a:ext uri="{FF2B5EF4-FFF2-40B4-BE49-F238E27FC236}">
                <a16:creationId xmlns:a16="http://schemas.microsoft.com/office/drawing/2014/main" id="{D76F044F-EE2F-4DD6-B93B-0A158069C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-1" b="2207"/>
          <a:stretch/>
        </p:blipFill>
        <p:spPr bwMode="auto">
          <a:xfrm>
            <a:off x="0" y="0"/>
            <a:ext cx="5851629" cy="685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Великий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вибух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87F864D3-105A-40AE-A690-76FB238DB937}"/>
              </a:ext>
            </a:extLst>
          </p:cNvPr>
          <p:cNvSpPr txBox="1">
            <a:spLocks/>
          </p:cNvSpPr>
          <p:nvPr/>
        </p:nvSpPr>
        <p:spPr>
          <a:xfrm>
            <a:off x="6610348" y="1129518"/>
            <a:ext cx="4969357" cy="111318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1949 р.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вперше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висунув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таку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модель</a:t>
            </a:r>
            <a:endParaRPr lang="ru-RU" sz="4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CC45E39B-0872-4C1C-9C16-AD4B63D555FB}"/>
              </a:ext>
            </a:extLst>
          </p:cNvPr>
          <p:cNvSpPr txBox="1">
            <a:spLocks/>
          </p:cNvSpPr>
          <p:nvPr/>
        </p:nvSpPr>
        <p:spPr>
          <a:xfrm>
            <a:off x="6368449" y="2563936"/>
            <a:ext cx="5490280" cy="153180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Р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озміри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Всесвіту у сингулярній точці були меншими за 10</a:t>
            </a:r>
            <a:r>
              <a:rPr lang="uk-UA" sz="3600" baseline="300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-33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см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617B8575-9EEB-487F-A42B-F58A27A49445}"/>
              </a:ext>
            </a:extLst>
          </p:cNvPr>
          <p:cNvSpPr txBox="1">
            <a:spLocks/>
          </p:cNvSpPr>
          <p:nvPr/>
        </p:nvSpPr>
        <p:spPr>
          <a:xfrm>
            <a:off x="6549967" y="4371818"/>
            <a:ext cx="5127244" cy="219374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моделі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температура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після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Вибуху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почала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знижуватися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2EC926DC-7214-4823-B73F-8C3F6724627E}"/>
              </a:ext>
            </a:extLst>
          </p:cNvPr>
          <p:cNvSpPr txBox="1">
            <a:spLocks/>
          </p:cNvSpPr>
          <p:nvPr/>
        </p:nvSpPr>
        <p:spPr>
          <a:xfrm>
            <a:off x="1760654" y="5921632"/>
            <a:ext cx="2336147" cy="76944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Гамов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(1904-1968)</a:t>
            </a:r>
          </a:p>
        </p:txBody>
      </p:sp>
    </p:spTree>
    <p:extLst>
      <p:ext uri="{BB962C8B-B14F-4D97-AF65-F5344CB8AC3E}">
        <p14:creationId xmlns:p14="http://schemas.microsoft.com/office/powerpoint/2010/main" val="8591042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776566-B490-4799-B502-0DB5F6175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6" cy="6857998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Вік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Всесвіту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EF1FEB-CC3B-46E3-A931-9E1799084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8" y="1961781"/>
            <a:ext cx="4970980" cy="3289465"/>
          </a:xfrm>
          <a:prstGeom prst="rect">
            <a:avLst/>
          </a:prstGeom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3F5172F8-9ED3-4091-B2F9-04BF064A6BFC}"/>
              </a:ext>
            </a:extLst>
          </p:cNvPr>
          <p:cNvSpPr txBox="1">
            <a:spLocks/>
          </p:cNvSpPr>
          <p:nvPr/>
        </p:nvSpPr>
        <p:spPr>
          <a:xfrm>
            <a:off x="6009395" y="1265202"/>
            <a:ext cx="6007099" cy="94470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Час,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минув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Великого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вибуху</a:t>
            </a:r>
            <a:endParaRPr lang="ru-RU" sz="4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5D87AB68-2041-4C3A-9A85-638D2F794B58}"/>
              </a:ext>
            </a:extLst>
          </p:cNvPr>
          <p:cNvSpPr txBox="1">
            <a:spLocks/>
          </p:cNvSpPr>
          <p:nvPr/>
        </p:nvSpPr>
        <p:spPr>
          <a:xfrm>
            <a:off x="6009395" y="2633705"/>
            <a:ext cx="6007099" cy="219374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rgbClr val="FFFF00"/>
                </a:solidFill>
                <a:latin typeface="Trebuchet MS" panose="020B0603020202020204" pitchFamily="34" charset="0"/>
                <a:ea typeface="MS Mincho"/>
              </a:rPr>
              <a:t>T=1</a:t>
            </a:r>
            <a:r>
              <a:rPr lang="uk-UA" sz="3600" dirty="0">
                <a:solidFill>
                  <a:srgbClr val="FFFF00"/>
                </a:solidFill>
                <a:latin typeface="Trebuchet MS" panose="020B0603020202020204" pitchFamily="34" charset="0"/>
                <a:ea typeface="MS Mincho"/>
              </a:rPr>
              <a:t>/Н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  <a:cs typeface="Verdana" panose="020B0604030504040204" pitchFamily="34" charset="0"/>
              </a:rPr>
              <a:t>Т - вік Всесвіту,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  <a:cs typeface="Verdana" panose="020B0604030504040204" pitchFamily="34" charset="0"/>
              </a:rPr>
              <a:t>Н – стала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  <a:cs typeface="Verdana" panose="020B0604030504040204" pitchFamily="34" charset="0"/>
              </a:rPr>
              <a:t>Габбла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  <a:cs typeface="Verdana" panose="020B0604030504040204" pitchFamily="34" charset="0"/>
              </a:rPr>
              <a:t>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  <a:cs typeface="Verdana" panose="020B0604030504040204" pitchFamily="34" charset="0"/>
              </a:rPr>
              <a:t> Н = 70 км/(с •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  <a:cs typeface="Verdana" panose="020B0604030504040204" pitchFamily="34" charset="0"/>
              </a:rPr>
              <a:t>Мпк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  <a:cs typeface="Verdana" panose="020B0604030504040204" pitchFamily="34" charset="0"/>
              </a:rPr>
              <a:t>),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750E5C5B-AFDC-4DA9-9475-AA1E7DC66287}"/>
              </a:ext>
            </a:extLst>
          </p:cNvPr>
          <p:cNvSpPr txBox="1">
            <a:spLocks/>
          </p:cNvSpPr>
          <p:nvPr/>
        </p:nvSpPr>
        <p:spPr>
          <a:xfrm>
            <a:off x="6091477" y="5309212"/>
            <a:ext cx="5842934" cy="111318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 = 13,75 ± 0,11 млрд.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років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3607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B4E762-A8D5-42E9-BBF9-DC5E0AA4F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20"/>
            <a:ext cx="12192000" cy="6877519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Прямокутник 20">
                  <a:extLst>
                    <a:ext uri="{FF2B5EF4-FFF2-40B4-BE49-F238E27FC236}">
                      <a16:creationId xmlns:a16="http://schemas.microsoft.com/office/drawing/2014/main" id="{9F08CFE6-3E9C-4046-9D38-9D39A794EF60}"/>
                    </a:ext>
                  </a:extLst>
                </p:cNvPr>
                <p:cNvSpPr/>
                <p:nvPr/>
              </p:nvSpPr>
              <p:spPr>
                <a:xfrm>
                  <a:off x="1" y="89134"/>
                  <a:ext cx="11858729" cy="707886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algn="ctr"/>
                  <a:r>
                    <a:rPr lang="ru-RU" sz="4000" dirty="0" err="1">
                      <a:solidFill>
                        <a:schemeClr val="bg1"/>
                      </a:solidFill>
                      <a:latin typeface="Trebuchet MS" panose="020B0603020202020204" pitchFamily="34" charset="0"/>
                    </a:rPr>
                    <a:t>Адронна</a:t>
                  </a:r>
                  <a:r>
                    <a:rPr lang="ru-RU" sz="4000" dirty="0">
                      <a:solidFill>
                        <a:schemeClr val="bg1"/>
                      </a:solidFill>
                      <a:latin typeface="Trebuchet MS" panose="020B0603020202020204" pitchFamily="34" charset="0"/>
                    </a:rPr>
                    <a:t> Ера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ru-RU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uk-UA" sz="4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uk-UA" sz="4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−43</m:t>
                          </m:r>
                        </m:sup>
                      </m:sSup>
                      <m:r>
                        <a:rPr lang="uk-UA" sz="40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с −</m:t>
                      </m:r>
                      <m:sSup>
                        <m:sSupPr>
                          <m:ctrlPr>
                            <a:rPr lang="uk-U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uk-UA" sz="4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uk-UA" sz="4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uk-UA" sz="40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с)</m:t>
                      </m:r>
                    </m:oMath>
                  </a14:m>
                  <a:endParaRPr lang="en-US" sz="4000" dirty="0">
                    <a:solidFill>
                      <a:schemeClr val="bg1"/>
                    </a:solidFill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Прямокутник 20">
                  <a:extLst>
                    <a:ext uri="{FF2B5EF4-FFF2-40B4-BE49-F238E27FC236}">
                      <a16:creationId xmlns:a16="http://schemas.microsoft.com/office/drawing/2014/main" id="{9F08CFE6-3E9C-4046-9D38-9D39A794EF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" y="89134"/>
                  <a:ext cx="11858729" cy="707886"/>
                </a:xfrm>
                <a:prstGeom prst="rect">
                  <a:avLst/>
                </a:prstGeom>
                <a:blipFill>
                  <a:blip r:embed="rId3"/>
                  <a:stretch>
                    <a:fillRect t="-14530" b="-35897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CE3E60D1-8D88-4601-9A4E-13370CDB15C1}"/>
              </a:ext>
            </a:extLst>
          </p:cNvPr>
          <p:cNvSpPr txBox="1">
            <a:spLocks/>
          </p:cNvSpPr>
          <p:nvPr/>
        </p:nvSpPr>
        <p:spPr>
          <a:xfrm>
            <a:off x="2430680" y="897601"/>
            <a:ext cx="7220468" cy="59842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10</a:t>
            </a:r>
            <a:r>
              <a:rPr lang="uk-UA" sz="3600" baseline="300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-43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с  відділення сил гравітації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EC7EC057-6DC8-4152-A4A7-2864EE755114}"/>
              </a:ext>
            </a:extLst>
          </p:cNvPr>
          <p:cNvSpPr txBox="1">
            <a:spLocks/>
          </p:cNvSpPr>
          <p:nvPr/>
        </p:nvSpPr>
        <p:spPr>
          <a:xfrm>
            <a:off x="223099" y="1593334"/>
            <a:ext cx="11635630" cy="12007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10</a:t>
            </a:r>
            <a:r>
              <a:rPr lang="uk-UA" sz="3600" baseline="300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-43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с - 10</a:t>
            </a:r>
            <a:r>
              <a:rPr lang="uk-UA" sz="3600" baseline="300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-35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с відбулося стрімке розширення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Всесвіту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(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розм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іру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апельсина) і його охолодження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25494CA9-45C8-432F-8AF6-E911C290380E}"/>
              </a:ext>
            </a:extLst>
          </p:cNvPr>
          <p:cNvSpPr txBox="1">
            <a:spLocks/>
          </p:cNvSpPr>
          <p:nvPr/>
        </p:nvSpPr>
        <p:spPr>
          <a:xfrm>
            <a:off x="223099" y="2891419"/>
            <a:ext cx="11635630" cy="120078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Фізичний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або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квантовий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вакуум – стан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матерії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,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необмеженою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кількістю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енергії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від’ємним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тиском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1F8C36DD-DE94-41E0-9B52-CE18386D8C06}"/>
              </a:ext>
            </a:extLst>
          </p:cNvPr>
          <p:cNvSpPr txBox="1">
            <a:spLocks/>
          </p:cNvSpPr>
          <p:nvPr/>
        </p:nvSpPr>
        <p:spPr>
          <a:xfrm>
            <a:off x="1833348" y="4161065"/>
            <a:ext cx="8192031" cy="55670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10</a:t>
            </a:r>
            <a:r>
              <a:rPr lang="uk-UA" sz="3600" baseline="300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-32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с  відділення сильної взаємодії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Місце для вмісту 3">
                <a:extLst>
                  <a:ext uri="{FF2B5EF4-FFF2-40B4-BE49-F238E27FC236}">
                    <a16:creationId xmlns:a16="http://schemas.microsoft.com/office/drawing/2014/main" id="{C2AC6B4E-CB15-4195-8D28-F90878E906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1211" y="4793576"/>
                <a:ext cx="10977518" cy="556709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377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10</a:t>
                </a:r>
                <a:r>
                  <a:rPr lang="uk-UA" sz="3600" baseline="300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-10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с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,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 утворення нейтронів і протонів (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T</a:t>
                </a:r>
                <a14:m>
                  <m:oMath xmlns:m="http://schemas.openxmlformats.org/officeDocument/2006/math"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10</a:t>
                </a:r>
                <a:r>
                  <a:rPr lang="uk-UA" sz="3600" baseline="300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27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К)</a:t>
                </a:r>
              </a:p>
            </p:txBody>
          </p:sp>
        </mc:Choice>
        <mc:Fallback xmlns="">
          <p:sp>
            <p:nvSpPr>
              <p:cNvPr id="11" name="Місце для вмісту 3">
                <a:extLst>
                  <a:ext uri="{FF2B5EF4-FFF2-40B4-BE49-F238E27FC236}">
                    <a16:creationId xmlns:a16="http://schemas.microsoft.com/office/drawing/2014/main" id="{C2AC6B4E-CB15-4195-8D28-F90878E90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211" y="4793576"/>
                <a:ext cx="10977518" cy="556709"/>
              </a:xfrm>
              <a:prstGeom prst="roundRect">
                <a:avLst/>
              </a:prstGeom>
              <a:blipFill>
                <a:blip r:embed="rId4"/>
                <a:stretch>
                  <a:fillRect t="-21277" b="-47872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711FC548-1451-4366-9C94-D97FECD3228C}"/>
              </a:ext>
            </a:extLst>
          </p:cNvPr>
          <p:cNvSpPr txBox="1">
            <a:spLocks/>
          </p:cNvSpPr>
          <p:nvPr/>
        </p:nvSpPr>
        <p:spPr>
          <a:xfrm>
            <a:off x="223099" y="5444507"/>
            <a:ext cx="11635630" cy="55670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Анігіляція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частинок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,</a:t>
            </a: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заповнення Всесвіту випромінюванням</a:t>
            </a: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021842BF-205B-43EF-BDB3-F093BEDAC172}"/>
              </a:ext>
            </a:extLst>
          </p:cNvPr>
          <p:cNvSpPr txBox="1">
            <a:spLocks/>
          </p:cNvSpPr>
          <p:nvPr/>
        </p:nvSpPr>
        <p:spPr>
          <a:xfrm>
            <a:off x="223099" y="6095596"/>
            <a:ext cx="11635629" cy="55670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10</a:t>
            </a:r>
            <a:r>
              <a:rPr lang="uk-UA" sz="3200" baseline="300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-</a:t>
            </a:r>
            <a:r>
              <a:rPr lang="en-US" sz="3200" baseline="300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7</a:t>
            </a:r>
            <a:r>
              <a:rPr lang="uk-UA" sz="3200" baseline="300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с</a:t>
            </a:r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, </a:t>
            </a: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розділення електромагнітної та слабкої взаємодії</a:t>
            </a:r>
            <a:endParaRPr lang="en-US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342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18569</TotalTime>
  <Words>1172</Words>
  <Application>Microsoft Office PowerPoint</Application>
  <PresentationFormat>Широкий екран</PresentationFormat>
  <Paragraphs>159</Paragraphs>
  <Slides>27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Times New Roman</vt:lpstr>
      <vt:lpstr>Trebuchet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 Kuryshko</cp:lastModifiedBy>
  <cp:revision>1153</cp:revision>
  <dcterms:created xsi:type="dcterms:W3CDTF">2016-12-28T18:54:39Z</dcterms:created>
  <dcterms:modified xsi:type="dcterms:W3CDTF">2020-04-11T20:40:34Z</dcterms:modified>
</cp:coreProperties>
</file>