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308" r:id="rId2"/>
    <p:sldId id="1203" r:id="rId3"/>
    <p:sldId id="1140" r:id="rId4"/>
    <p:sldId id="1210" r:id="rId5"/>
    <p:sldId id="1204" r:id="rId6"/>
    <p:sldId id="854" r:id="rId7"/>
    <p:sldId id="332" r:id="rId8"/>
    <p:sldId id="871" r:id="rId9"/>
    <p:sldId id="329" r:id="rId10"/>
    <p:sldId id="303" r:id="rId11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89F38"/>
    <a:srgbClr val="FE7B1C"/>
    <a:srgbClr val="00838F"/>
    <a:srgbClr val="5568B5"/>
    <a:srgbClr val="FFFFFF"/>
    <a:srgbClr val="030A16"/>
    <a:srgbClr val="020915"/>
    <a:srgbClr val="009589"/>
    <a:srgbClr val="55B55D"/>
    <a:srgbClr val="438F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74954" autoAdjust="0"/>
  </p:normalViewPr>
  <p:slideViewPr>
    <p:cSldViewPr snapToGrid="0">
      <p:cViewPr varScale="1">
        <p:scale>
          <a:sx n="73" d="100"/>
          <a:sy n="73" d="100"/>
        </p:scale>
        <p:origin x="618" y="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5" d="100"/>
          <a:sy n="55" d="100"/>
        </p:scale>
        <p:origin x="288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3E9ECB-EE97-4F16-8E97-AF251431DA57}" type="datetimeFigureOut">
              <a:rPr lang="uk-UA" smtClean="0"/>
              <a:t>17.01.2023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44D5F9-8C2C-48E3-A450-AE7F793E18A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469005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1E0E06-5A83-4907-924B-CCA8D8A71266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971948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44D5F9-8C2C-48E3-A450-AE7F793E18A6}" type="slidenum">
              <a:rPr lang="uk-UA" smtClean="0"/>
              <a:t>7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124206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7203A-26C4-4C0F-B196-2D7E82AF7C8E}" type="datetimeFigureOut">
              <a:rPr lang="uk-UA" smtClean="0"/>
              <a:t>17.01.2023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5C79B-85C3-4280-A9AC-D3EB093E22E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926749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7203A-26C4-4C0F-B196-2D7E82AF7C8E}" type="datetimeFigureOut">
              <a:rPr lang="uk-UA" smtClean="0"/>
              <a:t>17.01.2023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5C79B-85C3-4280-A9AC-D3EB093E22E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436412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7203A-26C4-4C0F-B196-2D7E82AF7C8E}" type="datetimeFigureOut">
              <a:rPr lang="uk-UA" smtClean="0"/>
              <a:t>17.01.2023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5C79B-85C3-4280-A9AC-D3EB093E22E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691631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7203A-26C4-4C0F-B196-2D7E82AF7C8E}" type="datetimeFigureOut">
              <a:rPr lang="uk-UA" smtClean="0"/>
              <a:t>17.01.2023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5C79B-85C3-4280-A9AC-D3EB093E22E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568222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7203A-26C4-4C0F-B196-2D7E82AF7C8E}" type="datetimeFigureOut">
              <a:rPr lang="uk-UA" smtClean="0"/>
              <a:t>17.01.2023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5C79B-85C3-4280-A9AC-D3EB093E22E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835775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7203A-26C4-4C0F-B196-2D7E82AF7C8E}" type="datetimeFigureOut">
              <a:rPr lang="uk-UA" smtClean="0"/>
              <a:t>17.01.2023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5C79B-85C3-4280-A9AC-D3EB093E22E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085512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7203A-26C4-4C0F-B196-2D7E82AF7C8E}" type="datetimeFigureOut">
              <a:rPr lang="uk-UA" smtClean="0"/>
              <a:t>17.01.2023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5C79B-85C3-4280-A9AC-D3EB093E22E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068283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7203A-26C4-4C0F-B196-2D7E82AF7C8E}" type="datetimeFigureOut">
              <a:rPr lang="uk-UA" smtClean="0"/>
              <a:t>17.01.2023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5C79B-85C3-4280-A9AC-D3EB093E22E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642576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7203A-26C4-4C0F-B196-2D7E82AF7C8E}" type="datetimeFigureOut">
              <a:rPr lang="uk-UA" smtClean="0"/>
              <a:t>17.01.2023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5C79B-85C3-4280-A9AC-D3EB093E22E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432517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7203A-26C4-4C0F-B196-2D7E82AF7C8E}" type="datetimeFigureOut">
              <a:rPr lang="uk-UA" smtClean="0"/>
              <a:t>17.01.2023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5C79B-85C3-4280-A9AC-D3EB093E22E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906216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7203A-26C4-4C0F-B196-2D7E82AF7C8E}" type="datetimeFigureOut">
              <a:rPr lang="uk-UA" smtClean="0"/>
              <a:t>17.01.2023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5C79B-85C3-4280-A9AC-D3EB093E22E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01673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27203A-26C4-4C0F-B196-2D7E82AF7C8E}" type="datetimeFigureOut">
              <a:rPr lang="uk-UA" smtClean="0"/>
              <a:t>17.01.2023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75C79B-85C3-4280-A9AC-D3EB093E22E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40683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97CD81A-5654-4478-B3BB-178DEE6228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33123" y="4522426"/>
            <a:ext cx="10285495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3600" b="1" dirty="0">
                <a:solidFill>
                  <a:schemeClr val="bg1"/>
                </a:solidFill>
                <a:latin typeface="Trebuchet MS" panose="020B0603020202020204" pitchFamily="34" charset="0"/>
              </a:rPr>
              <a:t>ІМОВІРНІСТЬ ЖИТТЯ НА ІНШИХ ПЛАНЕТАХ. ФОРМУЛА </a:t>
            </a:r>
            <a:r>
              <a:rPr lang="ru-RU" sz="36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ДРЕЙКА</a:t>
            </a:r>
            <a:endParaRPr lang="ru-RU" sz="3600" b="1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033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548EC69-7823-4FB4-9A09-632F25701E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Місце для вмісту 3"/>
          <p:cNvSpPr txBox="1">
            <a:spLocks/>
          </p:cNvSpPr>
          <p:nvPr/>
        </p:nvSpPr>
        <p:spPr>
          <a:xfrm>
            <a:off x="216765" y="1061002"/>
            <a:ext cx="11771509" cy="1813384"/>
          </a:xfrm>
          <a:prstGeom prst="roundRect">
            <a:avLst/>
          </a:prstGeom>
          <a:solidFill>
            <a:srgbClr val="5568B5"/>
          </a:solidFill>
          <a:ln>
            <a:solidFill>
              <a:srgbClr val="5568B5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3600" dirty="0" err="1">
                <a:solidFill>
                  <a:srgbClr val="FFFFFF"/>
                </a:solidFill>
                <a:latin typeface="Trebuchet MS" panose="020B0603020202020204" pitchFamily="34" charset="0"/>
              </a:rPr>
              <a:t>Прочитати</a:t>
            </a:r>
            <a:r>
              <a:rPr lang="ru-RU" sz="3600" dirty="0">
                <a:solidFill>
                  <a:srgbClr val="FFFFFF"/>
                </a:solidFill>
                <a:latin typeface="Trebuchet MS" panose="020B0603020202020204" pitchFamily="34" charset="0"/>
              </a:rPr>
              <a:t> тема 8, пункт 2,(С. 115-116),3(С. 116-119), </a:t>
            </a:r>
          </a:p>
          <a:p>
            <a:pPr marL="0" lv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3600" dirty="0" err="1">
                <a:solidFill>
                  <a:srgbClr val="FFFFFF"/>
                </a:solidFill>
                <a:latin typeface="Trebuchet MS" panose="020B0603020202020204" pitchFamily="34" charset="0"/>
              </a:rPr>
              <a:t>Контрольні</a:t>
            </a:r>
            <a:r>
              <a:rPr lang="ru-RU" sz="3600" dirty="0">
                <a:solidFill>
                  <a:srgbClr val="FFFFFF"/>
                </a:solidFill>
                <a:latin typeface="Trebuchet MS" panose="020B0603020202020204" pitchFamily="34" charset="0"/>
              </a:rPr>
              <a:t> </a:t>
            </a:r>
            <a:r>
              <a:rPr lang="ru-RU" sz="3600" dirty="0" err="1">
                <a:solidFill>
                  <a:srgbClr val="FFFFFF"/>
                </a:solidFill>
                <a:latin typeface="Trebuchet MS" panose="020B0603020202020204" pitchFamily="34" charset="0"/>
              </a:rPr>
              <a:t>запитання</a:t>
            </a:r>
            <a:r>
              <a:rPr lang="ru-RU" sz="3600" dirty="0">
                <a:solidFill>
                  <a:srgbClr val="FFFFFF"/>
                </a:solidFill>
                <a:latin typeface="Trebuchet MS" panose="020B0603020202020204" pitchFamily="34" charset="0"/>
              </a:rPr>
              <a:t> (1-2) С. 116, (1-4) С.119</a:t>
            </a:r>
          </a:p>
          <a:p>
            <a:pPr marL="0" lv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3600" dirty="0" err="1">
                <a:solidFill>
                  <a:srgbClr val="FFFFFF"/>
                </a:solidFill>
                <a:latin typeface="Trebuchet MS" panose="020B0603020202020204" pitchFamily="34" charset="0"/>
              </a:rPr>
              <a:t>Тестові</a:t>
            </a:r>
            <a:r>
              <a:rPr lang="ru-RU" sz="3600" dirty="0">
                <a:solidFill>
                  <a:srgbClr val="FFFFFF"/>
                </a:solidFill>
                <a:latin typeface="Trebuchet MS" panose="020B0603020202020204" pitchFamily="34" charset="0"/>
              </a:rPr>
              <a:t> </a:t>
            </a:r>
            <a:r>
              <a:rPr lang="ru-RU" sz="3600" dirty="0" err="1">
                <a:solidFill>
                  <a:srgbClr val="FFFFFF"/>
                </a:solidFill>
                <a:latin typeface="Trebuchet MS" panose="020B0603020202020204" pitchFamily="34" charset="0"/>
              </a:rPr>
              <a:t>завдання</a:t>
            </a:r>
            <a:r>
              <a:rPr lang="ru-RU" sz="3600" dirty="0">
                <a:solidFill>
                  <a:srgbClr val="FFFFFF"/>
                </a:solidFill>
                <a:latin typeface="Trebuchet MS" panose="020B0603020202020204" pitchFamily="34" charset="0"/>
              </a:rPr>
              <a:t> С. 119</a:t>
            </a:r>
          </a:p>
        </p:txBody>
      </p:sp>
      <p:sp>
        <p:nvSpPr>
          <p:cNvPr id="5" name="Місце для вмісту 3"/>
          <p:cNvSpPr txBox="1">
            <a:spLocks/>
          </p:cNvSpPr>
          <p:nvPr/>
        </p:nvSpPr>
        <p:spPr>
          <a:xfrm>
            <a:off x="216765" y="3052809"/>
            <a:ext cx="11771509" cy="3632804"/>
          </a:xfrm>
          <a:prstGeom prst="roundRect">
            <a:avLst/>
          </a:prstGeom>
          <a:solidFill>
            <a:srgbClr val="689F38"/>
          </a:solidFill>
          <a:ln>
            <a:noFill/>
          </a:ln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3200" dirty="0">
                <a:solidFill>
                  <a:schemeClr val="bg1"/>
                </a:solidFill>
                <a:latin typeface="Trebuchet MS" panose="020B0603020202020204" pitchFamily="34" charset="0"/>
              </a:rPr>
              <a:t>Підготувати повідомлення, буклети, бюлетені, презентації на одну із тем: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800" dirty="0">
                <a:solidFill>
                  <a:schemeClr val="bg1"/>
                </a:solidFill>
                <a:latin typeface="Trebuchet MS" panose="020B0603020202020204" pitchFamily="34" charset="0"/>
              </a:rPr>
              <a:t>• </a:t>
            </a:r>
            <a:r>
              <a:rPr lang="ru-RU" sz="3200" dirty="0">
                <a:solidFill>
                  <a:schemeClr val="bg1"/>
                </a:solidFill>
                <a:latin typeface="Trebuchet MS" panose="020B0603020202020204" pitchFamily="34" charset="0"/>
              </a:rPr>
              <a:t>Яка </a:t>
            </a:r>
            <a:r>
              <a:rPr lang="ru-RU" sz="3200" dirty="0" err="1">
                <a:solidFill>
                  <a:schemeClr val="bg1"/>
                </a:solidFill>
                <a:latin typeface="Trebuchet MS" panose="020B0603020202020204" pitchFamily="34" charset="0"/>
              </a:rPr>
              <a:t>імовірність</a:t>
            </a:r>
            <a:r>
              <a:rPr lang="ru-RU" sz="32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Trebuchet MS" panose="020B0603020202020204" pitchFamily="34" charset="0"/>
              </a:rPr>
              <a:t>життя</a:t>
            </a:r>
            <a:r>
              <a:rPr lang="ru-RU" sz="3200" dirty="0">
                <a:solidFill>
                  <a:schemeClr val="bg1"/>
                </a:solidFill>
                <a:latin typeface="Trebuchet MS" panose="020B0603020202020204" pitchFamily="34" charset="0"/>
              </a:rPr>
              <a:t> на </a:t>
            </a:r>
            <a:r>
              <a:rPr lang="ru-RU" sz="3200" dirty="0" err="1">
                <a:solidFill>
                  <a:schemeClr val="bg1"/>
                </a:solidFill>
                <a:latin typeface="Trebuchet MS" panose="020B0603020202020204" pitchFamily="34" charset="0"/>
              </a:rPr>
              <a:t>інших</a:t>
            </a:r>
            <a:r>
              <a:rPr lang="ru-RU" sz="3200" dirty="0">
                <a:solidFill>
                  <a:schemeClr val="bg1"/>
                </a:solidFill>
                <a:latin typeface="Trebuchet MS" panose="020B0603020202020204" pitchFamily="34" charset="0"/>
              </a:rPr>
              <a:t> планетах? Формула Дрейка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3200" dirty="0">
                <a:solidFill>
                  <a:schemeClr val="bg1"/>
                </a:solidFill>
                <a:latin typeface="Trebuchet MS" panose="020B0603020202020204" pitchFamily="34" charset="0"/>
              </a:rPr>
              <a:t>•	</a:t>
            </a:r>
            <a:r>
              <a:rPr lang="en-US" sz="3200" dirty="0">
                <a:solidFill>
                  <a:schemeClr val="bg1"/>
                </a:solidFill>
                <a:latin typeface="Trebuchet MS" panose="020B0603020202020204" pitchFamily="34" charset="0"/>
              </a:rPr>
              <a:t>Wow – </a:t>
            </a:r>
            <a:r>
              <a:rPr lang="ru-RU" sz="3200" dirty="0">
                <a:solidFill>
                  <a:schemeClr val="bg1"/>
                </a:solidFill>
                <a:latin typeface="Trebuchet MS" panose="020B0603020202020204" pitchFamily="34" charset="0"/>
              </a:rPr>
              <a:t>сигнал </a:t>
            </a:r>
            <a:r>
              <a:rPr lang="ru-RU" sz="3200" dirty="0" err="1">
                <a:solidFill>
                  <a:schemeClr val="bg1"/>
                </a:solidFill>
                <a:latin typeface="Trebuchet MS" panose="020B0603020202020204" pitchFamily="34" charset="0"/>
              </a:rPr>
              <a:t>від</a:t>
            </a:r>
            <a:r>
              <a:rPr lang="ru-RU" sz="32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Trebuchet MS" panose="020B0603020202020204" pitchFamily="34" charset="0"/>
              </a:rPr>
              <a:t>інопланетян</a:t>
            </a:r>
            <a:r>
              <a:rPr lang="ru-RU" sz="3200" dirty="0">
                <a:solidFill>
                  <a:schemeClr val="bg1"/>
                </a:solidFill>
                <a:latin typeface="Trebuchet MS" panose="020B0603020202020204" pitchFamily="34" charset="0"/>
              </a:rPr>
              <a:t>?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3200" dirty="0">
                <a:solidFill>
                  <a:schemeClr val="bg1"/>
                </a:solidFill>
                <a:latin typeface="Trebuchet MS" panose="020B0603020202020204" pitchFamily="34" charset="0"/>
              </a:rPr>
              <a:t>•	Як </a:t>
            </a:r>
            <a:r>
              <a:rPr lang="ru-RU" sz="3200" dirty="0" err="1">
                <a:solidFill>
                  <a:schemeClr val="bg1"/>
                </a:solidFill>
                <a:latin typeface="Trebuchet MS" panose="020B0603020202020204" pitchFamily="34" charset="0"/>
              </a:rPr>
              <a:t>виглядає</a:t>
            </a:r>
            <a:r>
              <a:rPr lang="ru-RU" sz="3200" dirty="0">
                <a:solidFill>
                  <a:schemeClr val="bg1"/>
                </a:solidFill>
                <a:latin typeface="Trebuchet MS" panose="020B0603020202020204" pitchFamily="34" charset="0"/>
              </a:rPr>
              <a:t> АЛЬТЕРНАТИВНЕ ЖИТТЯ?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3200" dirty="0">
                <a:solidFill>
                  <a:schemeClr val="bg1"/>
                </a:solidFill>
                <a:latin typeface="Trebuchet MS" panose="020B0603020202020204" pitchFamily="34" charset="0"/>
              </a:rPr>
              <a:t>•	</a:t>
            </a:r>
            <a:r>
              <a:rPr lang="ru-RU" sz="3200" dirty="0" err="1">
                <a:solidFill>
                  <a:schemeClr val="bg1"/>
                </a:solidFill>
                <a:latin typeface="Trebuchet MS" panose="020B0603020202020204" pitchFamily="34" charset="0"/>
              </a:rPr>
              <a:t>Чи</a:t>
            </a:r>
            <a:r>
              <a:rPr lang="ru-RU" sz="32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Trebuchet MS" panose="020B0603020202020204" pitchFamily="34" charset="0"/>
              </a:rPr>
              <a:t>варто</a:t>
            </a:r>
            <a:r>
              <a:rPr lang="ru-RU" sz="3200" dirty="0">
                <a:solidFill>
                  <a:schemeClr val="bg1"/>
                </a:solidFill>
                <a:latin typeface="Trebuchet MS" panose="020B0603020202020204" pitchFamily="34" charset="0"/>
              </a:rPr>
              <a:t> нам </a:t>
            </a:r>
            <a:r>
              <a:rPr lang="ru-RU" sz="3200" dirty="0" err="1">
                <a:solidFill>
                  <a:schemeClr val="bg1"/>
                </a:solidFill>
                <a:latin typeface="Trebuchet MS" panose="020B0603020202020204" pitchFamily="34" charset="0"/>
              </a:rPr>
              <a:t>шукати</a:t>
            </a:r>
            <a:r>
              <a:rPr lang="ru-RU" sz="32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Trebuchet MS" panose="020B0603020202020204" pitchFamily="34" charset="0"/>
              </a:rPr>
              <a:t>інші</a:t>
            </a:r>
            <a:r>
              <a:rPr lang="ru-RU" sz="32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Trebuchet MS" panose="020B0603020202020204" pitchFamily="34" charset="0"/>
              </a:rPr>
              <a:t>форми</a:t>
            </a:r>
            <a:r>
              <a:rPr lang="ru-RU" sz="32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Trebuchet MS" panose="020B0603020202020204" pitchFamily="34" charset="0"/>
              </a:rPr>
              <a:t>життя</a:t>
            </a:r>
            <a:r>
              <a:rPr lang="ru-RU" sz="3200" dirty="0">
                <a:solidFill>
                  <a:schemeClr val="bg1"/>
                </a:solidFill>
                <a:latin typeface="Trebuchet MS" panose="020B0603020202020204" pitchFamily="34" charset="0"/>
              </a:rPr>
              <a:t>?</a:t>
            </a:r>
          </a:p>
        </p:txBody>
      </p:sp>
      <p:grpSp>
        <p:nvGrpSpPr>
          <p:cNvPr id="7" name="Групувати 6">
            <a:extLst>
              <a:ext uri="{FF2B5EF4-FFF2-40B4-BE49-F238E27FC236}">
                <a16:creationId xmlns:a16="http://schemas.microsoft.com/office/drawing/2014/main" id="{F83573E9-7D4A-4631-ACA3-D4EE25F367C6}"/>
              </a:ext>
            </a:extLst>
          </p:cNvPr>
          <p:cNvGrpSpPr/>
          <p:nvPr/>
        </p:nvGrpSpPr>
        <p:grpSpPr>
          <a:xfrm>
            <a:off x="-1" y="-2"/>
            <a:ext cx="12191998" cy="812878"/>
            <a:chOff x="-1" y="-2"/>
            <a:chExt cx="12191998" cy="812878"/>
          </a:xfrm>
        </p:grpSpPr>
        <p:sp>
          <p:nvSpPr>
            <p:cNvPr id="8" name="Прямокутник: округлені верхні кути 7">
              <a:extLst>
                <a:ext uri="{FF2B5EF4-FFF2-40B4-BE49-F238E27FC236}">
                  <a16:creationId xmlns:a16="http://schemas.microsoft.com/office/drawing/2014/main" id="{EA0B70DC-3150-4676-9A23-F5D48DD8B04B}"/>
                </a:ext>
              </a:extLst>
            </p:cNvPr>
            <p:cNvSpPr/>
            <p:nvPr/>
          </p:nvSpPr>
          <p:spPr>
            <a:xfrm rot="10800000">
              <a:off x="-1" y="-2"/>
              <a:ext cx="12191998" cy="812878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00838F"/>
            </a:solidFill>
            <a:ln>
              <a:solidFill>
                <a:srgbClr val="0083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9" name="Прямокутник 8">
              <a:extLst>
                <a:ext uri="{FF2B5EF4-FFF2-40B4-BE49-F238E27FC236}">
                  <a16:creationId xmlns:a16="http://schemas.microsoft.com/office/drawing/2014/main" id="{30E3901B-65A2-4AD6-ADA4-5149B1C4449A}"/>
                </a:ext>
              </a:extLst>
            </p:cNvPr>
            <p:cNvSpPr/>
            <p:nvPr/>
          </p:nvSpPr>
          <p:spPr>
            <a:xfrm>
              <a:off x="166635" y="25551"/>
              <a:ext cx="11858729" cy="769441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uk-UA" sz="4400" dirty="0">
                  <a:solidFill>
                    <a:schemeClr val="bg1"/>
                  </a:solidFill>
                  <a:latin typeface="Trebuchet MS" panose="020B0603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Домашнє завдання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1163498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B178AFE-6922-494A-B691-26A01106000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5" r="288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8" name="Групувати 17">
            <a:extLst>
              <a:ext uri="{FF2B5EF4-FFF2-40B4-BE49-F238E27FC236}">
                <a16:creationId xmlns:a16="http://schemas.microsoft.com/office/drawing/2014/main" id="{2B708056-3B89-4ECD-A0F0-46156DD9E88F}"/>
              </a:ext>
            </a:extLst>
          </p:cNvPr>
          <p:cNvGrpSpPr/>
          <p:nvPr/>
        </p:nvGrpSpPr>
        <p:grpSpPr>
          <a:xfrm>
            <a:off x="-2" y="-19518"/>
            <a:ext cx="12191998" cy="827800"/>
            <a:chOff x="-1" y="-2"/>
            <a:chExt cx="12191998" cy="827800"/>
          </a:xfrm>
        </p:grpSpPr>
        <p:sp>
          <p:nvSpPr>
            <p:cNvPr id="19" name="Прямокутник: округлені верхні кути 8">
              <a:extLst>
                <a:ext uri="{FF2B5EF4-FFF2-40B4-BE49-F238E27FC236}">
                  <a16:creationId xmlns:a16="http://schemas.microsoft.com/office/drawing/2014/main" id="{CDA4441C-2EB5-48EC-938E-5648791B64DF}"/>
                </a:ext>
              </a:extLst>
            </p:cNvPr>
            <p:cNvSpPr/>
            <p:nvPr/>
          </p:nvSpPr>
          <p:spPr>
            <a:xfrm rot="10800000">
              <a:off x="-1" y="-2"/>
              <a:ext cx="12191998" cy="812878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00838F"/>
            </a:solidFill>
            <a:ln>
              <a:solidFill>
                <a:srgbClr val="0083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Прямокутник 20">
              <a:extLst>
                <a:ext uri="{FF2B5EF4-FFF2-40B4-BE49-F238E27FC236}">
                  <a16:creationId xmlns:a16="http://schemas.microsoft.com/office/drawing/2014/main" id="{9F08CFE6-3E9C-4046-9D38-9D39A794EF60}"/>
                </a:ext>
              </a:extLst>
            </p:cNvPr>
            <p:cNvSpPr/>
            <p:nvPr/>
          </p:nvSpPr>
          <p:spPr>
            <a:xfrm>
              <a:off x="1" y="58357"/>
              <a:ext cx="11858729" cy="769441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Згадаймо</a:t>
              </a:r>
              <a:r>
                <a:rPr kumimoji="0" lang="ru-RU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головне</a:t>
              </a:r>
              <a:endParaRPr kumimoji="0" lang="uk-UA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sp>
        <p:nvSpPr>
          <p:cNvPr id="23" name="Місце для вмісту 3">
            <a:extLst>
              <a:ext uri="{FF2B5EF4-FFF2-40B4-BE49-F238E27FC236}">
                <a16:creationId xmlns:a16="http://schemas.microsoft.com/office/drawing/2014/main" id="{03A7512D-A400-4962-8D2B-AB8D234995BE}"/>
              </a:ext>
            </a:extLst>
          </p:cNvPr>
          <p:cNvSpPr txBox="1">
            <a:spLocks/>
          </p:cNvSpPr>
          <p:nvPr/>
        </p:nvSpPr>
        <p:spPr>
          <a:xfrm>
            <a:off x="245158" y="1832842"/>
            <a:ext cx="11780199" cy="624932"/>
          </a:xfrm>
          <a:prstGeom prst="roundRect">
            <a:avLst/>
          </a:prstGeom>
          <a:solidFill>
            <a:srgbClr val="5568B5"/>
          </a:soli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1.</a:t>
            </a:r>
            <a:r>
              <a:rPr kumimoji="0" lang="uk-UA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err="1">
                <a:solidFill>
                  <a:prstClr val="white"/>
                </a:solidFill>
                <a:latin typeface="Trebuchet MS" panose="020B0603020202020204" pitchFamily="34" charset="0"/>
              </a:rPr>
              <a:t>Чи</a:t>
            </a:r>
            <a:r>
              <a:rPr lang="ru-RU" sz="3600" dirty="0">
                <a:solidFill>
                  <a:prstClr val="white"/>
                </a:solidFill>
                <a:latin typeface="Trebuchet MS" panose="020B0603020202020204" pitchFamily="34" charset="0"/>
              </a:rPr>
              <a:t> є </a:t>
            </a:r>
            <a:r>
              <a:rPr lang="ru-RU" sz="3600" dirty="0" err="1">
                <a:solidFill>
                  <a:prstClr val="white"/>
                </a:solidFill>
                <a:latin typeface="Trebuchet MS" panose="020B0603020202020204" pitchFamily="34" charset="0"/>
              </a:rPr>
              <a:t>живі</a:t>
            </a:r>
            <a:r>
              <a:rPr lang="ru-RU" sz="3600" dirty="0">
                <a:solidFill>
                  <a:prstClr val="white"/>
                </a:solidFill>
                <a:latin typeface="Trebuchet MS" panose="020B0603020202020204" pitchFamily="34" charset="0"/>
              </a:rPr>
              <a:t> </a:t>
            </a:r>
            <a:r>
              <a:rPr lang="ru-RU" sz="3600" dirty="0" err="1">
                <a:solidFill>
                  <a:prstClr val="white"/>
                </a:solidFill>
                <a:latin typeface="Trebuchet MS" panose="020B0603020202020204" pitchFamily="34" charset="0"/>
              </a:rPr>
              <a:t>організми</a:t>
            </a:r>
            <a:r>
              <a:rPr lang="ru-RU" sz="3600" dirty="0">
                <a:solidFill>
                  <a:prstClr val="white"/>
                </a:solidFill>
                <a:latin typeface="Trebuchet MS" panose="020B0603020202020204" pitchFamily="34" charset="0"/>
              </a:rPr>
              <a:t> на </a:t>
            </a:r>
            <a:r>
              <a:rPr lang="ru-RU" sz="3600" dirty="0" err="1">
                <a:solidFill>
                  <a:prstClr val="white"/>
                </a:solidFill>
                <a:latin typeface="Trebuchet MS" panose="020B0603020202020204" pitchFamily="34" charset="0"/>
              </a:rPr>
              <a:t>інших</a:t>
            </a:r>
            <a:r>
              <a:rPr lang="ru-RU" sz="3600" dirty="0">
                <a:solidFill>
                  <a:prstClr val="white"/>
                </a:solidFill>
                <a:latin typeface="Trebuchet MS" panose="020B0603020202020204" pitchFamily="34" charset="0"/>
              </a:rPr>
              <a:t> планетах?</a:t>
            </a:r>
          </a:p>
        </p:txBody>
      </p:sp>
      <p:sp>
        <p:nvSpPr>
          <p:cNvPr id="24" name="Місце для вмісту 3">
            <a:extLst>
              <a:ext uri="{FF2B5EF4-FFF2-40B4-BE49-F238E27FC236}">
                <a16:creationId xmlns:a16="http://schemas.microsoft.com/office/drawing/2014/main" id="{6EAB63DC-2E79-493B-A66F-2AF4E97CE1C4}"/>
              </a:ext>
            </a:extLst>
          </p:cNvPr>
          <p:cNvSpPr txBox="1">
            <a:spLocks/>
          </p:cNvSpPr>
          <p:nvPr/>
        </p:nvSpPr>
        <p:spPr>
          <a:xfrm>
            <a:off x="205894" y="3482335"/>
            <a:ext cx="11858728" cy="610011"/>
          </a:xfrm>
          <a:prstGeom prst="roundRect">
            <a:avLst/>
          </a:prstGeom>
          <a:solidFill>
            <a:srgbClr val="689F38"/>
          </a:soli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kumimoji="0" lang="uk-UA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2. </a:t>
            </a:r>
            <a:r>
              <a:rPr lang="ru-RU" sz="36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Як </a:t>
            </a:r>
            <a:r>
              <a:rPr lang="ru-RU" sz="3600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їх</a:t>
            </a:r>
            <a:r>
              <a:rPr lang="ru-RU" sz="36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знайти</a:t>
            </a:r>
            <a:r>
              <a:rPr lang="en-US" sz="36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та </a:t>
            </a:r>
            <a:r>
              <a:rPr lang="ru-RU" sz="3600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встановити</a:t>
            </a:r>
            <a:r>
              <a:rPr lang="ru-RU" sz="36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з ними контакт?</a:t>
            </a:r>
          </a:p>
        </p:txBody>
      </p:sp>
      <p:sp>
        <p:nvSpPr>
          <p:cNvPr id="28" name="Місце для вмісту 3">
            <a:extLst>
              <a:ext uri="{FF2B5EF4-FFF2-40B4-BE49-F238E27FC236}">
                <a16:creationId xmlns:a16="http://schemas.microsoft.com/office/drawing/2014/main" id="{4A504C04-5BC7-4062-A913-13EB1D16B3A4}"/>
              </a:ext>
            </a:extLst>
          </p:cNvPr>
          <p:cNvSpPr txBox="1">
            <a:spLocks/>
          </p:cNvSpPr>
          <p:nvPr/>
        </p:nvSpPr>
        <p:spPr>
          <a:xfrm>
            <a:off x="205894" y="5294456"/>
            <a:ext cx="11780199" cy="681360"/>
          </a:xfrm>
          <a:prstGeom prst="roundRect">
            <a:avLst/>
          </a:prstGeom>
          <a:solidFill>
            <a:srgbClr val="00838F"/>
          </a:soli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</a:t>
            </a:r>
            <a:r>
              <a: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r>
              <a:rPr lang="uk-UA" sz="3600" dirty="0">
                <a:solidFill>
                  <a:prstClr val="white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err="1">
                <a:solidFill>
                  <a:prstClr val="white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Чи</a:t>
            </a:r>
            <a:r>
              <a:rPr lang="ru-RU" sz="3600" dirty="0">
                <a:solidFill>
                  <a:prstClr val="white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err="1">
                <a:solidFill>
                  <a:prstClr val="white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варто</a:t>
            </a:r>
            <a:r>
              <a:rPr lang="ru-RU" sz="3600" dirty="0">
                <a:solidFill>
                  <a:prstClr val="white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нам </a:t>
            </a:r>
            <a:r>
              <a:rPr lang="ru-RU" sz="3600" dirty="0" err="1">
                <a:solidFill>
                  <a:prstClr val="white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шукати</a:t>
            </a:r>
            <a:r>
              <a:rPr lang="ru-RU" sz="3600" dirty="0">
                <a:solidFill>
                  <a:prstClr val="white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err="1">
                <a:solidFill>
                  <a:prstClr val="white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життя</a:t>
            </a:r>
            <a:r>
              <a:rPr lang="ru-RU" sz="3600" dirty="0">
                <a:solidFill>
                  <a:prstClr val="white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на </a:t>
            </a:r>
            <a:r>
              <a:rPr lang="uk-UA" sz="3600" dirty="0">
                <a:solidFill>
                  <a:prstClr val="white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інших планетах</a:t>
            </a:r>
            <a:r>
              <a:rPr lang="ru-RU" sz="3600" dirty="0">
                <a:solidFill>
                  <a:prstClr val="white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?</a:t>
            </a:r>
            <a:endParaRPr kumimoji="0" lang="uk-UA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080577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2FA9E03C-F894-442F-918A-399CC017D5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" y="0"/>
            <a:ext cx="12192000" cy="6858000"/>
          </a:xfrm>
          <a:prstGeom prst="rect">
            <a:avLst/>
          </a:prstGeom>
          <a:solidFill>
            <a:srgbClr val="020915"/>
          </a:solidFill>
        </p:spPr>
      </p:pic>
      <p:pic>
        <p:nvPicPr>
          <p:cNvPr id="9" name="Picture 2" descr="Картинки по запросу Фрэнк Дрейк">
            <a:extLst>
              <a:ext uri="{FF2B5EF4-FFF2-40B4-BE49-F238E27FC236}">
                <a16:creationId xmlns:a16="http://schemas.microsoft.com/office/drawing/2014/main" id="{D6189188-EE0E-4A4A-AB3F-201CF2295C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23"/>
          <a:stretch/>
        </p:blipFill>
        <p:spPr bwMode="auto">
          <a:xfrm flipH="1">
            <a:off x="-2" y="0"/>
            <a:ext cx="587756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Групувати 17">
            <a:extLst>
              <a:ext uri="{FF2B5EF4-FFF2-40B4-BE49-F238E27FC236}">
                <a16:creationId xmlns:a16="http://schemas.microsoft.com/office/drawing/2014/main" id="{2B708056-3B89-4ECD-A0F0-46156DD9E88F}"/>
              </a:ext>
            </a:extLst>
          </p:cNvPr>
          <p:cNvGrpSpPr/>
          <p:nvPr/>
        </p:nvGrpSpPr>
        <p:grpSpPr>
          <a:xfrm>
            <a:off x="-2" y="-19518"/>
            <a:ext cx="12191998" cy="827800"/>
            <a:chOff x="-1" y="-2"/>
            <a:chExt cx="12191998" cy="827800"/>
          </a:xfrm>
        </p:grpSpPr>
        <p:sp>
          <p:nvSpPr>
            <p:cNvPr id="19" name="Прямокутник: округлені верхні кути 8">
              <a:extLst>
                <a:ext uri="{FF2B5EF4-FFF2-40B4-BE49-F238E27FC236}">
                  <a16:creationId xmlns:a16="http://schemas.microsoft.com/office/drawing/2014/main" id="{CDA4441C-2EB5-48EC-938E-5648791B64DF}"/>
                </a:ext>
              </a:extLst>
            </p:cNvPr>
            <p:cNvSpPr/>
            <p:nvPr/>
          </p:nvSpPr>
          <p:spPr>
            <a:xfrm rot="10800000">
              <a:off x="-1" y="-2"/>
              <a:ext cx="12191998" cy="812878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00838F"/>
            </a:solidFill>
            <a:ln>
              <a:solidFill>
                <a:srgbClr val="0083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21" name="Прямокутник 20">
              <a:extLst>
                <a:ext uri="{FF2B5EF4-FFF2-40B4-BE49-F238E27FC236}">
                  <a16:creationId xmlns:a16="http://schemas.microsoft.com/office/drawing/2014/main" id="{9F08CFE6-3E9C-4046-9D38-9D39A794EF60}"/>
                </a:ext>
              </a:extLst>
            </p:cNvPr>
            <p:cNvSpPr/>
            <p:nvPr/>
          </p:nvSpPr>
          <p:spPr>
            <a:xfrm>
              <a:off x="1" y="58357"/>
              <a:ext cx="11858729" cy="769441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uk-UA" sz="4400" dirty="0">
                  <a:solidFill>
                    <a:schemeClr val="bg1"/>
                  </a:solidFill>
                  <a:latin typeface="Trebuchet MS" panose="020B0603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Формула </a:t>
              </a:r>
              <a:r>
                <a:rPr lang="uk-UA" sz="4400" dirty="0" err="1">
                  <a:solidFill>
                    <a:schemeClr val="bg1"/>
                  </a:solidFill>
                  <a:latin typeface="Trebuchet MS" panose="020B0603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Дрейка</a:t>
              </a:r>
              <a:endParaRPr lang="uk-UA" sz="44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sp>
        <p:nvSpPr>
          <p:cNvPr id="10" name="Місце для вмісту 3">
            <a:extLst>
              <a:ext uri="{FF2B5EF4-FFF2-40B4-BE49-F238E27FC236}">
                <a16:creationId xmlns:a16="http://schemas.microsoft.com/office/drawing/2014/main" id="{9A63C075-7175-452B-99B4-FF0FE55F8870}"/>
              </a:ext>
            </a:extLst>
          </p:cNvPr>
          <p:cNvSpPr txBox="1">
            <a:spLocks/>
          </p:cNvSpPr>
          <p:nvPr/>
        </p:nvSpPr>
        <p:spPr>
          <a:xfrm>
            <a:off x="1663436" y="5925427"/>
            <a:ext cx="2550684" cy="769441"/>
          </a:xfrm>
          <a:prstGeom prst="roundRect">
            <a:avLst/>
          </a:prstGeom>
          <a:solidFill>
            <a:srgbClr val="5568B5"/>
          </a:solidFill>
          <a:ln>
            <a:solidFill>
              <a:srgbClr val="5568B5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800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Френк</a:t>
            </a:r>
            <a:r>
              <a:rPr lang="ru-RU" sz="28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Дрейк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8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1930</a:t>
            </a:r>
            <a:endParaRPr lang="uk-UA" sz="2800" dirty="0">
              <a:solidFill>
                <a:schemeClr val="bg1"/>
              </a:solidFill>
              <a:latin typeface="Trebuchet MS" panose="020B0603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Місце для вмісту 3">
            <a:extLst>
              <a:ext uri="{FF2B5EF4-FFF2-40B4-BE49-F238E27FC236}">
                <a16:creationId xmlns:a16="http://schemas.microsoft.com/office/drawing/2014/main" id="{E6DBB49C-C460-495F-BBD4-3399E4B3BE5A}"/>
              </a:ext>
            </a:extLst>
          </p:cNvPr>
          <p:cNvSpPr txBox="1">
            <a:spLocks/>
          </p:cNvSpPr>
          <p:nvPr/>
        </p:nvSpPr>
        <p:spPr>
          <a:xfrm>
            <a:off x="6398833" y="2555144"/>
            <a:ext cx="5459896" cy="2526151"/>
          </a:xfrm>
          <a:prstGeom prst="roundRect">
            <a:avLst/>
          </a:prstGeom>
          <a:solidFill>
            <a:srgbClr val="5568B5"/>
          </a:solidFill>
          <a:ln>
            <a:solidFill>
              <a:srgbClr val="5568B5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buNone/>
            </a:pPr>
            <a:r>
              <a:rPr lang="ru-RU" sz="36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Для </a:t>
            </a:r>
            <a:r>
              <a:rPr lang="ru-RU" sz="3600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оцінки</a:t>
            </a:r>
            <a:r>
              <a:rPr lang="ru-RU" sz="36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числа </a:t>
            </a:r>
            <a:r>
              <a:rPr lang="ru-RU" sz="3600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позаземних</a:t>
            </a:r>
            <a:r>
              <a:rPr lang="ru-RU" sz="36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цивілізацій</a:t>
            </a:r>
            <a:r>
              <a:rPr lang="ru-RU" sz="36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у </a:t>
            </a:r>
            <a:r>
              <a:rPr lang="ru-RU" sz="3600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нашій</a:t>
            </a:r>
            <a:r>
              <a:rPr lang="ru-RU" sz="36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Галактиці</a:t>
            </a:r>
            <a:r>
              <a:rPr lang="ru-RU" sz="36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ru-RU" sz="3600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які</a:t>
            </a:r>
            <a:r>
              <a:rPr lang="ru-RU" sz="36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можуть</a:t>
            </a:r>
            <a:r>
              <a:rPr lang="ru-RU" sz="36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вступити</a:t>
            </a:r>
            <a:r>
              <a:rPr lang="ru-RU" sz="36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з нами в контакт</a:t>
            </a:r>
            <a:endParaRPr lang="uk-UA" sz="3600" dirty="0">
              <a:solidFill>
                <a:schemeClr val="bg1"/>
              </a:solidFill>
              <a:latin typeface="Trebuchet MS" panose="020B0603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794535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4A74233E-C64E-4774-994B-C12CE25C00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" y="0"/>
            <a:ext cx="12192000" cy="6858000"/>
          </a:xfrm>
          <a:prstGeom prst="rect">
            <a:avLst/>
          </a:prstGeom>
          <a:solidFill>
            <a:srgbClr val="020915"/>
          </a:solidFill>
        </p:spPr>
      </p:pic>
      <p:grpSp>
        <p:nvGrpSpPr>
          <p:cNvPr id="18" name="Групувати 17">
            <a:extLst>
              <a:ext uri="{FF2B5EF4-FFF2-40B4-BE49-F238E27FC236}">
                <a16:creationId xmlns:a16="http://schemas.microsoft.com/office/drawing/2014/main" id="{2B708056-3B89-4ECD-A0F0-46156DD9E88F}"/>
              </a:ext>
            </a:extLst>
          </p:cNvPr>
          <p:cNvGrpSpPr/>
          <p:nvPr/>
        </p:nvGrpSpPr>
        <p:grpSpPr>
          <a:xfrm>
            <a:off x="-2" y="-19518"/>
            <a:ext cx="12191998" cy="827800"/>
            <a:chOff x="-1" y="-2"/>
            <a:chExt cx="12191998" cy="827800"/>
          </a:xfrm>
        </p:grpSpPr>
        <p:sp>
          <p:nvSpPr>
            <p:cNvPr id="19" name="Прямокутник: округлені верхні кути 8">
              <a:extLst>
                <a:ext uri="{FF2B5EF4-FFF2-40B4-BE49-F238E27FC236}">
                  <a16:creationId xmlns:a16="http://schemas.microsoft.com/office/drawing/2014/main" id="{CDA4441C-2EB5-48EC-938E-5648791B64DF}"/>
                </a:ext>
              </a:extLst>
            </p:cNvPr>
            <p:cNvSpPr/>
            <p:nvPr/>
          </p:nvSpPr>
          <p:spPr>
            <a:xfrm rot="10800000">
              <a:off x="-1" y="-2"/>
              <a:ext cx="12191998" cy="812878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00838F"/>
            </a:solidFill>
            <a:ln>
              <a:solidFill>
                <a:srgbClr val="0083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21" name="Прямокутник 20">
              <a:extLst>
                <a:ext uri="{FF2B5EF4-FFF2-40B4-BE49-F238E27FC236}">
                  <a16:creationId xmlns:a16="http://schemas.microsoft.com/office/drawing/2014/main" id="{9F08CFE6-3E9C-4046-9D38-9D39A794EF60}"/>
                </a:ext>
              </a:extLst>
            </p:cNvPr>
            <p:cNvSpPr/>
            <p:nvPr/>
          </p:nvSpPr>
          <p:spPr>
            <a:xfrm>
              <a:off x="1" y="58357"/>
              <a:ext cx="11858729" cy="769441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uk-UA" sz="4400" dirty="0">
                  <a:solidFill>
                    <a:schemeClr val="bg1"/>
                  </a:solidFill>
                  <a:latin typeface="Trebuchet MS" panose="020B0603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Формула </a:t>
              </a:r>
              <a:r>
                <a:rPr lang="uk-UA" sz="4400" dirty="0" err="1">
                  <a:solidFill>
                    <a:schemeClr val="bg1"/>
                  </a:solidFill>
                  <a:latin typeface="Trebuchet MS" panose="020B0603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Дрейка</a:t>
              </a:r>
              <a:endParaRPr lang="uk-UA" sz="44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Місце для вмісту 3">
                <a:extLst>
                  <a:ext uri="{FF2B5EF4-FFF2-40B4-BE49-F238E27FC236}">
                    <a16:creationId xmlns:a16="http://schemas.microsoft.com/office/drawing/2014/main" id="{5C10085F-952D-4767-B4CB-11848432BDF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377975" y="861654"/>
                <a:ext cx="5362943" cy="812880"/>
              </a:xfrm>
              <a:prstGeom prst="roundRect">
                <a:avLst/>
              </a:prstGeom>
              <a:solidFill>
                <a:srgbClr val="5568B5"/>
              </a:solidFill>
              <a:ln>
                <a:solidFill>
                  <a:srgbClr val="5568B5"/>
                </a:solidFill>
              </a:ln>
            </p:spPr>
            <p:txBody>
              <a:bodyPr vert="horz" lIns="91440" tIns="45720" rIns="91440" bIns="45720" rtlCol="0" anchor="ctr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sz="36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𝑵</m:t>
                      </m:r>
                      <m:r>
                        <a:rPr lang="uk-UA" sz="36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uk-UA" sz="36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𝑹</m:t>
                      </m:r>
                      <m:r>
                        <a:rPr lang="uk-UA" sz="36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∙</m:t>
                      </m:r>
                      <m:r>
                        <a:rPr lang="uk-UA" sz="36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r>
                        <a:rPr lang="uk-UA" sz="36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∙</m:t>
                      </m:r>
                      <m:r>
                        <a:rPr lang="uk-UA" sz="36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uk-UA" sz="36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∙</m:t>
                      </m:r>
                      <m:r>
                        <a:rPr lang="uk-UA" sz="36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𝒌</m:t>
                      </m:r>
                      <m:r>
                        <a:rPr lang="uk-UA" sz="36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∙</m:t>
                      </m:r>
                      <m:r>
                        <a:rPr lang="uk-UA" sz="36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𝒅</m:t>
                      </m:r>
                      <m:r>
                        <a:rPr lang="uk-UA" sz="36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∙</m:t>
                      </m:r>
                      <m:r>
                        <a:rPr lang="uk-UA" sz="36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𝒒</m:t>
                      </m:r>
                      <m:r>
                        <a:rPr lang="uk-UA" sz="36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∙</m:t>
                      </m:r>
                      <m:r>
                        <a:rPr lang="uk-UA" sz="36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𝑳</m:t>
                      </m:r>
                    </m:oMath>
                  </m:oMathPara>
                </a14:m>
                <a:endParaRPr lang="uk-UA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12" name="Місце для вмісту 3">
                <a:extLst>
                  <a:ext uri="{FF2B5EF4-FFF2-40B4-BE49-F238E27FC236}">
                    <a16:creationId xmlns:a16="http://schemas.microsoft.com/office/drawing/2014/main" id="{5C10085F-952D-4767-B4CB-11848432BD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7975" y="861654"/>
                <a:ext cx="5362943" cy="812880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rgbClr val="5568B5"/>
                </a:solidFill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Місце для вмісту 3">
            <a:extLst>
              <a:ext uri="{FF2B5EF4-FFF2-40B4-BE49-F238E27FC236}">
                <a16:creationId xmlns:a16="http://schemas.microsoft.com/office/drawing/2014/main" id="{E188564B-27E7-4039-8ACE-AEB64837586B}"/>
              </a:ext>
            </a:extLst>
          </p:cNvPr>
          <p:cNvSpPr txBox="1">
            <a:spLocks/>
          </p:cNvSpPr>
          <p:nvPr/>
        </p:nvSpPr>
        <p:spPr>
          <a:xfrm>
            <a:off x="172276" y="1768090"/>
            <a:ext cx="11774340" cy="4996354"/>
          </a:xfrm>
          <a:prstGeom prst="roundRect">
            <a:avLst/>
          </a:prstGeom>
          <a:solidFill>
            <a:srgbClr val="5568B5"/>
          </a:solidFill>
          <a:ln>
            <a:solidFill>
              <a:srgbClr val="5568B5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buNone/>
            </a:pPr>
            <a:r>
              <a:rPr lang="en-US" sz="28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 — </a:t>
            </a:r>
            <a:r>
              <a:rPr lang="ru-RU" sz="2800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кількість</a:t>
            </a:r>
            <a:r>
              <a:rPr lang="ru-RU" sz="28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позаземних</a:t>
            </a:r>
            <a:r>
              <a:rPr lang="ru-RU" sz="28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цивілізацій</a:t>
            </a:r>
            <a:r>
              <a:rPr lang="ru-RU" sz="28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в </a:t>
            </a:r>
            <a:r>
              <a:rPr lang="ru-RU" sz="2800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нашій</a:t>
            </a:r>
            <a:r>
              <a:rPr lang="ru-RU" sz="28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Галактиці</a:t>
            </a:r>
            <a:r>
              <a:rPr lang="ru-RU" sz="28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;</a:t>
            </a:r>
          </a:p>
          <a:p>
            <a:pPr marL="0" lvl="0" indent="0" algn="ctr">
              <a:buNone/>
            </a:pPr>
            <a:r>
              <a:rPr lang="en-US" sz="28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 — </a:t>
            </a:r>
            <a:r>
              <a:rPr lang="ru-RU" sz="2800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швидкість</a:t>
            </a:r>
            <a:r>
              <a:rPr lang="ru-RU" sz="28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утворення</a:t>
            </a:r>
            <a:r>
              <a:rPr lang="ru-RU" sz="28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зір</a:t>
            </a:r>
            <a:r>
              <a:rPr lang="ru-RU" sz="28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у </a:t>
            </a:r>
            <a:r>
              <a:rPr lang="ru-RU" sz="2800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Галактиці</a:t>
            </a:r>
            <a:r>
              <a:rPr lang="ru-RU" sz="28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;</a:t>
            </a:r>
          </a:p>
          <a:p>
            <a:pPr marL="0" lvl="0" indent="0" algn="ctr">
              <a:buNone/>
            </a:pPr>
            <a:r>
              <a:rPr lang="en-US" sz="28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 — </a:t>
            </a:r>
            <a:r>
              <a:rPr lang="ru-RU" sz="2800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частка</a:t>
            </a:r>
            <a:r>
              <a:rPr lang="ru-RU" sz="28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зір</a:t>
            </a:r>
            <a:r>
              <a:rPr lang="ru-RU" sz="28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ru-RU" sz="2800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що</a:t>
            </a:r>
            <a:r>
              <a:rPr lang="ru-RU" sz="28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мають</a:t>
            </a:r>
            <a:r>
              <a:rPr lang="ru-RU" sz="28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планетні</a:t>
            </a:r>
            <a:r>
              <a:rPr lang="ru-RU" sz="28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системи</a:t>
            </a:r>
            <a:r>
              <a:rPr lang="ru-RU" sz="28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;</a:t>
            </a:r>
          </a:p>
          <a:p>
            <a:pPr marL="0" lvl="0" indent="0" algn="ctr">
              <a:buNone/>
            </a:pPr>
            <a:r>
              <a:rPr lang="en-US" sz="28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 — </a:t>
            </a:r>
            <a:r>
              <a:rPr lang="ru-RU" sz="2800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середня</a:t>
            </a:r>
            <a:r>
              <a:rPr lang="ru-RU" sz="28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кількість</a:t>
            </a:r>
            <a:r>
              <a:rPr lang="ru-RU" sz="28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планет у </a:t>
            </a:r>
            <a:r>
              <a:rPr lang="ru-RU" sz="2800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системі</a:t>
            </a:r>
            <a:r>
              <a:rPr lang="ru-RU" sz="28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ru-RU" sz="2800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що</a:t>
            </a:r>
            <a:r>
              <a:rPr lang="ru-RU" sz="28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придатні</a:t>
            </a:r>
            <a:r>
              <a:rPr lang="ru-RU" sz="28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до </a:t>
            </a:r>
            <a:r>
              <a:rPr lang="ru-RU" sz="2800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життя</a:t>
            </a:r>
            <a:r>
              <a:rPr lang="ru-RU" sz="28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;</a:t>
            </a:r>
          </a:p>
          <a:p>
            <a:pPr marL="0" lvl="0" indent="0" algn="ctr">
              <a:buNone/>
            </a:pPr>
            <a:r>
              <a:rPr lang="en-US" sz="28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 — </a:t>
            </a:r>
            <a:r>
              <a:rPr lang="ru-RU" sz="2800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частка</a:t>
            </a:r>
            <a:r>
              <a:rPr lang="ru-RU" sz="28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планет, на </a:t>
            </a:r>
            <a:r>
              <a:rPr lang="ru-RU" sz="2800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яких</a:t>
            </a:r>
            <a:r>
              <a:rPr lang="ru-RU" sz="28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дійсно</a:t>
            </a:r>
            <a:r>
              <a:rPr lang="ru-RU" sz="28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виникло</a:t>
            </a:r>
            <a:r>
              <a:rPr lang="ru-RU" sz="28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життя</a:t>
            </a:r>
            <a:r>
              <a:rPr lang="ru-RU" sz="28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;</a:t>
            </a:r>
          </a:p>
          <a:p>
            <a:pPr marL="0" lvl="0" indent="0" algn="ctr">
              <a:buNone/>
            </a:pPr>
            <a:r>
              <a:rPr lang="en-US" sz="28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 — </a:t>
            </a:r>
            <a:r>
              <a:rPr lang="ru-RU" sz="2800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частка</a:t>
            </a:r>
            <a:r>
              <a:rPr lang="ru-RU" sz="28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планет, на </a:t>
            </a:r>
            <a:r>
              <a:rPr lang="ru-RU" sz="2800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яких</a:t>
            </a:r>
            <a:r>
              <a:rPr lang="ru-RU" sz="28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після</a:t>
            </a:r>
            <a:r>
              <a:rPr lang="ru-RU" sz="28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виникнення</a:t>
            </a:r>
            <a:r>
              <a:rPr lang="ru-RU" sz="28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життя</a:t>
            </a:r>
            <a:r>
              <a:rPr lang="ru-RU" sz="28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розвинулись</a:t>
            </a:r>
            <a:r>
              <a:rPr lang="ru-RU" sz="28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його</a:t>
            </a:r>
            <a:r>
              <a:rPr lang="ru-RU" sz="28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розумні</a:t>
            </a:r>
            <a:r>
              <a:rPr lang="ru-RU" sz="28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форми</a:t>
            </a:r>
            <a:r>
              <a:rPr lang="ru-RU" sz="28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;</a:t>
            </a:r>
          </a:p>
          <a:p>
            <a:pPr marL="0" lvl="0" indent="0" algn="ctr">
              <a:buNone/>
            </a:pPr>
            <a:r>
              <a:rPr lang="en-US" sz="28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 — </a:t>
            </a:r>
            <a:r>
              <a:rPr lang="ru-RU" sz="2800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частка</a:t>
            </a:r>
            <a:r>
              <a:rPr lang="ru-RU" sz="28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планет, на </a:t>
            </a:r>
            <a:r>
              <a:rPr lang="ru-RU" sz="2800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яких</a:t>
            </a:r>
            <a:r>
              <a:rPr lang="ru-RU" sz="28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розумне</a:t>
            </a:r>
            <a:r>
              <a:rPr lang="ru-RU" sz="28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життя</a:t>
            </a:r>
            <a:r>
              <a:rPr lang="ru-RU" sz="28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досягло</a:t>
            </a:r>
            <a:r>
              <a:rPr lang="ru-RU" sz="28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фази</a:t>
            </a:r>
            <a:r>
              <a:rPr lang="ru-RU" sz="28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ru-RU" sz="2800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що</a:t>
            </a:r>
            <a:r>
              <a:rPr lang="ru-RU" sz="28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забезпечує</a:t>
            </a:r>
            <a:r>
              <a:rPr lang="ru-RU" sz="28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можливість</a:t>
            </a:r>
            <a:r>
              <a:rPr lang="ru-RU" sz="28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зв’язку</a:t>
            </a:r>
            <a:r>
              <a:rPr lang="ru-RU" sz="28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з </a:t>
            </a:r>
            <a:r>
              <a:rPr lang="ru-RU" sz="2800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іншими</a:t>
            </a:r>
            <a:r>
              <a:rPr lang="ru-RU" sz="28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світами</a:t>
            </a:r>
            <a:r>
              <a:rPr lang="ru-RU" sz="28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ru-RU" sz="2800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цивілізаціями</a:t>
            </a:r>
            <a:r>
              <a:rPr lang="ru-RU" sz="28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; </a:t>
            </a:r>
          </a:p>
          <a:p>
            <a:pPr marL="0" lvl="0" indent="0" algn="ctr">
              <a:buNone/>
            </a:pPr>
            <a:r>
              <a:rPr lang="en-US" sz="28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 — </a:t>
            </a:r>
            <a:r>
              <a:rPr lang="ru-RU" sz="2800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середня</a:t>
            </a:r>
            <a:r>
              <a:rPr lang="ru-RU" sz="28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тривалість</a:t>
            </a:r>
            <a:r>
              <a:rPr lang="ru-RU" sz="28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існування</a:t>
            </a:r>
            <a:r>
              <a:rPr lang="ru-RU" sz="28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таких </a:t>
            </a:r>
            <a:r>
              <a:rPr lang="ru-RU" sz="2800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цивілізацій</a:t>
            </a:r>
            <a:endParaRPr lang="ru-RU" sz="2800" dirty="0">
              <a:solidFill>
                <a:schemeClr val="bg1"/>
              </a:solidFill>
              <a:latin typeface="Trebuchet MS" panose="020B0603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33456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BB5A9A8-59E8-48D5-9C28-0ECD76B120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" y="0"/>
            <a:ext cx="12192000" cy="6858000"/>
          </a:xfrm>
          <a:prstGeom prst="rect">
            <a:avLst/>
          </a:prstGeom>
          <a:solidFill>
            <a:srgbClr val="020915"/>
          </a:solidFill>
        </p:spPr>
      </p:pic>
      <p:grpSp>
        <p:nvGrpSpPr>
          <p:cNvPr id="18" name="Групувати 17">
            <a:extLst>
              <a:ext uri="{FF2B5EF4-FFF2-40B4-BE49-F238E27FC236}">
                <a16:creationId xmlns:a16="http://schemas.microsoft.com/office/drawing/2014/main" id="{2B708056-3B89-4ECD-A0F0-46156DD9E88F}"/>
              </a:ext>
            </a:extLst>
          </p:cNvPr>
          <p:cNvGrpSpPr/>
          <p:nvPr/>
        </p:nvGrpSpPr>
        <p:grpSpPr>
          <a:xfrm>
            <a:off x="-2" y="-19518"/>
            <a:ext cx="12191998" cy="827800"/>
            <a:chOff x="-1" y="-2"/>
            <a:chExt cx="12191998" cy="827800"/>
          </a:xfrm>
        </p:grpSpPr>
        <p:sp>
          <p:nvSpPr>
            <p:cNvPr id="19" name="Прямокутник: округлені верхні кути 8">
              <a:extLst>
                <a:ext uri="{FF2B5EF4-FFF2-40B4-BE49-F238E27FC236}">
                  <a16:creationId xmlns:a16="http://schemas.microsoft.com/office/drawing/2014/main" id="{CDA4441C-2EB5-48EC-938E-5648791B64DF}"/>
                </a:ext>
              </a:extLst>
            </p:cNvPr>
            <p:cNvSpPr/>
            <p:nvPr/>
          </p:nvSpPr>
          <p:spPr>
            <a:xfrm rot="10800000">
              <a:off x="-1" y="-2"/>
              <a:ext cx="12191998" cy="812878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00838F"/>
            </a:solidFill>
            <a:ln>
              <a:solidFill>
                <a:srgbClr val="0083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21" name="Прямокутник 20">
              <a:extLst>
                <a:ext uri="{FF2B5EF4-FFF2-40B4-BE49-F238E27FC236}">
                  <a16:creationId xmlns:a16="http://schemas.microsoft.com/office/drawing/2014/main" id="{9F08CFE6-3E9C-4046-9D38-9D39A794EF60}"/>
                </a:ext>
              </a:extLst>
            </p:cNvPr>
            <p:cNvSpPr/>
            <p:nvPr/>
          </p:nvSpPr>
          <p:spPr>
            <a:xfrm>
              <a:off x="1" y="58357"/>
              <a:ext cx="11858729" cy="769441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uk-UA" sz="4400" dirty="0">
                  <a:solidFill>
                    <a:schemeClr val="bg1"/>
                  </a:solidFill>
                  <a:latin typeface="Trebuchet MS" panose="020B0603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Формула </a:t>
              </a:r>
              <a:r>
                <a:rPr lang="uk-UA" sz="4400" dirty="0" err="1">
                  <a:solidFill>
                    <a:schemeClr val="bg1"/>
                  </a:solidFill>
                  <a:latin typeface="Trebuchet MS" panose="020B0603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Дрейка</a:t>
              </a:r>
              <a:endParaRPr lang="uk-UA" sz="44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sp>
        <p:nvSpPr>
          <p:cNvPr id="15" name="Місце для вмісту 3">
            <a:extLst>
              <a:ext uri="{FF2B5EF4-FFF2-40B4-BE49-F238E27FC236}">
                <a16:creationId xmlns:a16="http://schemas.microsoft.com/office/drawing/2014/main" id="{8C780C42-B801-48A5-A0C4-1D8D3C3BC3D3}"/>
              </a:ext>
            </a:extLst>
          </p:cNvPr>
          <p:cNvSpPr txBox="1">
            <a:spLocks/>
          </p:cNvSpPr>
          <p:nvPr/>
        </p:nvSpPr>
        <p:spPr>
          <a:xfrm>
            <a:off x="915093" y="5032206"/>
            <a:ext cx="10361806" cy="1139688"/>
          </a:xfrm>
          <a:prstGeom prst="roundRect">
            <a:avLst/>
          </a:prstGeom>
          <a:solidFill>
            <a:srgbClr val="5568B5"/>
          </a:solidFill>
          <a:ln>
            <a:solidFill>
              <a:srgbClr val="5568B5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565"/>
              </a:spcBef>
              <a:spcAft>
                <a:spcPts val="0"/>
              </a:spcAft>
              <a:buNone/>
              <a:tabLst>
                <a:tab pos="152400" algn="l"/>
                <a:tab pos="317500" algn="l"/>
                <a:tab pos="406400" algn="l"/>
                <a:tab pos="90170" algn="l"/>
                <a:tab pos="152400" algn="l"/>
                <a:tab pos="317500" algn="l"/>
              </a:tabLst>
            </a:pPr>
            <a:r>
              <a:rPr lang="uk-UA" sz="36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</a:t>
            </a:r>
            <a:r>
              <a:rPr lang="ru-RU" sz="3600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озаземні</a:t>
            </a:r>
            <a:r>
              <a:rPr lang="ru-RU" sz="36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цивілізації</a:t>
            </a:r>
            <a:r>
              <a:rPr lang="ru-RU" sz="36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- </a:t>
            </a:r>
            <a:r>
              <a:rPr lang="ru-RU" sz="3600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явище</a:t>
            </a:r>
            <a:r>
              <a:rPr lang="ru-RU" sz="36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досить</a:t>
            </a:r>
            <a:r>
              <a:rPr lang="ru-RU" sz="36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рідкісне</a:t>
            </a:r>
            <a:r>
              <a:rPr lang="ru-RU" sz="36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</a:t>
            </a:r>
            <a:r>
              <a:rPr lang="ru-RU" sz="3600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відсутність</a:t>
            </a:r>
            <a:r>
              <a:rPr lang="ru-RU" sz="36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видимих</a:t>
            </a:r>
            <a:r>
              <a:rPr lang="ru-RU" sz="36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проявів</a:t>
            </a:r>
            <a:r>
              <a:rPr lang="ru-RU" sz="36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їхньої</a:t>
            </a:r>
            <a:r>
              <a:rPr lang="ru-RU" sz="36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діяльності</a:t>
            </a:r>
            <a:r>
              <a:rPr lang="ru-RU" sz="36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  <a:endParaRPr lang="ru-RU" sz="3600" dirty="0">
              <a:solidFill>
                <a:schemeClr val="bg1"/>
              </a:solidFill>
              <a:latin typeface="Trebuchet MS" panose="020B0603020202020204" pitchFamily="34" charset="0"/>
              <a:ea typeface="Times New Roman" panose="02020603050405020304" pitchFamily="18" charset="0"/>
              <a:cs typeface="Myriad Pro Light"/>
            </a:endParaRPr>
          </a:p>
        </p:txBody>
      </p:sp>
      <p:sp>
        <p:nvSpPr>
          <p:cNvPr id="10" name="Місце для вмісту 3">
            <a:extLst>
              <a:ext uri="{FF2B5EF4-FFF2-40B4-BE49-F238E27FC236}">
                <a16:creationId xmlns:a16="http://schemas.microsoft.com/office/drawing/2014/main" id="{50DF254B-4388-446F-AAF5-67ACDD0D7A9F}"/>
              </a:ext>
            </a:extLst>
          </p:cNvPr>
          <p:cNvSpPr txBox="1">
            <a:spLocks/>
          </p:cNvSpPr>
          <p:nvPr/>
        </p:nvSpPr>
        <p:spPr>
          <a:xfrm>
            <a:off x="1801674" y="2716083"/>
            <a:ext cx="8588639" cy="1630017"/>
          </a:xfrm>
          <a:prstGeom prst="roundRect">
            <a:avLst/>
          </a:prstGeom>
          <a:solidFill>
            <a:srgbClr val="5568B5"/>
          </a:solidFill>
          <a:ln>
            <a:solidFill>
              <a:srgbClr val="5568B5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565"/>
              </a:spcBef>
              <a:spcAft>
                <a:spcPts val="0"/>
              </a:spcAft>
              <a:buNone/>
              <a:tabLst>
                <a:tab pos="152400" algn="l"/>
                <a:tab pos="317500" algn="l"/>
                <a:tab pos="406400" algn="l"/>
                <a:tab pos="90170" algn="l"/>
                <a:tab pos="152400" algn="l"/>
                <a:tab pos="317500" algn="l"/>
              </a:tabLst>
            </a:pPr>
            <a:r>
              <a:rPr lang="uk-UA" sz="3600" dirty="0">
                <a:solidFill>
                  <a:schemeClr val="bg1"/>
                </a:solidFill>
                <a:latin typeface="Trebuchet MS" panose="020B0603020202020204" pitchFamily="34" charset="0"/>
              </a:rPr>
              <a:t>Всі величини, крім першої, мають дуже невизначений характер і</a:t>
            </a:r>
            <a:r>
              <a:rPr lang="en-US" sz="36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визначаються</a:t>
            </a:r>
            <a:r>
              <a:rPr lang="ru-RU" sz="3600" dirty="0">
                <a:solidFill>
                  <a:schemeClr val="bg1"/>
                </a:solidFill>
                <a:latin typeface="Trebuchet MS" panose="020B0603020202020204" pitchFamily="34" charset="0"/>
              </a:rPr>
              <a:t> на </a:t>
            </a:r>
            <a:r>
              <a:rPr lang="ru-RU" sz="3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основі</a:t>
            </a:r>
            <a:r>
              <a:rPr lang="ru-RU" sz="36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оцінок</a:t>
            </a:r>
            <a:r>
              <a:rPr lang="ru-RU" sz="36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учених</a:t>
            </a:r>
            <a:endParaRPr lang="ru-RU" sz="4800" dirty="0">
              <a:solidFill>
                <a:schemeClr val="bg1"/>
              </a:solidFill>
              <a:latin typeface="Trebuchet MS" panose="020B0603020202020204" pitchFamily="34" charset="0"/>
              <a:ea typeface="Times New Roman" panose="02020603050405020304" pitchFamily="18" charset="0"/>
              <a:cs typeface="Myriad Pro Ligh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Місце для вмісту 3">
                <a:extLst>
                  <a:ext uri="{FF2B5EF4-FFF2-40B4-BE49-F238E27FC236}">
                    <a16:creationId xmlns:a16="http://schemas.microsoft.com/office/drawing/2014/main" id="{C2B74565-A4D7-439F-A783-43835FF7117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414521" y="1356425"/>
                <a:ext cx="5362943" cy="812880"/>
              </a:xfrm>
              <a:prstGeom prst="roundRect">
                <a:avLst/>
              </a:prstGeom>
              <a:solidFill>
                <a:srgbClr val="5568B5"/>
              </a:solidFill>
              <a:ln>
                <a:solidFill>
                  <a:srgbClr val="5568B5"/>
                </a:solidFill>
              </a:ln>
            </p:spPr>
            <p:txBody>
              <a:bodyPr vert="horz" lIns="91440" tIns="45720" rIns="91440" bIns="45720" rtlCol="0" anchor="ctr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sz="36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𝑵</m:t>
                      </m:r>
                      <m:r>
                        <a:rPr lang="uk-UA" sz="36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uk-UA" sz="36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𝑹</m:t>
                      </m:r>
                      <m:r>
                        <a:rPr lang="uk-UA" sz="36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∙</m:t>
                      </m:r>
                      <m:r>
                        <a:rPr lang="uk-UA" sz="36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r>
                        <a:rPr lang="uk-UA" sz="36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∙</m:t>
                      </m:r>
                      <m:r>
                        <a:rPr lang="uk-UA" sz="36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uk-UA" sz="36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∙</m:t>
                      </m:r>
                      <m:r>
                        <a:rPr lang="uk-UA" sz="36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𝒌</m:t>
                      </m:r>
                      <m:r>
                        <a:rPr lang="uk-UA" sz="36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∙</m:t>
                      </m:r>
                      <m:r>
                        <a:rPr lang="uk-UA" sz="36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𝒅</m:t>
                      </m:r>
                      <m:r>
                        <a:rPr lang="uk-UA" sz="36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∙</m:t>
                      </m:r>
                      <m:r>
                        <a:rPr lang="uk-UA" sz="36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𝒒</m:t>
                      </m:r>
                      <m:r>
                        <a:rPr lang="uk-UA" sz="36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∙</m:t>
                      </m:r>
                      <m:r>
                        <a:rPr lang="uk-UA" sz="36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𝑳</m:t>
                      </m:r>
                    </m:oMath>
                  </m:oMathPara>
                </a14:m>
                <a:endParaRPr lang="uk-UA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12" name="Місце для вмісту 3">
                <a:extLst>
                  <a:ext uri="{FF2B5EF4-FFF2-40B4-BE49-F238E27FC236}">
                    <a16:creationId xmlns:a16="http://schemas.microsoft.com/office/drawing/2014/main" id="{C2B74565-A4D7-439F-A783-43835FF711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4521" y="1356425"/>
                <a:ext cx="5362943" cy="812880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rgbClr val="5568B5"/>
                </a:solidFill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4021413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0" grpId="0" uiExpand="1" build="allAtOnce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893F3DD-B749-4719-A940-A5CB0F98EE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0" name="Місце для вмісту 3"/>
          <p:cNvSpPr txBox="1">
            <a:spLocks/>
          </p:cNvSpPr>
          <p:nvPr/>
        </p:nvSpPr>
        <p:spPr>
          <a:xfrm>
            <a:off x="166610" y="2405060"/>
            <a:ext cx="11858729" cy="1063110"/>
          </a:xfrm>
          <a:prstGeom prst="roundRect">
            <a:avLst/>
          </a:prstGeom>
          <a:solidFill>
            <a:srgbClr val="00838F"/>
          </a:solidFill>
          <a:ln>
            <a:solidFill>
              <a:srgbClr val="009589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36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2.</a:t>
            </a:r>
            <a:r>
              <a:rPr lang="uk-UA" sz="36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Над </a:t>
            </a:r>
            <a:r>
              <a:rPr lang="ru-RU" sz="3600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якою</a:t>
            </a:r>
            <a:r>
              <a:rPr lang="ru-RU" sz="36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проблемою </a:t>
            </a:r>
            <a:r>
              <a:rPr lang="ru-RU" sz="3600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працює</a:t>
            </a:r>
            <a:r>
              <a:rPr lang="ru-RU" sz="36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міжнародна</a:t>
            </a:r>
            <a:r>
              <a:rPr lang="ru-RU" sz="36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організація</a:t>
            </a:r>
            <a:r>
              <a:rPr lang="ru-RU" sz="36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SETI?</a:t>
            </a:r>
            <a:endParaRPr lang="uk-UA" sz="3600" dirty="0">
              <a:solidFill>
                <a:schemeClr val="bg1"/>
              </a:solidFill>
              <a:latin typeface="Trebuchet MS" panose="020B0603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Місце для вмісту 3"/>
          <p:cNvSpPr txBox="1">
            <a:spLocks/>
          </p:cNvSpPr>
          <p:nvPr/>
        </p:nvSpPr>
        <p:spPr>
          <a:xfrm>
            <a:off x="166610" y="1265838"/>
            <a:ext cx="11858729" cy="686261"/>
          </a:xfrm>
          <a:prstGeom prst="roundRect">
            <a:avLst/>
          </a:prstGeom>
          <a:solidFill>
            <a:srgbClr val="5568B5"/>
          </a:solidFill>
          <a:ln>
            <a:solidFill>
              <a:srgbClr val="5568B5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36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1.</a:t>
            </a:r>
            <a:r>
              <a:rPr lang="uk-UA" sz="36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Як </a:t>
            </a:r>
            <a:r>
              <a:rPr lang="ru-RU" sz="3600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розшифровується</a:t>
            </a:r>
            <a:r>
              <a:rPr lang="ru-RU" sz="36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абревіатура</a:t>
            </a:r>
            <a:r>
              <a:rPr lang="ru-RU" sz="36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НЛО?</a:t>
            </a:r>
            <a:endParaRPr lang="uk-UA" sz="3600" dirty="0">
              <a:solidFill>
                <a:schemeClr val="bg1"/>
              </a:solidFill>
              <a:latin typeface="Trebuchet MS" panose="020B0603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Місце для вмісту 3"/>
          <p:cNvSpPr txBox="1">
            <a:spLocks/>
          </p:cNvSpPr>
          <p:nvPr/>
        </p:nvSpPr>
        <p:spPr>
          <a:xfrm>
            <a:off x="166610" y="3989911"/>
            <a:ext cx="11858729" cy="1063110"/>
          </a:xfrm>
          <a:prstGeom prst="roundRect">
            <a:avLst/>
          </a:prstGeom>
          <a:solidFill>
            <a:srgbClr val="689F38"/>
          </a:soli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36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3.</a:t>
            </a:r>
            <a:r>
              <a:rPr lang="uk-UA" sz="36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 яку </a:t>
            </a:r>
            <a:r>
              <a:rPr lang="ru-RU" sz="3600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відстань</a:t>
            </a:r>
            <a:r>
              <a:rPr lang="ru-RU" sz="36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від</a:t>
            </a:r>
            <a:r>
              <a:rPr lang="ru-RU" sz="36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Землі</a:t>
            </a:r>
            <a:r>
              <a:rPr lang="ru-RU" sz="36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вже</a:t>
            </a:r>
            <a:r>
              <a:rPr lang="ru-RU" sz="36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поширились</a:t>
            </a:r>
            <a:r>
              <a:rPr lang="ru-RU" sz="36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у космос «</a:t>
            </a:r>
            <a:r>
              <a:rPr lang="ru-RU" sz="3600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розумні</a:t>
            </a:r>
            <a:r>
              <a:rPr lang="ru-RU" sz="36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сигнали</a:t>
            </a:r>
            <a:r>
              <a:rPr lang="ru-RU" sz="36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» наших </a:t>
            </a:r>
            <a:r>
              <a:rPr lang="ru-RU" sz="3600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радіостанцій</a:t>
            </a:r>
            <a:r>
              <a:rPr lang="ru-RU" sz="36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?</a:t>
            </a:r>
            <a:endParaRPr lang="uk-UA" sz="3600" dirty="0">
              <a:solidFill>
                <a:schemeClr val="bg1"/>
              </a:solidFill>
              <a:latin typeface="Trebuchet MS" panose="020B0603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8" name="Групувати 7">
            <a:extLst>
              <a:ext uri="{FF2B5EF4-FFF2-40B4-BE49-F238E27FC236}">
                <a16:creationId xmlns:a16="http://schemas.microsoft.com/office/drawing/2014/main" id="{F4EDAF73-A8F4-4EF4-AD2A-A52C85D1FA13}"/>
              </a:ext>
            </a:extLst>
          </p:cNvPr>
          <p:cNvGrpSpPr/>
          <p:nvPr/>
        </p:nvGrpSpPr>
        <p:grpSpPr>
          <a:xfrm>
            <a:off x="-1" y="-2"/>
            <a:ext cx="12191998" cy="812878"/>
            <a:chOff x="-1" y="-2"/>
            <a:chExt cx="12191998" cy="812878"/>
          </a:xfrm>
        </p:grpSpPr>
        <p:sp>
          <p:nvSpPr>
            <p:cNvPr id="9" name="Прямокутник: округлені верхні кути 8">
              <a:extLst>
                <a:ext uri="{FF2B5EF4-FFF2-40B4-BE49-F238E27FC236}">
                  <a16:creationId xmlns:a16="http://schemas.microsoft.com/office/drawing/2014/main" id="{01B4DF8D-EADF-4A1B-B1D8-4EAECDB3C87F}"/>
                </a:ext>
              </a:extLst>
            </p:cNvPr>
            <p:cNvSpPr/>
            <p:nvPr/>
          </p:nvSpPr>
          <p:spPr>
            <a:xfrm rot="10800000">
              <a:off x="-1" y="-2"/>
              <a:ext cx="12191998" cy="812878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00838F"/>
            </a:solidFill>
            <a:ln>
              <a:solidFill>
                <a:srgbClr val="0083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2" name="Прямокутник 11">
              <a:extLst>
                <a:ext uri="{FF2B5EF4-FFF2-40B4-BE49-F238E27FC236}">
                  <a16:creationId xmlns:a16="http://schemas.microsoft.com/office/drawing/2014/main" id="{F8FDF478-6D6B-4ED5-A3D1-41CA6B1AF344}"/>
                </a:ext>
              </a:extLst>
            </p:cNvPr>
            <p:cNvSpPr/>
            <p:nvPr/>
          </p:nvSpPr>
          <p:spPr>
            <a:xfrm>
              <a:off x="166635" y="25551"/>
              <a:ext cx="11858729" cy="769441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uk-UA" sz="4400" dirty="0">
                  <a:solidFill>
                    <a:schemeClr val="bg1"/>
                  </a:solidFill>
                  <a:latin typeface="Trebuchet MS" panose="020B0603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Поміркуємо</a:t>
              </a:r>
            </a:p>
          </p:txBody>
        </p:sp>
      </p:grpSp>
      <p:sp>
        <p:nvSpPr>
          <p:cNvPr id="13" name="Місце для вмісту 3">
            <a:extLst>
              <a:ext uri="{FF2B5EF4-FFF2-40B4-BE49-F238E27FC236}">
                <a16:creationId xmlns:a16="http://schemas.microsoft.com/office/drawing/2014/main" id="{8B81F9F8-0249-4E97-A02A-226212768FFF}"/>
              </a:ext>
            </a:extLst>
          </p:cNvPr>
          <p:cNvSpPr txBox="1">
            <a:spLocks/>
          </p:cNvSpPr>
          <p:nvPr/>
        </p:nvSpPr>
        <p:spPr>
          <a:xfrm>
            <a:off x="166610" y="5574763"/>
            <a:ext cx="11858729" cy="686261"/>
          </a:xfrm>
          <a:prstGeom prst="roundRect">
            <a:avLst/>
          </a:prstGeom>
          <a:solidFill>
            <a:srgbClr val="5568B5"/>
          </a:solidFill>
          <a:ln>
            <a:solidFill>
              <a:srgbClr val="5568B5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36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4.</a:t>
            </a:r>
            <a:r>
              <a:rPr lang="uk-UA" sz="36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Чи</a:t>
            </a:r>
            <a:r>
              <a:rPr lang="ru-RU" sz="36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висока</a:t>
            </a:r>
            <a:r>
              <a:rPr lang="ru-RU" sz="36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імовірність</a:t>
            </a:r>
            <a:r>
              <a:rPr lang="ru-RU" sz="36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життя</a:t>
            </a:r>
            <a:r>
              <a:rPr lang="ru-RU" sz="36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на </a:t>
            </a:r>
            <a:r>
              <a:rPr lang="ru-RU" sz="3600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інших</a:t>
            </a:r>
            <a:r>
              <a:rPr lang="ru-RU" sz="36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планетах?</a:t>
            </a:r>
            <a:endParaRPr lang="uk-UA" sz="3600" dirty="0">
              <a:solidFill>
                <a:schemeClr val="bg1"/>
              </a:solidFill>
              <a:latin typeface="Trebuchet MS" panose="020B0603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883597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0" grpId="0" animBg="1"/>
      <p:bldP spid="11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893F3DD-B749-4719-A940-A5CB0F98EE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Місце для вмісту 3"/>
          <p:cNvSpPr txBox="1">
            <a:spLocks/>
          </p:cNvSpPr>
          <p:nvPr/>
        </p:nvSpPr>
        <p:spPr>
          <a:xfrm>
            <a:off x="166601" y="2655161"/>
            <a:ext cx="11858729" cy="579772"/>
          </a:xfrm>
          <a:prstGeom prst="roundRect">
            <a:avLst/>
          </a:prstGeom>
          <a:solidFill>
            <a:srgbClr val="00838F"/>
          </a:soli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36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6.</a:t>
            </a:r>
            <a:r>
              <a:rPr lang="uk-UA" sz="36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Які</a:t>
            </a:r>
            <a:r>
              <a:rPr lang="ru-RU" sz="36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можуть</a:t>
            </a:r>
            <a:r>
              <a:rPr lang="ru-RU" sz="36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бути типи </a:t>
            </a:r>
            <a:r>
              <a:rPr lang="ru-RU" sz="3600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контактів</a:t>
            </a:r>
            <a:r>
              <a:rPr lang="ru-RU" sz="36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з </a:t>
            </a:r>
            <a:r>
              <a:rPr lang="ru-RU" sz="3600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цивілізаціями</a:t>
            </a:r>
            <a:r>
              <a:rPr lang="ru-RU" sz="36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? </a:t>
            </a:r>
          </a:p>
        </p:txBody>
      </p:sp>
      <p:sp>
        <p:nvSpPr>
          <p:cNvPr id="11" name="Місце для вмісту 3"/>
          <p:cNvSpPr txBox="1">
            <a:spLocks/>
          </p:cNvSpPr>
          <p:nvPr/>
        </p:nvSpPr>
        <p:spPr>
          <a:xfrm>
            <a:off x="166600" y="3759335"/>
            <a:ext cx="11858729" cy="1062648"/>
          </a:xfrm>
          <a:prstGeom prst="roundRect">
            <a:avLst/>
          </a:prstGeom>
          <a:solidFill>
            <a:srgbClr val="689F38"/>
          </a:soli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36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7.</a:t>
            </a:r>
            <a:r>
              <a:rPr lang="uk-UA" sz="36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 </a:t>
            </a:r>
            <a:r>
              <a:rPr lang="ru-RU" sz="3600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який</a:t>
            </a:r>
            <a:r>
              <a:rPr lang="ru-RU" sz="36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спосіб</a:t>
            </a:r>
            <a:r>
              <a:rPr lang="ru-RU" sz="36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людство</a:t>
            </a:r>
            <a:r>
              <a:rPr lang="ru-RU" sz="36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намагається</a:t>
            </a:r>
            <a:r>
              <a:rPr lang="ru-RU" sz="36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установити</a:t>
            </a:r>
            <a:r>
              <a:rPr lang="ru-RU" sz="36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контакти</a:t>
            </a:r>
            <a:r>
              <a:rPr lang="ru-RU" sz="36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з </a:t>
            </a:r>
            <a:r>
              <a:rPr lang="ru-RU" sz="3600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позаземними</a:t>
            </a:r>
            <a:r>
              <a:rPr lang="ru-RU" sz="36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цивілізаціями</a:t>
            </a:r>
            <a:r>
              <a:rPr lang="ru-RU" sz="36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?</a:t>
            </a:r>
          </a:p>
        </p:txBody>
      </p:sp>
      <p:grpSp>
        <p:nvGrpSpPr>
          <p:cNvPr id="8" name="Групувати 7">
            <a:extLst>
              <a:ext uri="{FF2B5EF4-FFF2-40B4-BE49-F238E27FC236}">
                <a16:creationId xmlns:a16="http://schemas.microsoft.com/office/drawing/2014/main" id="{08D2E603-A318-40E2-93AB-6B06B037F1D2}"/>
              </a:ext>
            </a:extLst>
          </p:cNvPr>
          <p:cNvGrpSpPr/>
          <p:nvPr/>
        </p:nvGrpSpPr>
        <p:grpSpPr>
          <a:xfrm>
            <a:off x="-1" y="-2"/>
            <a:ext cx="12191998" cy="812878"/>
            <a:chOff x="-1" y="-2"/>
            <a:chExt cx="12191998" cy="812878"/>
          </a:xfrm>
        </p:grpSpPr>
        <p:sp>
          <p:nvSpPr>
            <p:cNvPr id="9" name="Прямокутник: округлені верхні кути 8">
              <a:extLst>
                <a:ext uri="{FF2B5EF4-FFF2-40B4-BE49-F238E27FC236}">
                  <a16:creationId xmlns:a16="http://schemas.microsoft.com/office/drawing/2014/main" id="{6D470C47-35CD-4860-8703-D23B8EC9AA69}"/>
                </a:ext>
              </a:extLst>
            </p:cNvPr>
            <p:cNvSpPr/>
            <p:nvPr/>
          </p:nvSpPr>
          <p:spPr>
            <a:xfrm rot="10800000">
              <a:off x="-1" y="-2"/>
              <a:ext cx="12191998" cy="812878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00838F"/>
            </a:solidFill>
            <a:ln>
              <a:solidFill>
                <a:srgbClr val="0083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2" name="Прямокутник 11">
              <a:extLst>
                <a:ext uri="{FF2B5EF4-FFF2-40B4-BE49-F238E27FC236}">
                  <a16:creationId xmlns:a16="http://schemas.microsoft.com/office/drawing/2014/main" id="{0BC35AFB-CB7A-4906-8C59-C2EE86A71E48}"/>
                </a:ext>
              </a:extLst>
            </p:cNvPr>
            <p:cNvSpPr/>
            <p:nvPr/>
          </p:nvSpPr>
          <p:spPr>
            <a:xfrm>
              <a:off x="166635" y="25551"/>
              <a:ext cx="11858729" cy="769441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uk-UA" sz="4400" dirty="0">
                  <a:solidFill>
                    <a:schemeClr val="bg1"/>
                  </a:solidFill>
                  <a:latin typeface="Trebuchet MS" panose="020B0603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Поміркуємо</a:t>
              </a:r>
            </a:p>
          </p:txBody>
        </p:sp>
      </p:grpSp>
      <p:sp>
        <p:nvSpPr>
          <p:cNvPr id="19" name="Місце для вмісту 3">
            <a:extLst>
              <a:ext uri="{FF2B5EF4-FFF2-40B4-BE49-F238E27FC236}">
                <a16:creationId xmlns:a16="http://schemas.microsoft.com/office/drawing/2014/main" id="{B295C4C5-F68F-4D76-87A1-03E247D072DE}"/>
              </a:ext>
            </a:extLst>
          </p:cNvPr>
          <p:cNvSpPr txBox="1">
            <a:spLocks/>
          </p:cNvSpPr>
          <p:nvPr/>
        </p:nvSpPr>
        <p:spPr>
          <a:xfrm>
            <a:off x="166601" y="1433532"/>
            <a:ext cx="11858729" cy="598894"/>
          </a:xfrm>
          <a:prstGeom prst="roundRect">
            <a:avLst/>
          </a:prstGeom>
          <a:solidFill>
            <a:srgbClr val="5568B5"/>
          </a:solidFill>
          <a:ln>
            <a:solidFill>
              <a:srgbClr val="5568B5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36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5.</a:t>
            </a:r>
            <a:r>
              <a:rPr lang="uk-UA" sz="36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Що</a:t>
            </a:r>
            <a:r>
              <a:rPr lang="ru-RU" sz="36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дозволяє</a:t>
            </a:r>
            <a:r>
              <a:rPr lang="ru-RU" sz="36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оцінити</a:t>
            </a:r>
            <a:r>
              <a:rPr lang="ru-RU" sz="36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формула Дрейка</a:t>
            </a:r>
          </a:p>
        </p:txBody>
      </p:sp>
      <p:sp>
        <p:nvSpPr>
          <p:cNvPr id="13" name="Місце для вмісту 3">
            <a:extLst>
              <a:ext uri="{FF2B5EF4-FFF2-40B4-BE49-F238E27FC236}">
                <a16:creationId xmlns:a16="http://schemas.microsoft.com/office/drawing/2014/main" id="{FF09BC49-EC15-42EF-B642-F57C621443A5}"/>
              </a:ext>
            </a:extLst>
          </p:cNvPr>
          <p:cNvSpPr txBox="1">
            <a:spLocks/>
          </p:cNvSpPr>
          <p:nvPr/>
        </p:nvSpPr>
        <p:spPr>
          <a:xfrm>
            <a:off x="166600" y="5346385"/>
            <a:ext cx="11858729" cy="1062649"/>
          </a:xfrm>
          <a:prstGeom prst="roundRect">
            <a:avLst/>
          </a:prstGeom>
          <a:solidFill>
            <a:srgbClr val="5568B5"/>
          </a:solidFill>
          <a:ln>
            <a:solidFill>
              <a:srgbClr val="5568B5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36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8.</a:t>
            </a:r>
            <a:r>
              <a:rPr lang="uk-UA" sz="36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Чим </a:t>
            </a:r>
            <a:r>
              <a:rPr lang="ru-RU" sz="3600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загрожує</a:t>
            </a:r>
            <a:r>
              <a:rPr lang="ru-RU" sz="36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зустріч</a:t>
            </a:r>
            <a:r>
              <a:rPr lang="ru-RU" sz="36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з </a:t>
            </a:r>
            <a:r>
              <a:rPr lang="ru-RU" sz="3600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позаземними</a:t>
            </a:r>
            <a:r>
              <a:rPr lang="ru-RU" sz="36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цивілізаціями</a:t>
            </a:r>
            <a:r>
              <a:rPr lang="ru-RU" sz="36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61837254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9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893F3DD-B749-4719-A940-A5CB0F98EE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5551"/>
            <a:ext cx="12192000" cy="6858000"/>
          </a:xfrm>
          <a:prstGeom prst="rect">
            <a:avLst/>
          </a:prstGeom>
        </p:spPr>
      </p:pic>
      <p:sp>
        <p:nvSpPr>
          <p:cNvPr id="20" name="Місце для вмісту 3"/>
          <p:cNvSpPr txBox="1">
            <a:spLocks/>
          </p:cNvSpPr>
          <p:nvPr/>
        </p:nvSpPr>
        <p:spPr>
          <a:xfrm>
            <a:off x="166611" y="2184848"/>
            <a:ext cx="11858729" cy="1044452"/>
          </a:xfrm>
          <a:prstGeom prst="roundRect">
            <a:avLst/>
          </a:prstGeom>
          <a:solidFill>
            <a:srgbClr val="5568B5"/>
          </a:soli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32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10.</a:t>
            </a:r>
            <a:r>
              <a:rPr lang="uk-UA" sz="32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2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Як </a:t>
            </a:r>
            <a:r>
              <a:rPr lang="ru-RU" sz="3200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ви</a:t>
            </a:r>
            <a:r>
              <a:rPr lang="ru-RU" sz="32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думаєте</a:t>
            </a:r>
            <a:r>
              <a:rPr lang="ru-RU" sz="32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ru-RU" sz="3200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чому</a:t>
            </a:r>
            <a:r>
              <a:rPr lang="ru-RU" sz="32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в </a:t>
            </a:r>
            <a:r>
              <a:rPr lang="ru-RU" sz="3200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астрономії</a:t>
            </a:r>
            <a:r>
              <a:rPr lang="ru-RU" sz="32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з’явилася</a:t>
            </a:r>
            <a:r>
              <a:rPr lang="ru-RU" sz="32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гіпотеза</a:t>
            </a:r>
            <a:r>
              <a:rPr lang="ru-RU" sz="32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про </a:t>
            </a:r>
            <a:r>
              <a:rPr lang="ru-RU" sz="3200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існування</a:t>
            </a:r>
            <a:r>
              <a:rPr lang="ru-RU" sz="32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інших</a:t>
            </a:r>
            <a:r>
              <a:rPr lang="ru-RU" sz="32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всесвітів</a:t>
            </a:r>
            <a:r>
              <a:rPr lang="ru-RU" sz="32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? (</a:t>
            </a:r>
            <a:r>
              <a:rPr lang="ru-RU" sz="3200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гіпотеза</a:t>
            </a:r>
            <a:r>
              <a:rPr lang="ru-RU" sz="32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мультивсесвіту</a:t>
            </a:r>
            <a:r>
              <a:rPr lang="ru-RU" sz="32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</a:p>
        </p:txBody>
      </p:sp>
      <p:sp>
        <p:nvSpPr>
          <p:cNvPr id="10" name="Місце для вмісту 3"/>
          <p:cNvSpPr txBox="1">
            <a:spLocks/>
          </p:cNvSpPr>
          <p:nvPr/>
        </p:nvSpPr>
        <p:spPr>
          <a:xfrm>
            <a:off x="166610" y="3454551"/>
            <a:ext cx="11858729" cy="1509165"/>
          </a:xfrm>
          <a:prstGeom prst="roundRect">
            <a:avLst/>
          </a:prstGeom>
          <a:solidFill>
            <a:srgbClr val="00838F"/>
          </a:soli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32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11.</a:t>
            </a:r>
            <a:r>
              <a:rPr lang="uk-UA" sz="32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Що</a:t>
            </a:r>
            <a:r>
              <a:rPr lang="ru-RU" sz="32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можна</a:t>
            </a:r>
            <a:r>
              <a:rPr lang="ru-RU" sz="32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сказати</a:t>
            </a:r>
            <a:r>
              <a:rPr lang="ru-RU" sz="32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про </a:t>
            </a:r>
            <a:r>
              <a:rPr lang="ru-RU" sz="3200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існування</a:t>
            </a:r>
            <a:r>
              <a:rPr lang="ru-RU" sz="32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життя</a:t>
            </a:r>
            <a:r>
              <a:rPr lang="ru-RU" sz="32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поблизу</a:t>
            </a:r>
            <a:r>
              <a:rPr lang="ru-RU" sz="32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зір</a:t>
            </a:r>
            <a:r>
              <a:rPr lang="ru-RU" sz="32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ru-RU" sz="3200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навколо</a:t>
            </a:r>
            <a:r>
              <a:rPr lang="ru-RU" sz="32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яких</a:t>
            </a:r>
            <a:r>
              <a:rPr lang="ru-RU" sz="32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спостерігаються</a:t>
            </a:r>
            <a:r>
              <a:rPr lang="ru-RU" sz="32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планетарні</a:t>
            </a:r>
            <a:r>
              <a:rPr lang="ru-RU" sz="32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туманності</a:t>
            </a:r>
            <a:r>
              <a:rPr lang="ru-RU" sz="32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? </a:t>
            </a:r>
            <a:r>
              <a:rPr lang="ru-RU" sz="3200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Відповідь</a:t>
            </a:r>
            <a:r>
              <a:rPr lang="ru-RU" sz="32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поясніть</a:t>
            </a:r>
            <a:r>
              <a:rPr lang="ru-RU" sz="32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</p:txBody>
      </p:sp>
      <p:sp>
        <p:nvSpPr>
          <p:cNvPr id="11" name="Місце для вмісту 3"/>
          <p:cNvSpPr txBox="1">
            <a:spLocks/>
          </p:cNvSpPr>
          <p:nvPr/>
        </p:nvSpPr>
        <p:spPr>
          <a:xfrm>
            <a:off x="166611" y="5129509"/>
            <a:ext cx="11858729" cy="1509165"/>
          </a:xfrm>
          <a:prstGeom prst="roundRect">
            <a:avLst/>
          </a:prstGeom>
          <a:solidFill>
            <a:srgbClr val="689F38"/>
          </a:soli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32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12.</a:t>
            </a:r>
            <a:r>
              <a:rPr lang="uk-UA" sz="32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Біля</a:t>
            </a:r>
            <a:r>
              <a:rPr lang="ru-RU" sz="32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зір</a:t>
            </a:r>
            <a:r>
              <a:rPr lang="ru-RU" sz="32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яких</a:t>
            </a:r>
            <a:r>
              <a:rPr lang="ru-RU" sz="32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спектральних</a:t>
            </a:r>
            <a:r>
              <a:rPr lang="ru-RU" sz="32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класів</a:t>
            </a:r>
            <a:r>
              <a:rPr lang="ru-RU" sz="32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з </a:t>
            </a:r>
            <a:r>
              <a:rPr lang="ru-RU" sz="3200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найбільшою</a:t>
            </a:r>
            <a:r>
              <a:rPr lang="ru-RU" sz="32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йморівністю</a:t>
            </a:r>
            <a:r>
              <a:rPr lang="ru-RU" sz="32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може</a:t>
            </a:r>
            <a:r>
              <a:rPr lang="ru-RU" sz="32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виникнути</a:t>
            </a:r>
            <a:r>
              <a:rPr lang="ru-RU" sz="32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і </a:t>
            </a:r>
            <a:r>
              <a:rPr lang="ru-RU" sz="3200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розвинутись</a:t>
            </a:r>
            <a:r>
              <a:rPr lang="ru-RU" sz="32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життя</a:t>
            </a:r>
            <a:r>
              <a:rPr lang="ru-RU" sz="32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? </a:t>
            </a:r>
            <a:r>
              <a:rPr lang="ru-RU" sz="3200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Відповідь</a:t>
            </a:r>
            <a:r>
              <a:rPr lang="ru-RU" sz="32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поясніть</a:t>
            </a:r>
            <a:r>
              <a:rPr lang="ru-RU" sz="32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</p:txBody>
      </p:sp>
      <p:grpSp>
        <p:nvGrpSpPr>
          <p:cNvPr id="8" name="Групувати 7">
            <a:extLst>
              <a:ext uri="{FF2B5EF4-FFF2-40B4-BE49-F238E27FC236}">
                <a16:creationId xmlns:a16="http://schemas.microsoft.com/office/drawing/2014/main" id="{08D2E603-A318-40E2-93AB-6B06B037F1D2}"/>
              </a:ext>
            </a:extLst>
          </p:cNvPr>
          <p:cNvGrpSpPr/>
          <p:nvPr/>
        </p:nvGrpSpPr>
        <p:grpSpPr>
          <a:xfrm>
            <a:off x="-1" y="-2"/>
            <a:ext cx="12191998" cy="812878"/>
            <a:chOff x="-1" y="-2"/>
            <a:chExt cx="12191998" cy="812878"/>
          </a:xfrm>
        </p:grpSpPr>
        <p:sp>
          <p:nvSpPr>
            <p:cNvPr id="9" name="Прямокутник: округлені верхні кути 8">
              <a:extLst>
                <a:ext uri="{FF2B5EF4-FFF2-40B4-BE49-F238E27FC236}">
                  <a16:creationId xmlns:a16="http://schemas.microsoft.com/office/drawing/2014/main" id="{6D470C47-35CD-4860-8703-D23B8EC9AA69}"/>
                </a:ext>
              </a:extLst>
            </p:cNvPr>
            <p:cNvSpPr/>
            <p:nvPr/>
          </p:nvSpPr>
          <p:spPr>
            <a:xfrm rot="10800000">
              <a:off x="-1" y="-2"/>
              <a:ext cx="12191998" cy="812878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00838F"/>
            </a:solidFill>
            <a:ln>
              <a:solidFill>
                <a:srgbClr val="0083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2" name="Прямокутник 11">
              <a:extLst>
                <a:ext uri="{FF2B5EF4-FFF2-40B4-BE49-F238E27FC236}">
                  <a16:creationId xmlns:a16="http://schemas.microsoft.com/office/drawing/2014/main" id="{0BC35AFB-CB7A-4906-8C59-C2EE86A71E48}"/>
                </a:ext>
              </a:extLst>
            </p:cNvPr>
            <p:cNvSpPr/>
            <p:nvPr/>
          </p:nvSpPr>
          <p:spPr>
            <a:xfrm>
              <a:off x="166635" y="25551"/>
              <a:ext cx="11858729" cy="769441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uk-UA" sz="4400" dirty="0">
                  <a:solidFill>
                    <a:schemeClr val="bg1"/>
                  </a:solidFill>
                  <a:latin typeface="Trebuchet MS" panose="020B0603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Поміркуємо</a:t>
              </a:r>
            </a:p>
          </p:txBody>
        </p:sp>
      </p:grpSp>
      <p:sp>
        <p:nvSpPr>
          <p:cNvPr id="13" name="Місце для вмісту 3">
            <a:extLst>
              <a:ext uri="{FF2B5EF4-FFF2-40B4-BE49-F238E27FC236}">
                <a16:creationId xmlns:a16="http://schemas.microsoft.com/office/drawing/2014/main" id="{4C4A8119-E0CC-46C0-95F2-EE7B20CAD53F}"/>
              </a:ext>
            </a:extLst>
          </p:cNvPr>
          <p:cNvSpPr txBox="1">
            <a:spLocks/>
          </p:cNvSpPr>
          <p:nvPr/>
        </p:nvSpPr>
        <p:spPr>
          <a:xfrm>
            <a:off x="166611" y="967538"/>
            <a:ext cx="11858729" cy="1062648"/>
          </a:xfrm>
          <a:prstGeom prst="roundRect">
            <a:avLst/>
          </a:prstGeom>
          <a:solidFill>
            <a:srgbClr val="689F38"/>
          </a:soli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36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9.</a:t>
            </a:r>
            <a:r>
              <a:rPr lang="uk-UA" sz="36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Що</a:t>
            </a:r>
            <a:r>
              <a:rPr lang="ru-RU" sz="32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означає</a:t>
            </a:r>
            <a:r>
              <a:rPr lang="ru-RU" sz="32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вислів</a:t>
            </a:r>
            <a:r>
              <a:rPr lang="ru-RU" sz="32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звичайне</a:t>
            </a:r>
            <a:r>
              <a:rPr lang="ru-RU" sz="32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життя</a:t>
            </a:r>
            <a:r>
              <a:rPr lang="ru-RU" sz="32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? </a:t>
            </a:r>
            <a:r>
              <a:rPr lang="ru-RU" sz="3200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Які</a:t>
            </a:r>
            <a:r>
              <a:rPr lang="ru-RU" sz="32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б </a:t>
            </a:r>
            <a:r>
              <a:rPr lang="ru-RU" sz="3200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інші</a:t>
            </a:r>
            <a:r>
              <a:rPr lang="ru-RU" sz="32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форми</a:t>
            </a:r>
            <a:r>
              <a:rPr lang="ru-RU" sz="32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життя</a:t>
            </a:r>
            <a:r>
              <a:rPr lang="ru-RU" sz="32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могли б </a:t>
            </a:r>
            <a:r>
              <a:rPr lang="ru-RU" sz="3200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існувати</a:t>
            </a:r>
            <a:r>
              <a:rPr lang="ru-RU" sz="32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у </a:t>
            </a:r>
            <a:r>
              <a:rPr lang="ru-RU" sz="3200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Всесвіті</a:t>
            </a:r>
            <a:r>
              <a:rPr lang="ru-RU" sz="32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?</a:t>
            </a:r>
            <a:endParaRPr lang="ru-RU" sz="3600" dirty="0">
              <a:solidFill>
                <a:schemeClr val="bg1"/>
              </a:solidFill>
              <a:latin typeface="Trebuchet MS" panose="020B0603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614644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0" grpId="0" animBg="1"/>
      <p:bldP spid="11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3147B52-95AA-4C94-9962-86B213D63A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0" name="Місце для вмісту 3"/>
          <p:cNvSpPr txBox="1">
            <a:spLocks/>
          </p:cNvSpPr>
          <p:nvPr/>
        </p:nvSpPr>
        <p:spPr>
          <a:xfrm>
            <a:off x="166632" y="1444448"/>
            <a:ext cx="11858729" cy="828000"/>
          </a:xfrm>
          <a:prstGeom prst="roundRect">
            <a:avLst/>
          </a:prstGeom>
          <a:solidFill>
            <a:srgbClr val="689F38"/>
          </a:solidFill>
          <a:ln>
            <a:solidFill>
              <a:srgbClr val="689F38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40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	На </a:t>
            </a:r>
            <a:r>
              <a:rPr lang="uk-UA" sz="4000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уроці</a:t>
            </a:r>
            <a:r>
              <a:rPr lang="uk-UA" sz="40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я зрозумів …</a:t>
            </a:r>
          </a:p>
        </p:txBody>
      </p:sp>
      <p:sp>
        <p:nvSpPr>
          <p:cNvPr id="10" name="Місце для вмісту 3"/>
          <p:cNvSpPr txBox="1">
            <a:spLocks/>
          </p:cNvSpPr>
          <p:nvPr/>
        </p:nvSpPr>
        <p:spPr>
          <a:xfrm>
            <a:off x="166632" y="2480285"/>
            <a:ext cx="11858729" cy="828000"/>
          </a:xfrm>
          <a:prstGeom prst="roundRect">
            <a:avLst/>
          </a:prstGeom>
          <a:solidFill>
            <a:srgbClr val="5568B5"/>
          </a:solidFill>
          <a:ln>
            <a:solidFill>
              <a:srgbClr val="5568B5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40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	На </a:t>
            </a:r>
            <a:r>
              <a:rPr lang="uk-UA" sz="4000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уроці</a:t>
            </a:r>
            <a:r>
              <a:rPr lang="uk-UA" sz="40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найцікавішим було … </a:t>
            </a:r>
          </a:p>
        </p:txBody>
      </p:sp>
      <p:sp>
        <p:nvSpPr>
          <p:cNvPr id="11" name="Місце для вмісту 3"/>
          <p:cNvSpPr txBox="1">
            <a:spLocks/>
          </p:cNvSpPr>
          <p:nvPr/>
        </p:nvSpPr>
        <p:spPr>
          <a:xfrm>
            <a:off x="166631" y="3516122"/>
            <a:ext cx="11858729" cy="828000"/>
          </a:xfrm>
          <a:prstGeom prst="roundRect">
            <a:avLst/>
          </a:prstGeom>
          <a:solidFill>
            <a:srgbClr val="689F38"/>
          </a:soli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40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	На </a:t>
            </a:r>
            <a:r>
              <a:rPr lang="ru-RU" sz="4000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уроці</a:t>
            </a:r>
            <a:r>
              <a:rPr lang="ru-RU" sz="40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000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мені</a:t>
            </a:r>
            <a:r>
              <a:rPr lang="ru-RU" sz="40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000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було</a:t>
            </a:r>
            <a:r>
              <a:rPr lang="ru-RU" sz="40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000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найважче</a:t>
            </a:r>
            <a:r>
              <a:rPr lang="en-US" sz="40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0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… </a:t>
            </a:r>
            <a:endParaRPr lang="uk-UA" sz="4000" dirty="0">
              <a:solidFill>
                <a:schemeClr val="bg1"/>
              </a:solidFill>
              <a:latin typeface="Trebuchet MS" panose="020B0603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Місце для вмісту 3"/>
          <p:cNvSpPr txBox="1">
            <a:spLocks/>
          </p:cNvSpPr>
          <p:nvPr/>
        </p:nvSpPr>
        <p:spPr>
          <a:xfrm>
            <a:off x="166630" y="4551959"/>
            <a:ext cx="11858729" cy="828000"/>
          </a:xfrm>
          <a:prstGeom prst="roundRect">
            <a:avLst/>
          </a:prstGeom>
          <a:solidFill>
            <a:srgbClr val="5568B5"/>
          </a:solidFill>
          <a:ln>
            <a:solidFill>
              <a:srgbClr val="5568B5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40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	У мене </a:t>
            </a:r>
            <a:r>
              <a:rPr lang="uk-UA" sz="4000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виникло</a:t>
            </a:r>
            <a:r>
              <a:rPr lang="uk-UA" sz="40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запитання …</a:t>
            </a:r>
          </a:p>
        </p:txBody>
      </p:sp>
      <p:sp>
        <p:nvSpPr>
          <p:cNvPr id="8" name="Місце для вмісту 3"/>
          <p:cNvSpPr txBox="1">
            <a:spLocks/>
          </p:cNvSpPr>
          <p:nvPr/>
        </p:nvSpPr>
        <p:spPr>
          <a:xfrm>
            <a:off x="166630" y="5587796"/>
            <a:ext cx="11858729" cy="828000"/>
          </a:xfrm>
          <a:prstGeom prst="roundRect">
            <a:avLst/>
          </a:prstGeom>
          <a:solidFill>
            <a:srgbClr val="689F38"/>
          </a:solidFill>
          <a:ln>
            <a:solidFill>
              <a:srgbClr val="689F38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40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	На наступний урок я хотів би</a:t>
            </a:r>
            <a:r>
              <a:rPr lang="en-US" sz="40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uk-UA" sz="40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… </a:t>
            </a:r>
          </a:p>
        </p:txBody>
      </p:sp>
      <p:grpSp>
        <p:nvGrpSpPr>
          <p:cNvPr id="12" name="Групувати 11">
            <a:extLst>
              <a:ext uri="{FF2B5EF4-FFF2-40B4-BE49-F238E27FC236}">
                <a16:creationId xmlns:a16="http://schemas.microsoft.com/office/drawing/2014/main" id="{01C4F295-736A-4A7D-BEAD-785837D7C06B}"/>
              </a:ext>
            </a:extLst>
          </p:cNvPr>
          <p:cNvGrpSpPr/>
          <p:nvPr/>
        </p:nvGrpSpPr>
        <p:grpSpPr>
          <a:xfrm>
            <a:off x="-1" y="-2"/>
            <a:ext cx="12191998" cy="812878"/>
            <a:chOff x="-1" y="-2"/>
            <a:chExt cx="12191998" cy="812878"/>
          </a:xfrm>
        </p:grpSpPr>
        <p:sp>
          <p:nvSpPr>
            <p:cNvPr id="13" name="Прямокутник: округлені верхні кути 12">
              <a:extLst>
                <a:ext uri="{FF2B5EF4-FFF2-40B4-BE49-F238E27FC236}">
                  <a16:creationId xmlns:a16="http://schemas.microsoft.com/office/drawing/2014/main" id="{8703B81C-8466-438A-AC93-192EC41CB9E0}"/>
                </a:ext>
              </a:extLst>
            </p:cNvPr>
            <p:cNvSpPr/>
            <p:nvPr/>
          </p:nvSpPr>
          <p:spPr>
            <a:xfrm rot="10800000">
              <a:off x="-1" y="-2"/>
              <a:ext cx="12191998" cy="812878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00838F"/>
            </a:solidFill>
            <a:ln>
              <a:solidFill>
                <a:srgbClr val="0083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4" name="Прямокутник 13">
              <a:extLst>
                <a:ext uri="{FF2B5EF4-FFF2-40B4-BE49-F238E27FC236}">
                  <a16:creationId xmlns:a16="http://schemas.microsoft.com/office/drawing/2014/main" id="{00E24C00-CEA8-4F60-81F6-25FC7FB23BA5}"/>
                </a:ext>
              </a:extLst>
            </p:cNvPr>
            <p:cNvSpPr/>
            <p:nvPr/>
          </p:nvSpPr>
          <p:spPr>
            <a:xfrm>
              <a:off x="166635" y="25551"/>
              <a:ext cx="11858729" cy="769441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uk-UA" sz="4400" dirty="0">
                  <a:solidFill>
                    <a:schemeClr val="bg1"/>
                  </a:solidFill>
                  <a:latin typeface="Trebuchet MS" panose="020B0603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Рефлексія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6327586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0" grpId="0" animBg="1"/>
      <p:bldP spid="11" grpId="0" animBg="1"/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16097</TotalTime>
  <Words>455</Words>
  <Application>Microsoft Office PowerPoint</Application>
  <PresentationFormat>Широкий екран</PresentationFormat>
  <Paragraphs>55</Paragraphs>
  <Slides>10</Slides>
  <Notes>2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10</vt:i4>
      </vt:variant>
    </vt:vector>
  </HeadingPairs>
  <TitlesOfParts>
    <vt:vector size="19" baseType="lpstr">
      <vt:lpstr>Arial</vt:lpstr>
      <vt:lpstr>Calibri</vt:lpstr>
      <vt:lpstr>Calibri Light</vt:lpstr>
      <vt:lpstr>Cambria Math</vt:lpstr>
      <vt:lpstr>Myriad Pro Light</vt:lpstr>
      <vt:lpstr>Times New Roman</vt:lpstr>
      <vt:lpstr>Trebuchet MS</vt:lpstr>
      <vt:lpstr>Verdana</vt:lpstr>
      <vt:lpstr>Тема Office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Serhii</dc:creator>
  <cp:lastModifiedBy>Volodumur</cp:lastModifiedBy>
  <cp:revision>1034</cp:revision>
  <dcterms:created xsi:type="dcterms:W3CDTF">2016-12-28T18:54:39Z</dcterms:created>
  <dcterms:modified xsi:type="dcterms:W3CDTF">2023-01-17T12:18:16Z</dcterms:modified>
</cp:coreProperties>
</file>