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1203" r:id="rId3"/>
    <p:sldId id="1158" r:id="rId4"/>
    <p:sldId id="1164" r:id="rId5"/>
    <p:sldId id="1146" r:id="rId6"/>
    <p:sldId id="1166" r:id="rId7"/>
    <p:sldId id="1147" r:id="rId8"/>
    <p:sldId id="1211" r:id="rId9"/>
    <p:sldId id="1160" r:id="rId10"/>
    <p:sldId id="1150" r:id="rId11"/>
    <p:sldId id="1206" r:id="rId12"/>
    <p:sldId id="1212" r:id="rId13"/>
    <p:sldId id="1207" r:id="rId14"/>
    <p:sldId id="1208" r:id="rId15"/>
    <p:sldId id="1213" r:id="rId16"/>
    <p:sldId id="1167" r:id="rId17"/>
    <p:sldId id="1165" r:id="rId18"/>
    <p:sldId id="789" r:id="rId19"/>
    <p:sldId id="1209" r:id="rId20"/>
    <p:sldId id="1149" r:id="rId21"/>
    <p:sldId id="1162" r:id="rId22"/>
    <p:sldId id="1214" r:id="rId23"/>
    <p:sldId id="854" r:id="rId24"/>
    <p:sldId id="332" r:id="rId25"/>
    <p:sldId id="871" r:id="rId26"/>
    <p:sldId id="329" r:id="rId27"/>
    <p:sldId id="303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FE7B1C"/>
    <a:srgbClr val="00838F"/>
    <a:srgbClr val="5568B5"/>
    <a:srgbClr val="FFFFFF"/>
    <a:srgbClr val="030A16"/>
    <a:srgbClr val="020915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495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750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776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597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705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42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17.01.2023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CD81A-5654-4478-B3BB-178DEE622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123" y="4522426"/>
            <a:ext cx="1028549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ПОШУК 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ЖИТТЯ ЗА МЕЖАМИ ЗЕМЛІ. ПИТАННЯ ІСНУВАННЯ ІНШИХ ВСЕСВІТІВ. МУЛЬТИВСЕСВІТ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D83845-682F-40BC-A637-263CC34E2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4438682-3450-4246-A88F-E0D5E9194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r="6607"/>
          <a:stretch/>
        </p:blipFill>
        <p:spPr bwMode="auto">
          <a:xfrm>
            <a:off x="-2" y="38841"/>
            <a:ext cx="8395854" cy="68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типу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D5C74B4-06CE-4092-B9DA-FF3CDEC6DC51}"/>
              </a:ext>
            </a:extLst>
          </p:cNvPr>
          <p:cNvSpPr txBox="1">
            <a:spLocks/>
          </p:cNvSpPr>
          <p:nvPr/>
        </p:nvSpPr>
        <p:spPr>
          <a:xfrm>
            <a:off x="829753" y="5968539"/>
            <a:ext cx="3642493" cy="44369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 радіосигналу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824476C-A762-4C8C-887A-653D97D3BABC}"/>
              </a:ext>
            </a:extLst>
          </p:cNvPr>
          <p:cNvSpPr txBox="1">
            <a:spLocks/>
          </p:cNvSpPr>
          <p:nvPr/>
        </p:nvSpPr>
        <p:spPr>
          <a:xfrm>
            <a:off x="7410859" y="918318"/>
            <a:ext cx="4657185" cy="11782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SETI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пошуки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позаземного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розуму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EFFE8D02-8AA8-436A-A60A-D9D1249175D9}"/>
              </a:ext>
            </a:extLst>
          </p:cNvPr>
          <p:cNvSpPr txBox="1">
            <a:spLocks/>
          </p:cNvSpPr>
          <p:nvPr/>
        </p:nvSpPr>
        <p:spPr>
          <a:xfrm>
            <a:off x="7410858" y="2261685"/>
            <a:ext cx="4657186" cy="16619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СЕТІ 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зв’язок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позаземним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розумом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CA4FCB8-489F-4166-B834-32567E377D43}"/>
              </a:ext>
            </a:extLst>
          </p:cNvPr>
          <p:cNvSpPr txBox="1">
            <a:spLocks/>
          </p:cNvSpPr>
          <p:nvPr/>
        </p:nvSpPr>
        <p:spPr>
          <a:xfrm>
            <a:off x="7392907" y="4088685"/>
            <a:ext cx="4657187" cy="219573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Відправити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в космос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ретельно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зашифроване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повідомлення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7987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3110BB-E7F8-4EAE-891A-03EE3257B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ІІ типу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B301B562-1932-4332-840A-C9F249F9E513}"/>
              </a:ext>
            </a:extLst>
          </p:cNvPr>
          <p:cNvSpPr txBox="1">
            <a:spLocks/>
          </p:cNvSpPr>
          <p:nvPr/>
        </p:nvSpPr>
        <p:spPr>
          <a:xfrm>
            <a:off x="6141142" y="2583435"/>
            <a:ext cx="5684942" cy="37775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Повідомлення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запущено в космос на борту 4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«Піонер-10», «Піонер-11», «Вояджер 1» та «Вояджер-2»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9F0C0F45-8A2F-41B0-A41D-230A3BC881F4}"/>
              </a:ext>
            </a:extLst>
          </p:cNvPr>
          <p:cNvSpPr txBox="1">
            <a:spLocks/>
          </p:cNvSpPr>
          <p:nvPr/>
        </p:nvSpPr>
        <p:spPr>
          <a:xfrm>
            <a:off x="791420" y="851721"/>
            <a:ext cx="10609153" cy="11158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комп’ютери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Pioneer plaque.svg">
            <a:extLst>
              <a:ext uri="{FF2B5EF4-FFF2-40B4-BE49-F238E27FC236}">
                <a16:creationId xmlns:a16="http://schemas.microsoft.com/office/drawing/2014/main" id="{1243F0D3-0B28-4BB0-BF43-9F852E23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9" y="2029944"/>
            <a:ext cx="5433081" cy="43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860E522-5384-45E8-B7FE-46D82E829403}"/>
              </a:ext>
            </a:extLst>
          </p:cNvPr>
          <p:cNvSpPr txBox="1">
            <a:spLocks/>
          </p:cNvSpPr>
          <p:nvPr/>
        </p:nvSpPr>
        <p:spPr>
          <a:xfrm>
            <a:off x="342149" y="6292467"/>
            <a:ext cx="5456840" cy="44369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Золота пластинка «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Піонер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10»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530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8C32FE-4568-40D2-A3C4-C7FBE6EE2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9" name="Picture 6" descr="https://voyager.jpl.nasa.gov/assets/images/galleries/golden-record/x-ray-of-hand_31220229722_o.gif">
            <a:extLst>
              <a:ext uri="{FF2B5EF4-FFF2-40B4-BE49-F238E27FC236}">
                <a16:creationId xmlns:a16="http://schemas.microsoft.com/office/drawing/2014/main" id="{B3BFE7C1-6524-43B8-B879-151C7CDE9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9723" r="8358" b="8379"/>
          <a:stretch/>
        </p:blipFill>
        <p:spPr bwMode="auto">
          <a:xfrm>
            <a:off x="69636" y="611168"/>
            <a:ext cx="7370860" cy="62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ІІ типу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B301B562-1932-4332-840A-C9F249F9E513}"/>
              </a:ext>
            </a:extLst>
          </p:cNvPr>
          <p:cNvSpPr txBox="1">
            <a:spLocks/>
          </p:cNvSpPr>
          <p:nvPr/>
        </p:nvSpPr>
        <p:spPr>
          <a:xfrm>
            <a:off x="6384135" y="993689"/>
            <a:ext cx="5579767" cy="56767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Вояджери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несли пластинку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сотнями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зображень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тварин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людей,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звукозаписами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привітань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багатьох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мовах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голосів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тварин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шумів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860E522-5384-45E8-B7FE-46D82E829403}"/>
              </a:ext>
            </a:extLst>
          </p:cNvPr>
          <p:cNvSpPr txBox="1">
            <a:spLocks/>
          </p:cNvSpPr>
          <p:nvPr/>
        </p:nvSpPr>
        <p:spPr>
          <a:xfrm>
            <a:off x="122924" y="6012992"/>
            <a:ext cx="5684942" cy="7694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 з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фотографій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пластинці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«Вояджера 1»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94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pioneer-10">
            <a:extLst>
              <a:ext uri="{FF2B5EF4-FFF2-40B4-BE49-F238E27FC236}">
                <a16:creationId xmlns:a16="http://schemas.microsoft.com/office/drawing/2014/main" id="{635B44A3-1BE7-42A3-AE5E-1542E3710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ІІ типу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9F0C0F45-8A2F-41B0-A41D-230A3BC881F4}"/>
              </a:ext>
            </a:extLst>
          </p:cNvPr>
          <p:cNvSpPr txBox="1">
            <a:spLocks/>
          </p:cNvSpPr>
          <p:nvPr/>
        </p:nvSpPr>
        <p:spPr>
          <a:xfrm>
            <a:off x="249381" y="3628505"/>
            <a:ext cx="4804755" cy="26295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Вийдуть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центра Галактики</a:t>
            </a:r>
          </a:p>
        </p:txBody>
      </p:sp>
    </p:spTree>
    <p:extLst>
      <p:ext uri="{BB962C8B-B14F-4D97-AF65-F5344CB8AC3E}">
        <p14:creationId xmlns:p14="http://schemas.microsoft.com/office/powerpoint/2010/main" val="14496795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Новое дополнение для Arma 3 посвящено первому контакту с ...">
            <a:extLst>
              <a:ext uri="{FF2B5EF4-FFF2-40B4-BE49-F238E27FC236}">
                <a16:creationId xmlns:a16="http://schemas.microsoft.com/office/drawing/2014/main" id="{F5D37E3E-4825-4661-AED4-87079623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4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ІІІ типу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54CF8B12-622C-4104-9BA0-2E158F6353F0}"/>
              </a:ext>
            </a:extLst>
          </p:cNvPr>
          <p:cNvSpPr txBox="1">
            <a:spLocks/>
          </p:cNvSpPr>
          <p:nvPr/>
        </p:nvSpPr>
        <p:spPr>
          <a:xfrm>
            <a:off x="1198477" y="1375084"/>
            <a:ext cx="10158153" cy="11011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Зустріч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представників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інопланетних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цивілізацій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CC6E9F64-66A3-45EE-9FBB-EB65EB751AA1}"/>
              </a:ext>
            </a:extLst>
          </p:cNvPr>
          <p:cNvSpPr txBox="1">
            <a:spLocks/>
          </p:cNvSpPr>
          <p:nvPr/>
        </p:nvSpPr>
        <p:spPr>
          <a:xfrm>
            <a:off x="1298230" y="2878410"/>
            <a:ext cx="10158153" cy="11011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вищому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ступені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розвитку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MS Mincho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6302A91-BB85-4A16-83ED-1030E9B6068A}"/>
              </a:ext>
            </a:extLst>
          </p:cNvPr>
          <p:cNvSpPr txBox="1">
            <a:spLocks/>
          </p:cNvSpPr>
          <p:nvPr/>
        </p:nvSpPr>
        <p:spPr>
          <a:xfrm>
            <a:off x="2139138" y="4460061"/>
            <a:ext cx="7913717" cy="60115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150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Герберт Веллс. Війна світів - YouTube">
            <a:extLst>
              <a:ext uri="{FF2B5EF4-FFF2-40B4-BE49-F238E27FC236}">
                <a16:creationId xmlns:a16="http://schemas.microsoft.com/office/drawing/2014/main" id="{B06653E2-D9DF-4ACF-B559-A5FE82A6A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773" b="11730"/>
          <a:stretch/>
        </p:blipFill>
        <p:spPr bwMode="auto">
          <a:xfrm>
            <a:off x="-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Топ-10 фільмів про космос за версією Tokar.ua – Tokar.ua">
            <a:extLst>
              <a:ext uri="{FF2B5EF4-FFF2-40B4-BE49-F238E27FC236}">
                <a16:creationId xmlns:a16="http://schemas.microsoft.com/office/drawing/2014/main" id="{A09B9387-ECB0-4993-9DEC-183891BA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ІІІ типу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54CF8B12-622C-4104-9BA0-2E158F6353F0}"/>
              </a:ext>
            </a:extLst>
          </p:cNvPr>
          <p:cNvSpPr txBox="1">
            <a:spLocks/>
          </p:cNvSpPr>
          <p:nvPr/>
        </p:nvSpPr>
        <p:spPr>
          <a:xfrm>
            <a:off x="2845118" y="973591"/>
            <a:ext cx="7064375" cy="5698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захочуть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спілкуватися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FB58AA30-B62D-433A-B393-D7D6E21B7C3C}"/>
              </a:ext>
            </a:extLst>
          </p:cNvPr>
          <p:cNvSpPr txBox="1">
            <a:spLocks/>
          </p:cNvSpPr>
          <p:nvPr/>
        </p:nvSpPr>
        <p:spPr>
          <a:xfrm>
            <a:off x="122924" y="5884409"/>
            <a:ext cx="2722194" cy="8980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Війна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війни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EFDFA9F0-D685-437B-98E0-0640BDCF35E7}"/>
              </a:ext>
            </a:extLst>
          </p:cNvPr>
          <p:cNvSpPr txBox="1">
            <a:spLocks/>
          </p:cNvSpPr>
          <p:nvPr/>
        </p:nvSpPr>
        <p:spPr>
          <a:xfrm>
            <a:off x="7680960" y="5839320"/>
            <a:ext cx="4388116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Міжзоряні перельоти. Колонізація інших світів</a:t>
            </a:r>
          </a:p>
        </p:txBody>
      </p:sp>
    </p:spTree>
    <p:extLst>
      <p:ext uri="{BB962C8B-B14F-4D97-AF65-F5344CB8AC3E}">
        <p14:creationId xmlns:p14="http://schemas.microsoft.com/office/powerpoint/2010/main" val="2736588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5" grpId="0" animBg="1"/>
      <p:bldP spid="15" grpId="1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поиск внеземных цивилизаций">
            <a:extLst>
              <a:ext uri="{FF2B5EF4-FFF2-40B4-BE49-F238E27FC236}">
                <a16:creationId xmlns:a16="http://schemas.microsoft.com/office/drawing/2014/main" id="{B87F1821-CAA5-4345-84DB-F944A9A6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іншими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цивілізаціями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86B8611E-7F4E-4C43-8387-0DA53636E52E}"/>
              </a:ext>
            </a:extLst>
          </p:cNvPr>
          <p:cNvSpPr txBox="1">
            <a:spLocks/>
          </p:cNvSpPr>
          <p:nvPr/>
        </p:nvSpPr>
        <p:spPr>
          <a:xfrm>
            <a:off x="5630865" y="4513037"/>
            <a:ext cx="6450295" cy="2152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даному етапі розвитку земної цивілізації ми можемо здійснити контакти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першого типу</a:t>
            </a:r>
          </a:p>
        </p:txBody>
      </p:sp>
    </p:spTree>
    <p:extLst>
      <p:ext uri="{BB962C8B-B14F-4D97-AF65-F5344CB8AC3E}">
        <p14:creationId xmlns:p14="http://schemas.microsoft.com/office/powerpoint/2010/main" val="19235238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ланета, Пространство, Мир, Астрономия, Ночь">
            <a:extLst>
              <a:ext uri="{FF2B5EF4-FFF2-40B4-BE49-F238E27FC236}">
                <a16:creationId xmlns:a16="http://schemas.microsoft.com/office/drawing/2014/main" id="{E6F3E5ED-8BDC-4960-93F9-A025FE27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Як і де шукати?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52F28B3-1524-4A80-A4E3-FC0E440331E8}"/>
              </a:ext>
            </a:extLst>
          </p:cNvPr>
          <p:cNvSpPr txBox="1">
            <a:spLocks/>
          </p:cNvSpPr>
          <p:nvPr/>
        </p:nvSpPr>
        <p:spPr>
          <a:xfrm>
            <a:off x="333269" y="1050626"/>
            <a:ext cx="5186381" cy="16718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склад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наявність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води,кисню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вуглецю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D699F1C9-CC6C-4F9B-B8F5-E5BAFBC52ACB}"/>
              </a:ext>
            </a:extLst>
          </p:cNvPr>
          <p:cNvSpPr txBox="1">
            <a:spLocks/>
          </p:cNvSpPr>
          <p:nvPr/>
        </p:nvSpPr>
        <p:spPr>
          <a:xfrm>
            <a:off x="333269" y="2938411"/>
            <a:ext cx="5186381" cy="16718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тип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стабільна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зоря, пояс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C29523B4-6068-4FC2-9460-AAB33F3CE51D}"/>
              </a:ext>
            </a:extLst>
          </p:cNvPr>
          <p:cNvSpPr txBox="1">
            <a:spLocks/>
          </p:cNvSpPr>
          <p:nvPr/>
        </p:nvSpPr>
        <p:spPr>
          <a:xfrm>
            <a:off x="6319945" y="1446633"/>
            <a:ext cx="5524431" cy="11175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C956A38F-D105-4F8A-A3FB-97C6B06EF198}"/>
              </a:ext>
            </a:extLst>
          </p:cNvPr>
          <p:cNvSpPr txBox="1">
            <a:spLocks/>
          </p:cNvSpPr>
          <p:nvPr/>
        </p:nvSpPr>
        <p:spPr>
          <a:xfrm>
            <a:off x="6403073" y="2847223"/>
            <a:ext cx="5455655" cy="16718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Коливання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температури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</a:rPr>
              <a:t>в межах від 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0 до 100 </a:t>
            </a:r>
            <a:r>
              <a:rPr lang="ru-RU" sz="3600" baseline="300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о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С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DB4D2C3C-DE77-4FC2-B996-8D1F71C4F637}"/>
              </a:ext>
            </a:extLst>
          </p:cNvPr>
          <p:cNvSpPr txBox="1">
            <a:spLocks/>
          </p:cNvSpPr>
          <p:nvPr/>
        </p:nvSpPr>
        <p:spPr>
          <a:xfrm>
            <a:off x="333269" y="4852611"/>
            <a:ext cx="11188171" cy="16718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Пошуки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 “земного”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шукати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околицях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подібних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перевищує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млрд.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74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одорож на край Всесвіту (Документальний фільм. National ...">
            <a:extLst>
              <a:ext uri="{FF2B5EF4-FFF2-40B4-BE49-F238E27FC236}">
                <a16:creationId xmlns:a16="http://schemas.microsoft.com/office/drawing/2014/main" id="{C452FB31-B0E0-49F6-8AA2-C7C55A6AC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4954" b="10200"/>
          <a:stretch/>
        </p:blipFill>
        <p:spPr bwMode="auto">
          <a:xfrm>
            <a:off x="-2" y="25551"/>
            <a:ext cx="12192001" cy="68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Мультивсесвіт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95927D98-DE16-4EC6-9515-966FAA83C60F}"/>
              </a:ext>
            </a:extLst>
          </p:cNvPr>
          <p:cNvSpPr txBox="1">
            <a:spLocks/>
          </p:cNvSpPr>
          <p:nvPr/>
        </p:nvSpPr>
        <p:spPr>
          <a:xfrm>
            <a:off x="332698" y="1212533"/>
            <a:ext cx="11526600" cy="11399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нестійкою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щодо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фундаментальних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констант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BCFA0BBF-AC07-42D0-BE18-641668EC7467}"/>
              </a:ext>
            </a:extLst>
          </p:cNvPr>
          <p:cNvSpPr txBox="1">
            <a:spLocks/>
          </p:cNvSpPr>
          <p:nvPr/>
        </p:nvSpPr>
        <p:spPr>
          <a:xfrm>
            <a:off x="166635" y="4505498"/>
            <a:ext cx="6569826" cy="22186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виключено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констант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властивостей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7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редставлені описи можливих інопланетян | Daleki-Zori.com.ua">
            <a:extLst>
              <a:ext uri="{FF2B5EF4-FFF2-40B4-BE49-F238E27FC236}">
                <a16:creationId xmlns:a16="http://schemas.microsoft.com/office/drawing/2014/main" id="{4F359BC6-8FBC-46A1-AE67-B4E4B2AD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" y="-4"/>
            <a:ext cx="12192005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Мультивсесвіт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012E7936-036C-49DD-8886-49B4F312497D}"/>
              </a:ext>
            </a:extLst>
          </p:cNvPr>
          <p:cNvSpPr txBox="1">
            <a:spLocks/>
          </p:cNvSpPr>
          <p:nvPr/>
        </p:nvSpPr>
        <p:spPr>
          <a:xfrm>
            <a:off x="274507" y="5018730"/>
            <a:ext cx="11642978" cy="16878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 інших фундаментальних законів і інших форм життя, навіть таких, що забезпечують існування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негуманоїдних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 життя і розуму</a:t>
            </a:r>
          </a:p>
        </p:txBody>
      </p:sp>
    </p:spTree>
    <p:extLst>
      <p:ext uri="{BB962C8B-B14F-4D97-AF65-F5344CB8AC3E}">
        <p14:creationId xmlns:p14="http://schemas.microsoft.com/office/powerpoint/2010/main" val="26347864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178AFE-6922-494A-B691-26A011060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r="2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Згадаймо</a:t>
              </a:r>
              <a:r>
                <a: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головне</a:t>
              </a:r>
              <a:endPara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3A7512D-A400-4962-8D2B-AB8D234995BE}"/>
              </a:ext>
            </a:extLst>
          </p:cNvPr>
          <p:cNvSpPr txBox="1">
            <a:spLocks/>
          </p:cNvSpPr>
          <p:nvPr/>
        </p:nvSpPr>
        <p:spPr>
          <a:xfrm>
            <a:off x="245158" y="1832842"/>
            <a:ext cx="11780199" cy="62493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Чи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є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живі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організми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інших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планетах?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6EAB63DC-2E79-493B-A66F-2AF4E97CE1C4}"/>
              </a:ext>
            </a:extLst>
          </p:cNvPr>
          <p:cNvSpPr txBox="1">
            <a:spLocks/>
          </p:cNvSpPr>
          <p:nvPr/>
        </p:nvSpPr>
        <p:spPr>
          <a:xfrm>
            <a:off x="205894" y="3482335"/>
            <a:ext cx="11858728" cy="61001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знайти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ними контакт?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4A504C04-5BC7-4062-A913-13EB1D16B3A4}"/>
              </a:ext>
            </a:extLst>
          </p:cNvPr>
          <p:cNvSpPr txBox="1">
            <a:spLocks/>
          </p:cNvSpPr>
          <p:nvPr/>
        </p:nvSpPr>
        <p:spPr>
          <a:xfrm>
            <a:off x="205894" y="5294456"/>
            <a:ext cx="11780199" cy="681360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варто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нам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шукати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 планетах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057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Мандрівка мультивсесвітом, або огляд Wolfenstein II: The New ...">
            <a:extLst>
              <a:ext uri="{FF2B5EF4-FFF2-40B4-BE49-F238E27FC236}">
                <a16:creationId xmlns:a16="http://schemas.microsoft.com/office/drawing/2014/main" id="{0D97AE81-FD92-4074-B6CA-3D453F625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3"/>
          <a:stretch/>
        </p:blipFill>
        <p:spPr bwMode="auto">
          <a:xfrm>
            <a:off x="-2" y="-19519"/>
            <a:ext cx="12191998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Мультивсесвіт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4C2C073F-4F0A-448F-91C1-EACDC8153612}"/>
              </a:ext>
            </a:extLst>
          </p:cNvPr>
          <p:cNvSpPr txBox="1">
            <a:spLocks/>
          </p:cNvSpPr>
          <p:nvPr/>
        </p:nvSpPr>
        <p:spPr>
          <a:xfrm>
            <a:off x="166632" y="4931990"/>
            <a:ext cx="11858729" cy="17037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величезних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відстанях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набагато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еволюціонують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незалежно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25241341-81D7-4345-86F2-A57B06F5B908}"/>
              </a:ext>
            </a:extLst>
          </p:cNvPr>
          <p:cNvSpPr txBox="1">
            <a:spLocks/>
          </p:cNvSpPr>
          <p:nvPr/>
        </p:nvSpPr>
        <p:spPr>
          <a:xfrm>
            <a:off x="2566358" y="941155"/>
            <a:ext cx="7059278" cy="113053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Поєднання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подібних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мультивсесвітом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01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аралельні Всесвіти — що це таке і до чого тут квантова фізика / НВ">
            <a:extLst>
              <a:ext uri="{FF2B5EF4-FFF2-40B4-BE49-F238E27FC236}">
                <a16:creationId xmlns:a16="http://schemas.microsoft.com/office/drawing/2014/main" id="{1CEED753-8709-445C-91F0-03B88B344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27851"/>
          <a:stretch/>
        </p:blipFill>
        <p:spPr bwMode="auto">
          <a:xfrm>
            <a:off x="0" y="0"/>
            <a:ext cx="12192000" cy="68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0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Мультивсесвіт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" name="Місце для вмісту 3">
            <a:extLst>
              <a:ext uri="{FF2B5EF4-FFF2-40B4-BE49-F238E27FC236}">
                <a16:creationId xmlns:a16="http://schemas.microsoft.com/office/drawing/2014/main" id="{766F45DB-AD4A-4893-A575-67590D60DFAA}"/>
              </a:ext>
            </a:extLst>
          </p:cNvPr>
          <p:cNvSpPr txBox="1">
            <a:spLocks/>
          </p:cNvSpPr>
          <p:nvPr/>
        </p:nvSpPr>
        <p:spPr>
          <a:xfrm>
            <a:off x="584197" y="1466932"/>
            <a:ext cx="11023600" cy="5966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 нескінченна кількість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мультивсесвітів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F9DA3EFF-2F9B-42FD-9020-C0EC5E016059}"/>
              </a:ext>
            </a:extLst>
          </p:cNvPr>
          <p:cNvSpPr txBox="1">
            <a:spLocks/>
          </p:cNvSpPr>
          <p:nvPr/>
        </p:nvSpPr>
        <p:spPr>
          <a:xfrm>
            <a:off x="1325645" y="2821784"/>
            <a:ext cx="9540704" cy="16823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мультивсесвіти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підкоряється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принципово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законам,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76587BB1-9C29-4D10-B014-716CD5B14105}"/>
              </a:ext>
            </a:extLst>
          </p:cNvPr>
          <p:cNvSpPr txBox="1">
            <a:spLocks/>
          </p:cNvSpPr>
          <p:nvPr/>
        </p:nvSpPr>
        <p:spPr>
          <a:xfrm>
            <a:off x="1097853" y="5391068"/>
            <a:ext cx="9996289" cy="6221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Отримати інформацію від них ми не можемо </a:t>
            </a:r>
          </a:p>
        </p:txBody>
      </p:sp>
    </p:spTree>
    <p:extLst>
      <p:ext uri="{BB962C8B-B14F-4D97-AF65-F5344CB8AC3E}">
        <p14:creationId xmlns:p14="http://schemas.microsoft.com/office/powerpoint/2010/main" val="569171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Дослідження таємниць Всесвіту - чи може заселена планета ...">
            <a:extLst>
              <a:ext uri="{FF2B5EF4-FFF2-40B4-BE49-F238E27FC236}">
                <a16:creationId xmlns:a16="http://schemas.microsoft.com/office/drawing/2014/main" id="{432FD5F2-63C1-4352-8892-908787933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0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Мультивсесвіт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D1A5B280-5D64-47ED-BBEC-01C595BA29AA}"/>
              </a:ext>
            </a:extLst>
          </p:cNvPr>
          <p:cNvSpPr txBox="1">
            <a:spLocks/>
          </p:cNvSpPr>
          <p:nvPr/>
        </p:nvSpPr>
        <p:spPr>
          <a:xfrm>
            <a:off x="1961802" y="1043863"/>
            <a:ext cx="7769051" cy="10863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зв’язок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принципово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схоже на наш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98091D8B-9D34-4EF8-933A-9AAE9BA12657}"/>
              </a:ext>
            </a:extLst>
          </p:cNvPr>
          <p:cNvSpPr txBox="1">
            <a:spLocks/>
          </p:cNvSpPr>
          <p:nvPr/>
        </p:nvSpPr>
        <p:spPr>
          <a:xfrm>
            <a:off x="7532427" y="5090929"/>
            <a:ext cx="4396852" cy="15925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канали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зв’язку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всесвітами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24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0" y="2405060"/>
            <a:ext cx="11858729" cy="106311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проблемою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міжнародна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організація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SETI?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0" y="1265838"/>
            <a:ext cx="11858729" cy="68626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розшифровується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абревіатура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НЛО?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0" y="3989911"/>
            <a:ext cx="11858729" cy="106311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яку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поширились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космос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розумні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сигнали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наших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радіостанцій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8B81F9F8-0249-4E97-A02A-226212768FFF}"/>
              </a:ext>
            </a:extLst>
          </p:cNvPr>
          <p:cNvSpPr txBox="1">
            <a:spLocks/>
          </p:cNvSpPr>
          <p:nvPr/>
        </p:nvSpPr>
        <p:spPr>
          <a:xfrm>
            <a:off x="166610" y="5574763"/>
            <a:ext cx="11858729" cy="68626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імовірність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планетах?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01" y="2655161"/>
            <a:ext cx="11858729" cy="579772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бути типи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00" y="3759335"/>
            <a:ext cx="11858729" cy="106264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спосіб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людство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позаземними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295C4C5-F68F-4D76-87A1-03E247D072DE}"/>
              </a:ext>
            </a:extLst>
          </p:cNvPr>
          <p:cNvSpPr txBox="1">
            <a:spLocks/>
          </p:cNvSpPr>
          <p:nvPr/>
        </p:nvSpPr>
        <p:spPr>
          <a:xfrm>
            <a:off x="166601" y="1433532"/>
            <a:ext cx="11858729" cy="5988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дозволяє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оцінити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формула Дрейка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FF09BC49-EC15-42EF-B642-F57C621443A5}"/>
              </a:ext>
            </a:extLst>
          </p:cNvPr>
          <p:cNvSpPr txBox="1">
            <a:spLocks/>
          </p:cNvSpPr>
          <p:nvPr/>
        </p:nvSpPr>
        <p:spPr>
          <a:xfrm>
            <a:off x="166600" y="5346385"/>
            <a:ext cx="11858729" cy="10626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загрожує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зустріч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позаземними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1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1" y="2184848"/>
            <a:ext cx="11858729" cy="104445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думаєте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з’явилася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гіпотеза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всесвітів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(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гіпотеза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мультивсесвіту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0" y="3454551"/>
            <a:ext cx="11858729" cy="1509165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сказати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поблизу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спостерігаються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планетарні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туманності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1" y="5129509"/>
            <a:ext cx="11858729" cy="150916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спектральних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класів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найбільшою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йморівністю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виникнути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розвинутись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4C4A8119-E0CC-46C0-95F2-EE7B20CAD53F}"/>
              </a:ext>
            </a:extLst>
          </p:cNvPr>
          <p:cNvSpPr txBox="1">
            <a:spLocks/>
          </p:cNvSpPr>
          <p:nvPr/>
        </p:nvSpPr>
        <p:spPr>
          <a:xfrm>
            <a:off x="166611" y="967538"/>
            <a:ext cx="11858729" cy="106264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означає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вислів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звичайне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могли б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16765" y="1061002"/>
            <a:ext cx="11771509" cy="18133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8, пункт 2,(С. 115-116),3(С. 116-119),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(1-2) С. 116, (1-4) С.119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Тестові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С. 119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16765" y="3052809"/>
            <a:ext cx="11771509" cy="363280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Яка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імовірність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життя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інших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планетах? Формула Дрейка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Wow – 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сигнал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інопланетян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Як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виглядає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АЛЬТЕРНАТИВНЕ ЖИТТЯ?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варто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нам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шукати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інші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форми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життя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емля, що парить в космосі">
            <a:extLst>
              <a:ext uri="{FF2B5EF4-FFF2-40B4-BE49-F238E27FC236}">
                <a16:creationId xmlns:a16="http://schemas.microsoft.com/office/drawing/2014/main" id="{E4050F37-3F0C-432A-BFB6-80030A1E0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 b="3095"/>
          <a:stretch/>
        </p:blipFill>
        <p:spPr>
          <a:xfrm>
            <a:off x="-2" y="0"/>
            <a:ext cx="12191995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Пошук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життя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поза межами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4E533A25-72E8-4769-BF98-7C8656FA2096}"/>
              </a:ext>
            </a:extLst>
          </p:cNvPr>
          <p:cNvSpPr txBox="1">
            <a:spLocks/>
          </p:cNvSpPr>
          <p:nvPr/>
        </p:nvSpPr>
        <p:spPr>
          <a:xfrm>
            <a:off x="310330" y="1146604"/>
            <a:ext cx="11709392" cy="10889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шукати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позаземні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встановлювати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ними?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Місце для вмісту 3">
            <a:extLst>
              <a:ext uri="{FF2B5EF4-FFF2-40B4-BE49-F238E27FC236}">
                <a16:creationId xmlns:a16="http://schemas.microsoft.com/office/drawing/2014/main" id="{7ACF20DB-1049-4B8C-BD12-FF1E1FC7E9D2}"/>
              </a:ext>
            </a:extLst>
          </p:cNvPr>
          <p:cNvSpPr txBox="1">
            <a:spLocks/>
          </p:cNvSpPr>
          <p:nvPr/>
        </p:nvSpPr>
        <p:spPr>
          <a:xfrm>
            <a:off x="138052" y="5526093"/>
            <a:ext cx="3930366" cy="10889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 – закрита система </a:t>
            </a: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CB93F70-28A9-41C8-8A8A-713524B757D0}"/>
              </a:ext>
            </a:extLst>
          </p:cNvPr>
          <p:cNvSpPr txBox="1">
            <a:spLocks/>
          </p:cNvSpPr>
          <p:nvPr/>
        </p:nvSpPr>
        <p:spPr>
          <a:xfrm>
            <a:off x="8089356" y="5514090"/>
            <a:ext cx="3930366" cy="103235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Вона приречена на смерть</a:t>
            </a:r>
          </a:p>
        </p:txBody>
      </p:sp>
    </p:spTree>
    <p:extLst>
      <p:ext uri="{BB962C8B-B14F-4D97-AF65-F5344CB8AC3E}">
        <p14:creationId xmlns:p14="http://schemas.microsoft.com/office/powerpoint/2010/main" val="7652762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смонавт в скафандрі в білому футуристичному тунелі">
            <a:extLst>
              <a:ext uri="{FF2B5EF4-FFF2-40B4-BE49-F238E27FC236}">
                <a16:creationId xmlns:a16="http://schemas.microsoft.com/office/drawing/2014/main" id="{C4CAFCFC-7C73-452A-86EC-2428C5B5E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1"/>
          <a:stretch/>
        </p:blipFill>
        <p:spPr>
          <a:xfrm>
            <a:off x="-2" y="258213"/>
            <a:ext cx="12191996" cy="6599787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Пошук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життя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поза межами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0" name="Місце для вмісту 3">
            <a:extLst>
              <a:ext uri="{FF2B5EF4-FFF2-40B4-BE49-F238E27FC236}">
                <a16:creationId xmlns:a16="http://schemas.microsoft.com/office/drawing/2014/main" id="{9EA39AFF-864A-4074-A94F-17A031EB739A}"/>
              </a:ext>
            </a:extLst>
          </p:cNvPr>
          <p:cNvSpPr txBox="1">
            <a:spLocks/>
          </p:cNvSpPr>
          <p:nvPr/>
        </p:nvSpPr>
        <p:spPr>
          <a:xfrm>
            <a:off x="2981735" y="1256646"/>
            <a:ext cx="6228522" cy="10071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інформацією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596A9205-AE13-4A97-9FBF-26A78A7C82C3}"/>
              </a:ext>
            </a:extLst>
          </p:cNvPr>
          <p:cNvSpPr txBox="1">
            <a:spLocks/>
          </p:cNvSpPr>
          <p:nvPr/>
        </p:nvSpPr>
        <p:spPr>
          <a:xfrm>
            <a:off x="2981735" y="2712175"/>
            <a:ext cx="6228522" cy="16247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привести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E0E15A9-C7EC-4F2C-85A1-17CF7717B431}"/>
              </a:ext>
            </a:extLst>
          </p:cNvPr>
          <p:cNvSpPr txBox="1">
            <a:spLocks/>
          </p:cNvSpPr>
          <p:nvPr/>
        </p:nvSpPr>
        <p:spPr>
          <a:xfrm>
            <a:off x="2981735" y="4975021"/>
            <a:ext cx="6228522" cy="16247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точки зору біологічної еволюції – сприятиме прогресу </a:t>
            </a:r>
          </a:p>
        </p:txBody>
      </p:sp>
    </p:spTree>
    <p:extLst>
      <p:ext uri="{BB962C8B-B14F-4D97-AF65-F5344CB8AC3E}">
        <p14:creationId xmlns:p14="http://schemas.microsoft.com/office/powerpoint/2010/main" val="13218733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kosmos.of.by/uploads/posts/2013-04/1366385165_potw1222a.jpg">
            <a:extLst>
              <a:ext uri="{FF2B5EF4-FFF2-40B4-BE49-F238E27FC236}">
                <a16:creationId xmlns:a16="http://schemas.microsoft.com/office/drawing/2014/main" id="{2FC92EF7-F964-49BE-980B-FFE770601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1" b="3250"/>
          <a:stretch/>
        </p:blipFill>
        <p:spPr bwMode="auto">
          <a:xfrm>
            <a:off x="1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типу</a:t>
              </a: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6A55F809-1158-4CE5-A5AE-A30FCC59243B}"/>
              </a:ext>
            </a:extLst>
          </p:cNvPr>
          <p:cNvSpPr txBox="1">
            <a:spLocks/>
          </p:cNvSpPr>
          <p:nvPr/>
        </p:nvSpPr>
        <p:spPr>
          <a:xfrm>
            <a:off x="4343399" y="1377394"/>
            <a:ext cx="7618033" cy="2252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електромагнітних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бути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носієм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інформації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AFD2CB4F-2E54-4CE8-9A1F-4E0D56600D08}"/>
              </a:ext>
            </a:extLst>
          </p:cNvPr>
          <p:cNvSpPr txBox="1">
            <a:spLocks/>
          </p:cNvSpPr>
          <p:nvPr/>
        </p:nvSpPr>
        <p:spPr>
          <a:xfrm>
            <a:off x="5300871" y="4117697"/>
            <a:ext cx="6021145" cy="2252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космос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відправляються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міжзоряні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радіотелескопів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1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A562A0-76FC-422F-9FBA-EE21ADC2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2" name="Picture 2" descr="Картинки по запросу Фрэнк Дрейк">
            <a:extLst>
              <a:ext uri="{FF2B5EF4-FFF2-40B4-BE49-F238E27FC236}">
                <a16:creationId xmlns:a16="http://schemas.microsoft.com/office/drawing/2014/main" id="{EE8DB121-65D0-44A9-867C-5E6550AF7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/>
          <a:stretch/>
        </p:blipFill>
        <p:spPr bwMode="auto">
          <a:xfrm flipH="1">
            <a:off x="-1" y="-19520"/>
            <a:ext cx="5894289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типу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52E4BD72-DD43-4423-881E-323FB082E283}"/>
              </a:ext>
            </a:extLst>
          </p:cNvPr>
          <p:cNvSpPr txBox="1">
            <a:spLocks/>
          </p:cNvSpPr>
          <p:nvPr/>
        </p:nvSpPr>
        <p:spPr>
          <a:xfrm>
            <a:off x="6915233" y="1430578"/>
            <a:ext cx="4532727" cy="160170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1960 р. – початок  пошуку сигналів позаземного життя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C907A92C-2766-4A73-9446-FBC1B446F931}"/>
              </a:ext>
            </a:extLst>
          </p:cNvPr>
          <p:cNvSpPr txBox="1">
            <a:spLocks/>
          </p:cNvSpPr>
          <p:nvPr/>
        </p:nvSpPr>
        <p:spPr>
          <a:xfrm>
            <a:off x="6623686" y="3773465"/>
            <a:ext cx="5115823" cy="21519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l-GR" sz="36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</a:t>
            </a:r>
            <a:r>
              <a:rPr lang="el-GR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Кита і </a:t>
            </a:r>
            <a:r>
              <a:rPr lang="el-GR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Еридана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21 см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2DF933A-69FF-4F99-AAF8-E1CD660FA633}"/>
              </a:ext>
            </a:extLst>
          </p:cNvPr>
          <p:cNvSpPr txBox="1">
            <a:spLocks/>
          </p:cNvSpPr>
          <p:nvPr/>
        </p:nvSpPr>
        <p:spPr>
          <a:xfrm>
            <a:off x="1411645" y="5925427"/>
            <a:ext cx="2550684" cy="7694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Френк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Дрейк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1930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316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C306CD-576A-4A74-91A8-BB77CD859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1" name="Picture 6" descr="Картинки по запросу pulsar PSR B1919+21">
            <a:extLst>
              <a:ext uri="{FF2B5EF4-FFF2-40B4-BE49-F238E27FC236}">
                <a16:creationId xmlns:a16="http://schemas.microsoft.com/office/drawing/2014/main" id="{2549CF56-C7C5-4689-977C-104167251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65" y="862179"/>
            <a:ext cx="4763672" cy="39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8/88/Susan_Jocelyn_Bell_%28Burnell%29%2C_1967.jpg/664px-Susan_Jocelyn_Bell_%28Burnell%29%2C_1967.jpg?uselang=ru">
            <a:extLst>
              <a:ext uri="{FF2B5EF4-FFF2-40B4-BE49-F238E27FC236}">
                <a16:creationId xmlns:a16="http://schemas.microsoft.com/office/drawing/2014/main" id="{EC3BFD6F-05B5-49EA-A3D2-761E7F8E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1678" r="-1" b="24940"/>
          <a:stretch/>
        </p:blipFill>
        <p:spPr bwMode="auto">
          <a:xfrm>
            <a:off x="0" y="0"/>
            <a:ext cx="5856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типу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57C2B38E-6A2F-4360-B995-318FF432FCC6}"/>
              </a:ext>
            </a:extLst>
          </p:cNvPr>
          <p:cNvSpPr txBox="1">
            <a:spLocks/>
          </p:cNvSpPr>
          <p:nvPr/>
        </p:nvSpPr>
        <p:spPr>
          <a:xfrm>
            <a:off x="7155852" y="5550234"/>
            <a:ext cx="4334750" cy="11446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 сигналу -  нейтронні зорі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9506B146-1EDA-4348-A190-7DB2EF7C9CEA}"/>
              </a:ext>
            </a:extLst>
          </p:cNvPr>
          <p:cNvSpPr txBox="1">
            <a:spLocks/>
          </p:cNvSpPr>
          <p:nvPr/>
        </p:nvSpPr>
        <p:spPr>
          <a:xfrm>
            <a:off x="7517517" y="4792434"/>
            <a:ext cx="3611420" cy="6699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Радіосигнали 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пульсара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PSR B1919+21 (1967 р.)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56EB64F0-0AE4-4C23-9F3C-0FDF72A3E3DF}"/>
              </a:ext>
            </a:extLst>
          </p:cNvPr>
          <p:cNvSpPr txBox="1">
            <a:spLocks/>
          </p:cNvSpPr>
          <p:nvPr/>
        </p:nvSpPr>
        <p:spPr>
          <a:xfrm>
            <a:off x="1179443" y="5925427"/>
            <a:ext cx="2782886" cy="7694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Сюзен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Бернел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1943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94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C306CD-576A-4A74-91A8-BB77CD859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030" name="Picture 6" descr="Світлина від Всесвіт.">
            <a:extLst>
              <a:ext uri="{FF2B5EF4-FFF2-40B4-BE49-F238E27FC236}">
                <a16:creationId xmlns:a16="http://schemas.microsoft.com/office/drawing/2014/main" id="{CFC6BD05-5B45-4E3F-9FE7-DE258B17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3" r="25152"/>
          <a:stretch/>
        </p:blipFill>
        <p:spPr bwMode="auto">
          <a:xfrm>
            <a:off x="104931" y="774561"/>
            <a:ext cx="4763672" cy="60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типу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57C2B38E-6A2F-4360-B995-318FF432FCC6}"/>
              </a:ext>
            </a:extLst>
          </p:cNvPr>
          <p:cNvSpPr txBox="1">
            <a:spLocks/>
          </p:cNvSpPr>
          <p:nvPr/>
        </p:nvSpPr>
        <p:spPr>
          <a:xfrm>
            <a:off x="5455795" y="1100590"/>
            <a:ext cx="6149008" cy="54201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1974 р. з радіоастрономічної обсерваторії в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Аресібо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бік кулястого скупчення М31 (сузір’я Геркулеса), було спрямовано послання, що містить закодований текст про життя та цивілізацію на Землі</a:t>
            </a:r>
          </a:p>
        </p:txBody>
      </p:sp>
    </p:spTree>
    <p:extLst>
      <p:ext uri="{BB962C8B-B14F-4D97-AF65-F5344CB8AC3E}">
        <p14:creationId xmlns:p14="http://schemas.microsoft.com/office/powerpoint/2010/main" val="38549804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овгий ряд супутникових антен на заході сонця">
            <a:extLst>
              <a:ext uri="{FF2B5EF4-FFF2-40B4-BE49-F238E27FC236}">
                <a16:creationId xmlns:a16="http://schemas.microsoft.com/office/drawing/2014/main" id="{EAE2BCCA-10B8-4343-ACDE-031E4093D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4"/>
          <a:stretch/>
        </p:blipFill>
        <p:spPr>
          <a:xfrm>
            <a:off x="-2" y="-19519"/>
            <a:ext cx="12191996" cy="687752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Контакт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типу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54CF8B12-622C-4104-9BA0-2E158F6353F0}"/>
              </a:ext>
            </a:extLst>
          </p:cNvPr>
          <p:cNvSpPr txBox="1">
            <a:spLocks/>
          </p:cNvSpPr>
          <p:nvPr/>
        </p:nvSpPr>
        <p:spPr>
          <a:xfrm>
            <a:off x="360891" y="1087308"/>
            <a:ext cx="11497838" cy="10927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поширюється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інтелектуальна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радіостанції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724AAE37-6B99-47B0-818B-16F76550C97B}"/>
              </a:ext>
            </a:extLst>
          </p:cNvPr>
          <p:cNvSpPr txBox="1">
            <a:spLocks/>
          </p:cNvSpPr>
          <p:nvPr/>
        </p:nvSpPr>
        <p:spPr>
          <a:xfrm>
            <a:off x="6206054" y="2743353"/>
            <a:ext cx="5652675" cy="15730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отримати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сигнали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треба роки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століття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CC6E9F64-66A3-45EE-9FBB-EB65EB751AA1}"/>
              </a:ext>
            </a:extLst>
          </p:cNvPr>
          <p:cNvSpPr txBox="1">
            <a:spLocks/>
          </p:cNvSpPr>
          <p:nvPr/>
        </p:nvSpPr>
        <p:spPr>
          <a:xfrm>
            <a:off x="347077" y="2422940"/>
            <a:ext cx="5652676" cy="22139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розумні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»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сигнали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поширилися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тільки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100 св.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років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MS Mincho"/>
              </a:rPr>
              <a:t>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MS Mincho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B1FAE66B-42D2-42B7-A169-80390186EB80}"/>
              </a:ext>
            </a:extLst>
          </p:cNvPr>
          <p:cNvSpPr txBox="1">
            <a:spLocks/>
          </p:cNvSpPr>
          <p:nvPr/>
        </p:nvSpPr>
        <p:spPr>
          <a:xfrm>
            <a:off x="347077" y="4879753"/>
            <a:ext cx="11497838" cy="17353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цивілізаціями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електромагнітних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507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0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16146</TotalTime>
  <Words>884</Words>
  <Application>Microsoft Office PowerPoint</Application>
  <PresentationFormat>Широкий екран</PresentationFormat>
  <Paragraphs>119</Paragraphs>
  <Slides>27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MS Mincho</vt:lpstr>
      <vt:lpstr>Trebuchet MS</vt:lpstr>
      <vt:lpstr>Verdana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Volodumur</cp:lastModifiedBy>
  <cp:revision>1035</cp:revision>
  <dcterms:created xsi:type="dcterms:W3CDTF">2016-12-28T18:54:39Z</dcterms:created>
  <dcterms:modified xsi:type="dcterms:W3CDTF">2023-01-17T12:17:16Z</dcterms:modified>
</cp:coreProperties>
</file>