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84" r:id="rId4"/>
    <p:sldId id="281" r:id="rId5"/>
    <p:sldId id="278" r:id="rId6"/>
    <p:sldId id="272" r:id="rId7"/>
    <p:sldId id="277" r:id="rId8"/>
    <p:sldId id="270" r:id="rId9"/>
    <p:sldId id="287" r:id="rId10"/>
    <p:sldId id="288" r:id="rId11"/>
    <p:sldId id="280" r:id="rId12"/>
    <p:sldId id="269" r:id="rId13"/>
    <p:sldId id="271" r:id="rId14"/>
    <p:sldId id="274" r:id="rId15"/>
    <p:sldId id="286" r:id="rId16"/>
    <p:sldId id="285" r:id="rId17"/>
    <p:sldId id="279" r:id="rId18"/>
    <p:sldId id="275" r:id="rId19"/>
    <p:sldId id="276" r:id="rId20"/>
    <p:sldId id="289" r:id="rId21"/>
    <p:sldId id="291" r:id="rId22"/>
    <p:sldId id="273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6AC9-B17E-4BEE-90C6-88042674BC4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0D72-BC6C-4916-8AC1-C2E4B819E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0D72-BC6C-4916-8AC1-C2E4B819E4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0D72-BC6C-4916-8AC1-C2E4B819E4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E6CE0-25FF-49EA-9A19-2D5F58BCD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2590800" cy="21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4.xml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5.xml"/><Relationship Id="rId17" Type="http://schemas.openxmlformats.org/officeDocument/2006/relationships/slide" Target="slide20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8599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Число та цифра 8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857760"/>
            <a:ext cx="1768550" cy="17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4608" y="2786058"/>
            <a:ext cx="1379392" cy="1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786322"/>
            <a:ext cx="1734515" cy="17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1200" y="4929198"/>
            <a:ext cx="1463126" cy="16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786322"/>
            <a:ext cx="12877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28604"/>
            <a:ext cx="2318315" cy="18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643446"/>
            <a:ext cx="1428728" cy="18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642918"/>
            <a:ext cx="146469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1613658" cy="13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357554" y="364331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 вчитель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початкових класів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БСШ №12   </a:t>
            </a:r>
            <a:r>
              <a:rPr lang="uk-UA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КітральО.А</a:t>
            </a:r>
            <a:endParaRPr lang="uk-UA" sz="2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77581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рук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Вишивають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шовком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круг.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Мух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запрошують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 торг: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- Гей,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купуйте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мухи,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шовк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2050" name="Picture 2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643050"/>
            <a:ext cx="1571636" cy="21142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Віршики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333685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Цифра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два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Без початку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пелюсток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кубика вершин.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восьмій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порушують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режим.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Picture 4" descr="F:\картинки\los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14290"/>
            <a:ext cx="2286016" cy="2480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http://lenagold.narod.ru/fon/clipart/s/snvk/snegov8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428868"/>
            <a:ext cx="2857520" cy="36631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46" y="2643182"/>
            <a:ext cx="59293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Тулуб,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сніжна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голова —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баба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снігова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Похвалилась перехожим,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схожа.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початку,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дивна цифра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згин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переплетіння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художника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осиний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та овал…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рядиться на бал!..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>
              <a:snd r:embed="rId4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Picture 2" descr="C:\Users\Ольга\Desktop\namb002_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37745" y="1214422"/>
            <a:ext cx="260625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4643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000372"/>
            <a:ext cx="75009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400" dirty="0" err="1" smtClean="0"/>
              <a:t>П'ять</a:t>
            </a:r>
            <a:r>
              <a:rPr lang="ru-RU" sz="4400" dirty="0" smtClean="0"/>
              <a:t> </a:t>
            </a:r>
            <a:r>
              <a:rPr lang="ru-RU" sz="4400" dirty="0" err="1" smtClean="0"/>
              <a:t>берізок</a:t>
            </a:r>
            <a:r>
              <a:rPr lang="ru-RU" sz="4400" dirty="0" smtClean="0"/>
              <a:t>, </a:t>
            </a:r>
            <a:r>
              <a:rPr lang="ru-RU" sz="4400" dirty="0" err="1" smtClean="0"/>
              <a:t>дві</a:t>
            </a:r>
            <a:r>
              <a:rPr lang="ru-RU" sz="4400" dirty="0" smtClean="0"/>
              <a:t> </a:t>
            </a:r>
            <a:r>
              <a:rPr lang="ru-RU" sz="4400" dirty="0" err="1" smtClean="0"/>
              <a:t>смерічки</a:t>
            </a:r>
            <a:endParaRPr lang="ru-RU" sz="4400" dirty="0" smtClean="0"/>
          </a:p>
          <a:p>
            <a:r>
              <a:rPr lang="ru-RU" sz="4400" dirty="0" err="1" smtClean="0"/>
              <a:t>Зеленіють</a:t>
            </a:r>
            <a:r>
              <a:rPr lang="ru-RU" sz="4400" dirty="0" smtClean="0"/>
              <a:t> </a:t>
            </a:r>
            <a:r>
              <a:rPr lang="ru-RU" sz="4400" dirty="0" err="1" smtClean="0"/>
              <a:t>біля</a:t>
            </a:r>
            <a:r>
              <a:rPr lang="ru-RU" sz="4400" dirty="0" smtClean="0"/>
              <a:t> </a:t>
            </a:r>
            <a:r>
              <a:rPr lang="ru-RU" sz="4400" dirty="0" err="1" smtClean="0"/>
              <a:t>річки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Поряд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ними </a:t>
            </a:r>
            <a:r>
              <a:rPr lang="ru-RU" sz="4400" dirty="0" err="1" smtClean="0"/>
              <a:t>є</a:t>
            </a:r>
            <a:r>
              <a:rPr lang="ru-RU" sz="4400" dirty="0" smtClean="0"/>
              <a:t> </a:t>
            </a:r>
            <a:r>
              <a:rPr lang="ru-RU" sz="4400" dirty="0" err="1" smtClean="0"/>
              <a:t>ожина</a:t>
            </a:r>
            <a:r>
              <a:rPr lang="ru-RU" sz="4400" dirty="0" smtClean="0"/>
              <a:t>...</a:t>
            </a:r>
          </a:p>
          <a:p>
            <a:r>
              <a:rPr lang="ru-RU" sz="4400" dirty="0" err="1" smtClean="0"/>
              <a:t>Скільки</a:t>
            </a:r>
            <a:r>
              <a:rPr lang="ru-RU" sz="4400" dirty="0" smtClean="0"/>
              <a:t> </a:t>
            </a:r>
            <a:r>
              <a:rPr lang="ru-RU" sz="4400" dirty="0" err="1" smtClean="0"/>
              <a:t>всіх</a:t>
            </a:r>
            <a:r>
              <a:rPr lang="ru-RU" sz="4400" dirty="0" smtClean="0"/>
              <a:t> дерев, </a:t>
            </a:r>
            <a:r>
              <a:rPr lang="ru-RU" sz="4400" dirty="0" err="1" smtClean="0"/>
              <a:t>скажи-но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8596" y="78579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Цікаві задачі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7" name="Picture 8" descr="F:\картинки\sov0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572264" y="1071546"/>
            <a:ext cx="2285984" cy="258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928934"/>
            <a:ext cx="822960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казці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Білосніжка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гномів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полічіть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3075" name="Picture 3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643050"/>
            <a:ext cx="229700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корзинці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у Мишки: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цукерки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три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горішки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Пиріжок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сунички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дарунки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для сестрички.</a:t>
            </a:r>
          </a:p>
          <a:p>
            <a:pPr algn="just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гостинців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Є у мишки 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корзинці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Звірі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тісто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замісили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бубликів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спекти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Бублики по два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зліпились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утворились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7346136_1245431396_br000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6038033" y="1891531"/>
            <a:ext cx="1925722" cy="1428761"/>
          </a:xfrm>
          <a:prstGeom prst="rect">
            <a:avLst/>
          </a:prstGeom>
        </p:spPr>
      </p:pic>
      <p:pic>
        <p:nvPicPr>
          <p:cNvPr id="6" name="Рисунок 5" descr="77346136_1245431396_br000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6180908" y="3606043"/>
            <a:ext cx="1925722" cy="1428761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>
              <a:snd r:embed="rId4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Ось до класу на урок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Залетіло 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ять сорок.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Три пізніше прибуло.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Скільки всіх птахів було?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098" name="Picture 2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821671" cy="21106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Софійки 3 копійки,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 Вані 5.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Швидше руки підіймайте,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 вміє гроші </a:t>
            </a:r>
            <a:r>
              <a:rPr lang="uk-UA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рахувать</a:t>
            </a:r>
            <a:r>
              <a:rPr lang="uk-UA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123" name="Picture 3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928802"/>
            <a:ext cx="990600" cy="962025"/>
          </a:xfrm>
          <a:prstGeom prst="rect">
            <a:avLst/>
          </a:prstGeom>
          <a:noFill/>
        </p:spPr>
      </p:pic>
      <p:pic>
        <p:nvPicPr>
          <p:cNvPr id="5124" name="Picture 4" descr="C:\Users\Lenovo\Desktop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1785926"/>
            <a:ext cx="1171575" cy="1190625"/>
          </a:xfrm>
          <a:prstGeom prst="rect">
            <a:avLst/>
          </a:prstGeom>
          <a:noFill/>
        </p:spPr>
      </p:pic>
      <p:pic>
        <p:nvPicPr>
          <p:cNvPr id="5125" name="Picture 5" descr="C:\Users\Lenovo\Desktop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074" y="4572008"/>
            <a:ext cx="1721537" cy="170498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ВІСІМ слив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дідусь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зірвав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Вісьмох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онуків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частував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Діти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всі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плоди хвалили: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- Слив таких ми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їли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743450"/>
            <a:ext cx="2095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0004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381000" y="4800600"/>
            <a:ext cx="2438400" cy="1600200"/>
            <a:chOff x="384" y="2352"/>
            <a:chExt cx="1536" cy="1008"/>
          </a:xfrm>
        </p:grpSpPr>
        <p:grpSp>
          <p:nvGrpSpPr>
            <p:cNvPr id="5" name="Group 230"/>
            <p:cNvGrpSpPr>
              <a:grpSpLocks/>
            </p:cNvGrpSpPr>
            <p:nvPr/>
          </p:nvGrpSpPr>
          <p:grpSpPr bwMode="auto">
            <a:xfrm>
              <a:off x="384" y="2688"/>
              <a:ext cx="1536" cy="672"/>
              <a:chOff x="2145" y="2768"/>
              <a:chExt cx="1536" cy="672"/>
            </a:xfrm>
          </p:grpSpPr>
          <p:sp>
            <p:nvSpPr>
              <p:cNvPr id="28" name="Freeform 231"/>
              <p:cNvSpPr>
                <a:spLocks/>
              </p:cNvSpPr>
              <p:nvPr/>
            </p:nvSpPr>
            <p:spPr bwMode="auto">
              <a:xfrm>
                <a:off x="2145" y="2979"/>
                <a:ext cx="1536" cy="46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Oval 232"/>
              <p:cNvSpPr>
                <a:spLocks noChangeArrowheads="1"/>
              </p:cNvSpPr>
              <p:nvPr/>
            </p:nvSpPr>
            <p:spPr bwMode="auto">
              <a:xfrm>
                <a:off x="2145" y="2768"/>
                <a:ext cx="1536" cy="4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0" name="Picture 233" descr="uz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9" y="3249"/>
                <a:ext cx="980" cy="155"/>
              </a:xfrm>
              <a:prstGeom prst="rect">
                <a:avLst/>
              </a:prstGeom>
              <a:noFill/>
            </p:spPr>
          </p:pic>
        </p:grpSp>
        <p:sp>
          <p:nvSpPr>
            <p:cNvPr id="10" name="Freeform 234"/>
            <p:cNvSpPr>
              <a:spLocks/>
            </p:cNvSpPr>
            <p:nvPr/>
          </p:nvSpPr>
          <p:spPr bwMode="auto">
            <a:xfrm rot="4249848">
              <a:off x="1268" y="2476"/>
              <a:ext cx="373" cy="318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9966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35"/>
            <p:cNvSpPr>
              <a:spLocks/>
            </p:cNvSpPr>
            <p:nvPr/>
          </p:nvSpPr>
          <p:spPr bwMode="auto">
            <a:xfrm>
              <a:off x="384" y="2592"/>
              <a:ext cx="384" cy="392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9966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36"/>
            <p:cNvSpPr>
              <a:spLocks/>
            </p:cNvSpPr>
            <p:nvPr/>
          </p:nvSpPr>
          <p:spPr bwMode="auto">
            <a:xfrm rot="3222884">
              <a:off x="579" y="2807"/>
              <a:ext cx="358" cy="363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9966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7"/>
            <p:cNvSpPr>
              <a:spLocks/>
            </p:cNvSpPr>
            <p:nvPr/>
          </p:nvSpPr>
          <p:spPr bwMode="auto">
            <a:xfrm rot="3222884">
              <a:off x="1155" y="2829"/>
              <a:ext cx="358" cy="363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9966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38"/>
            <p:cNvSpPr>
              <a:spLocks/>
            </p:cNvSpPr>
            <p:nvPr/>
          </p:nvSpPr>
          <p:spPr bwMode="auto">
            <a:xfrm rot="3222884">
              <a:off x="1539" y="2685"/>
              <a:ext cx="358" cy="363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39"/>
            <p:cNvSpPr>
              <a:spLocks/>
            </p:cNvSpPr>
            <p:nvPr/>
          </p:nvSpPr>
          <p:spPr bwMode="auto">
            <a:xfrm rot="3222884">
              <a:off x="863" y="2881"/>
              <a:ext cx="277" cy="275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40"/>
            <p:cNvSpPr>
              <a:spLocks/>
            </p:cNvSpPr>
            <p:nvPr/>
          </p:nvSpPr>
          <p:spPr bwMode="auto">
            <a:xfrm rot="3222884">
              <a:off x="1439" y="2844"/>
              <a:ext cx="277" cy="275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9966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41"/>
            <p:cNvSpPr>
              <a:spLocks/>
            </p:cNvSpPr>
            <p:nvPr/>
          </p:nvSpPr>
          <p:spPr bwMode="auto">
            <a:xfrm rot="1405502">
              <a:off x="912" y="2352"/>
              <a:ext cx="373" cy="318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42"/>
            <p:cNvSpPr>
              <a:spLocks/>
            </p:cNvSpPr>
            <p:nvPr/>
          </p:nvSpPr>
          <p:spPr bwMode="auto">
            <a:xfrm rot="3222884">
              <a:off x="723" y="2589"/>
              <a:ext cx="358" cy="363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43"/>
            <p:cNvSpPr>
              <a:spLocks/>
            </p:cNvSpPr>
            <p:nvPr/>
          </p:nvSpPr>
          <p:spPr bwMode="auto">
            <a:xfrm rot="1405502">
              <a:off x="576" y="2352"/>
              <a:ext cx="373" cy="318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44"/>
            <p:cNvSpPr>
              <a:spLocks/>
            </p:cNvSpPr>
            <p:nvPr/>
          </p:nvSpPr>
          <p:spPr bwMode="auto">
            <a:xfrm rot="667230">
              <a:off x="1056" y="2592"/>
              <a:ext cx="373" cy="318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9966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245"/>
            <p:cNvGrpSpPr>
              <a:grpSpLocks/>
            </p:cNvGrpSpPr>
            <p:nvPr/>
          </p:nvGrpSpPr>
          <p:grpSpPr bwMode="auto">
            <a:xfrm>
              <a:off x="912" y="2352"/>
              <a:ext cx="901" cy="499"/>
              <a:chOff x="2928" y="3282"/>
              <a:chExt cx="901" cy="499"/>
            </a:xfrm>
          </p:grpSpPr>
          <p:sp>
            <p:nvSpPr>
              <p:cNvPr id="24" name="Freeform 246"/>
              <p:cNvSpPr>
                <a:spLocks/>
              </p:cNvSpPr>
              <p:nvPr/>
            </p:nvSpPr>
            <p:spPr bwMode="auto">
              <a:xfrm rot="2591072">
                <a:off x="3168" y="3282"/>
                <a:ext cx="373" cy="318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48" y="392"/>
                  </a:cxn>
                  <a:cxn ang="0">
                    <a:pos x="288" y="104"/>
                  </a:cxn>
                  <a:cxn ang="0">
                    <a:pos x="624" y="8"/>
                  </a:cxn>
                  <a:cxn ang="0">
                    <a:pos x="960" y="56"/>
                  </a:cxn>
                  <a:cxn ang="0">
                    <a:pos x="1104" y="152"/>
                  </a:cxn>
                  <a:cxn ang="0">
                    <a:pos x="1104" y="344"/>
                  </a:cxn>
                  <a:cxn ang="0">
                    <a:pos x="864" y="728"/>
                  </a:cxn>
                  <a:cxn ang="0">
                    <a:pos x="528" y="872"/>
                  </a:cxn>
                  <a:cxn ang="0">
                    <a:pos x="192" y="968"/>
                  </a:cxn>
                  <a:cxn ang="0">
                    <a:pos x="0" y="920"/>
                  </a:cxn>
                </a:cxnLst>
                <a:rect l="0" t="0" r="r" b="b"/>
                <a:pathLst>
                  <a:path w="1144" h="976">
                    <a:moveTo>
                      <a:pt x="0" y="872"/>
                    </a:moveTo>
                    <a:cubicBezTo>
                      <a:pt x="0" y="696"/>
                      <a:pt x="0" y="520"/>
                      <a:pt x="48" y="392"/>
                    </a:cubicBezTo>
                    <a:cubicBezTo>
                      <a:pt x="96" y="264"/>
                      <a:pt x="192" y="168"/>
                      <a:pt x="288" y="104"/>
                    </a:cubicBezTo>
                    <a:cubicBezTo>
                      <a:pt x="384" y="40"/>
                      <a:pt x="512" y="16"/>
                      <a:pt x="624" y="8"/>
                    </a:cubicBezTo>
                    <a:cubicBezTo>
                      <a:pt x="736" y="0"/>
                      <a:pt x="880" y="32"/>
                      <a:pt x="960" y="56"/>
                    </a:cubicBezTo>
                    <a:cubicBezTo>
                      <a:pt x="1040" y="80"/>
                      <a:pt x="1080" y="104"/>
                      <a:pt x="1104" y="152"/>
                    </a:cubicBezTo>
                    <a:cubicBezTo>
                      <a:pt x="1128" y="200"/>
                      <a:pt x="1144" y="248"/>
                      <a:pt x="1104" y="344"/>
                    </a:cubicBezTo>
                    <a:cubicBezTo>
                      <a:pt x="1064" y="440"/>
                      <a:pt x="960" y="640"/>
                      <a:pt x="864" y="728"/>
                    </a:cubicBezTo>
                    <a:cubicBezTo>
                      <a:pt x="768" y="816"/>
                      <a:pt x="640" y="832"/>
                      <a:pt x="528" y="872"/>
                    </a:cubicBezTo>
                    <a:cubicBezTo>
                      <a:pt x="416" y="912"/>
                      <a:pt x="280" y="960"/>
                      <a:pt x="192" y="968"/>
                    </a:cubicBezTo>
                    <a:cubicBezTo>
                      <a:pt x="104" y="976"/>
                      <a:pt x="52" y="948"/>
                      <a:pt x="0" y="920"/>
                    </a:cubicBezTo>
                  </a:path>
                </a:pathLst>
              </a:custGeom>
              <a:gradFill rotWithShape="1">
                <a:gsLst>
                  <a:gs pos="0">
                    <a:srgbClr val="6600FF"/>
                  </a:gs>
                  <a:gs pos="100000">
                    <a:srgbClr val="43008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47"/>
              <p:cNvSpPr>
                <a:spLocks/>
              </p:cNvSpPr>
              <p:nvPr/>
            </p:nvSpPr>
            <p:spPr bwMode="auto">
              <a:xfrm rot="667230">
                <a:off x="3456" y="3456"/>
                <a:ext cx="373" cy="318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48" y="392"/>
                  </a:cxn>
                  <a:cxn ang="0">
                    <a:pos x="288" y="104"/>
                  </a:cxn>
                  <a:cxn ang="0">
                    <a:pos x="624" y="8"/>
                  </a:cxn>
                  <a:cxn ang="0">
                    <a:pos x="960" y="56"/>
                  </a:cxn>
                  <a:cxn ang="0">
                    <a:pos x="1104" y="152"/>
                  </a:cxn>
                  <a:cxn ang="0">
                    <a:pos x="1104" y="344"/>
                  </a:cxn>
                  <a:cxn ang="0">
                    <a:pos x="864" y="728"/>
                  </a:cxn>
                  <a:cxn ang="0">
                    <a:pos x="528" y="872"/>
                  </a:cxn>
                  <a:cxn ang="0">
                    <a:pos x="192" y="968"/>
                  </a:cxn>
                  <a:cxn ang="0">
                    <a:pos x="0" y="920"/>
                  </a:cxn>
                </a:cxnLst>
                <a:rect l="0" t="0" r="r" b="b"/>
                <a:pathLst>
                  <a:path w="1144" h="976">
                    <a:moveTo>
                      <a:pt x="0" y="872"/>
                    </a:moveTo>
                    <a:cubicBezTo>
                      <a:pt x="0" y="696"/>
                      <a:pt x="0" y="520"/>
                      <a:pt x="48" y="392"/>
                    </a:cubicBezTo>
                    <a:cubicBezTo>
                      <a:pt x="96" y="264"/>
                      <a:pt x="192" y="168"/>
                      <a:pt x="288" y="104"/>
                    </a:cubicBezTo>
                    <a:cubicBezTo>
                      <a:pt x="384" y="40"/>
                      <a:pt x="512" y="16"/>
                      <a:pt x="624" y="8"/>
                    </a:cubicBezTo>
                    <a:cubicBezTo>
                      <a:pt x="736" y="0"/>
                      <a:pt x="880" y="32"/>
                      <a:pt x="960" y="56"/>
                    </a:cubicBezTo>
                    <a:cubicBezTo>
                      <a:pt x="1040" y="80"/>
                      <a:pt x="1080" y="104"/>
                      <a:pt x="1104" y="152"/>
                    </a:cubicBezTo>
                    <a:cubicBezTo>
                      <a:pt x="1128" y="200"/>
                      <a:pt x="1144" y="248"/>
                      <a:pt x="1104" y="344"/>
                    </a:cubicBezTo>
                    <a:cubicBezTo>
                      <a:pt x="1064" y="440"/>
                      <a:pt x="960" y="640"/>
                      <a:pt x="864" y="728"/>
                    </a:cubicBezTo>
                    <a:cubicBezTo>
                      <a:pt x="768" y="816"/>
                      <a:pt x="640" y="832"/>
                      <a:pt x="528" y="872"/>
                    </a:cubicBezTo>
                    <a:cubicBezTo>
                      <a:pt x="416" y="912"/>
                      <a:pt x="280" y="960"/>
                      <a:pt x="192" y="968"/>
                    </a:cubicBezTo>
                    <a:cubicBezTo>
                      <a:pt x="104" y="976"/>
                      <a:pt x="52" y="948"/>
                      <a:pt x="0" y="920"/>
                    </a:cubicBezTo>
                  </a:path>
                </a:pathLst>
              </a:custGeom>
              <a:gradFill rotWithShape="1">
                <a:gsLst>
                  <a:gs pos="0">
                    <a:srgbClr val="9966FF"/>
                  </a:gs>
                  <a:gs pos="100000">
                    <a:srgbClr val="43008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8"/>
              <p:cNvSpPr>
                <a:spLocks/>
              </p:cNvSpPr>
              <p:nvPr/>
            </p:nvSpPr>
            <p:spPr bwMode="auto">
              <a:xfrm rot="1949697">
                <a:off x="2928" y="3456"/>
                <a:ext cx="373" cy="318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48" y="392"/>
                  </a:cxn>
                  <a:cxn ang="0">
                    <a:pos x="288" y="104"/>
                  </a:cxn>
                  <a:cxn ang="0">
                    <a:pos x="624" y="8"/>
                  </a:cxn>
                  <a:cxn ang="0">
                    <a:pos x="960" y="56"/>
                  </a:cxn>
                  <a:cxn ang="0">
                    <a:pos x="1104" y="152"/>
                  </a:cxn>
                  <a:cxn ang="0">
                    <a:pos x="1104" y="344"/>
                  </a:cxn>
                  <a:cxn ang="0">
                    <a:pos x="864" y="728"/>
                  </a:cxn>
                  <a:cxn ang="0">
                    <a:pos x="528" y="872"/>
                  </a:cxn>
                  <a:cxn ang="0">
                    <a:pos x="192" y="968"/>
                  </a:cxn>
                  <a:cxn ang="0">
                    <a:pos x="0" y="920"/>
                  </a:cxn>
                </a:cxnLst>
                <a:rect l="0" t="0" r="r" b="b"/>
                <a:pathLst>
                  <a:path w="1144" h="976">
                    <a:moveTo>
                      <a:pt x="0" y="872"/>
                    </a:moveTo>
                    <a:cubicBezTo>
                      <a:pt x="0" y="696"/>
                      <a:pt x="0" y="520"/>
                      <a:pt x="48" y="392"/>
                    </a:cubicBezTo>
                    <a:cubicBezTo>
                      <a:pt x="96" y="264"/>
                      <a:pt x="192" y="168"/>
                      <a:pt x="288" y="104"/>
                    </a:cubicBezTo>
                    <a:cubicBezTo>
                      <a:pt x="384" y="40"/>
                      <a:pt x="512" y="16"/>
                      <a:pt x="624" y="8"/>
                    </a:cubicBezTo>
                    <a:cubicBezTo>
                      <a:pt x="736" y="0"/>
                      <a:pt x="880" y="32"/>
                      <a:pt x="960" y="56"/>
                    </a:cubicBezTo>
                    <a:cubicBezTo>
                      <a:pt x="1040" y="80"/>
                      <a:pt x="1080" y="104"/>
                      <a:pt x="1104" y="152"/>
                    </a:cubicBezTo>
                    <a:cubicBezTo>
                      <a:pt x="1128" y="200"/>
                      <a:pt x="1144" y="248"/>
                      <a:pt x="1104" y="344"/>
                    </a:cubicBezTo>
                    <a:cubicBezTo>
                      <a:pt x="1064" y="440"/>
                      <a:pt x="960" y="640"/>
                      <a:pt x="864" y="728"/>
                    </a:cubicBezTo>
                    <a:cubicBezTo>
                      <a:pt x="768" y="816"/>
                      <a:pt x="640" y="832"/>
                      <a:pt x="528" y="872"/>
                    </a:cubicBezTo>
                    <a:cubicBezTo>
                      <a:pt x="416" y="912"/>
                      <a:pt x="280" y="960"/>
                      <a:pt x="192" y="968"/>
                    </a:cubicBezTo>
                    <a:cubicBezTo>
                      <a:pt x="104" y="976"/>
                      <a:pt x="52" y="948"/>
                      <a:pt x="0" y="920"/>
                    </a:cubicBezTo>
                  </a:path>
                </a:pathLst>
              </a:custGeom>
              <a:gradFill rotWithShape="1">
                <a:gsLst>
                  <a:gs pos="0">
                    <a:srgbClr val="6600FF"/>
                  </a:gs>
                  <a:gs pos="100000">
                    <a:srgbClr val="43008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49"/>
              <p:cNvSpPr>
                <a:spLocks/>
              </p:cNvSpPr>
              <p:nvPr/>
            </p:nvSpPr>
            <p:spPr bwMode="auto">
              <a:xfrm rot="3887542">
                <a:off x="3215" y="3505"/>
                <a:ext cx="277" cy="275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48" y="392"/>
                  </a:cxn>
                  <a:cxn ang="0">
                    <a:pos x="288" y="104"/>
                  </a:cxn>
                  <a:cxn ang="0">
                    <a:pos x="624" y="8"/>
                  </a:cxn>
                  <a:cxn ang="0">
                    <a:pos x="960" y="56"/>
                  </a:cxn>
                  <a:cxn ang="0">
                    <a:pos x="1104" y="152"/>
                  </a:cxn>
                  <a:cxn ang="0">
                    <a:pos x="1104" y="344"/>
                  </a:cxn>
                  <a:cxn ang="0">
                    <a:pos x="864" y="728"/>
                  </a:cxn>
                  <a:cxn ang="0">
                    <a:pos x="528" y="872"/>
                  </a:cxn>
                  <a:cxn ang="0">
                    <a:pos x="192" y="968"/>
                  </a:cxn>
                  <a:cxn ang="0">
                    <a:pos x="0" y="920"/>
                  </a:cxn>
                </a:cxnLst>
                <a:rect l="0" t="0" r="r" b="b"/>
                <a:pathLst>
                  <a:path w="1144" h="976">
                    <a:moveTo>
                      <a:pt x="0" y="872"/>
                    </a:moveTo>
                    <a:cubicBezTo>
                      <a:pt x="0" y="696"/>
                      <a:pt x="0" y="520"/>
                      <a:pt x="48" y="392"/>
                    </a:cubicBezTo>
                    <a:cubicBezTo>
                      <a:pt x="96" y="264"/>
                      <a:pt x="192" y="168"/>
                      <a:pt x="288" y="104"/>
                    </a:cubicBezTo>
                    <a:cubicBezTo>
                      <a:pt x="384" y="40"/>
                      <a:pt x="512" y="16"/>
                      <a:pt x="624" y="8"/>
                    </a:cubicBezTo>
                    <a:cubicBezTo>
                      <a:pt x="736" y="0"/>
                      <a:pt x="880" y="32"/>
                      <a:pt x="960" y="56"/>
                    </a:cubicBezTo>
                    <a:cubicBezTo>
                      <a:pt x="1040" y="80"/>
                      <a:pt x="1080" y="104"/>
                      <a:pt x="1104" y="152"/>
                    </a:cubicBezTo>
                    <a:cubicBezTo>
                      <a:pt x="1128" y="200"/>
                      <a:pt x="1144" y="248"/>
                      <a:pt x="1104" y="344"/>
                    </a:cubicBezTo>
                    <a:cubicBezTo>
                      <a:pt x="1064" y="440"/>
                      <a:pt x="960" y="640"/>
                      <a:pt x="864" y="728"/>
                    </a:cubicBezTo>
                    <a:cubicBezTo>
                      <a:pt x="768" y="816"/>
                      <a:pt x="640" y="832"/>
                      <a:pt x="528" y="872"/>
                    </a:cubicBezTo>
                    <a:cubicBezTo>
                      <a:pt x="416" y="912"/>
                      <a:pt x="280" y="960"/>
                      <a:pt x="192" y="968"/>
                    </a:cubicBezTo>
                    <a:cubicBezTo>
                      <a:pt x="104" y="976"/>
                      <a:pt x="52" y="948"/>
                      <a:pt x="0" y="920"/>
                    </a:cubicBezTo>
                  </a:path>
                </a:pathLst>
              </a:custGeom>
              <a:gradFill rotWithShape="1">
                <a:gsLst>
                  <a:gs pos="0">
                    <a:srgbClr val="6600FF"/>
                  </a:gs>
                  <a:gs pos="100000">
                    <a:srgbClr val="43008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Freeform 250"/>
            <p:cNvSpPr>
              <a:spLocks/>
            </p:cNvSpPr>
            <p:nvPr/>
          </p:nvSpPr>
          <p:spPr bwMode="auto">
            <a:xfrm rot="3222884">
              <a:off x="1007" y="2785"/>
              <a:ext cx="277" cy="275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51"/>
            <p:cNvSpPr>
              <a:spLocks/>
            </p:cNvSpPr>
            <p:nvPr/>
          </p:nvSpPr>
          <p:spPr bwMode="auto">
            <a:xfrm rot="1405502">
              <a:off x="1200" y="2688"/>
              <a:ext cx="373" cy="318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8" y="392"/>
                </a:cxn>
                <a:cxn ang="0">
                  <a:pos x="288" y="104"/>
                </a:cxn>
                <a:cxn ang="0">
                  <a:pos x="624" y="8"/>
                </a:cxn>
                <a:cxn ang="0">
                  <a:pos x="960" y="56"/>
                </a:cxn>
                <a:cxn ang="0">
                  <a:pos x="1104" y="152"/>
                </a:cxn>
                <a:cxn ang="0">
                  <a:pos x="1104" y="344"/>
                </a:cxn>
                <a:cxn ang="0">
                  <a:pos x="864" y="728"/>
                </a:cxn>
                <a:cxn ang="0">
                  <a:pos x="528" y="872"/>
                </a:cxn>
                <a:cxn ang="0">
                  <a:pos x="192" y="968"/>
                </a:cxn>
                <a:cxn ang="0">
                  <a:pos x="0" y="920"/>
                </a:cxn>
              </a:cxnLst>
              <a:rect l="0" t="0" r="r" b="b"/>
              <a:pathLst>
                <a:path w="1144" h="976">
                  <a:moveTo>
                    <a:pt x="0" y="872"/>
                  </a:moveTo>
                  <a:cubicBezTo>
                    <a:pt x="0" y="696"/>
                    <a:pt x="0" y="520"/>
                    <a:pt x="48" y="392"/>
                  </a:cubicBezTo>
                  <a:cubicBezTo>
                    <a:pt x="96" y="264"/>
                    <a:pt x="192" y="168"/>
                    <a:pt x="288" y="104"/>
                  </a:cubicBezTo>
                  <a:cubicBezTo>
                    <a:pt x="384" y="40"/>
                    <a:pt x="512" y="16"/>
                    <a:pt x="624" y="8"/>
                  </a:cubicBezTo>
                  <a:cubicBezTo>
                    <a:pt x="736" y="0"/>
                    <a:pt x="880" y="32"/>
                    <a:pt x="960" y="56"/>
                  </a:cubicBezTo>
                  <a:cubicBezTo>
                    <a:pt x="1040" y="80"/>
                    <a:pt x="1080" y="104"/>
                    <a:pt x="1104" y="152"/>
                  </a:cubicBezTo>
                  <a:cubicBezTo>
                    <a:pt x="1128" y="200"/>
                    <a:pt x="1144" y="248"/>
                    <a:pt x="1104" y="344"/>
                  </a:cubicBezTo>
                  <a:cubicBezTo>
                    <a:pt x="1064" y="440"/>
                    <a:pt x="960" y="640"/>
                    <a:pt x="864" y="728"/>
                  </a:cubicBezTo>
                  <a:cubicBezTo>
                    <a:pt x="768" y="816"/>
                    <a:pt x="640" y="832"/>
                    <a:pt x="528" y="872"/>
                  </a:cubicBezTo>
                  <a:cubicBezTo>
                    <a:pt x="416" y="912"/>
                    <a:pt x="280" y="960"/>
                    <a:pt x="192" y="968"/>
                  </a:cubicBezTo>
                  <a:cubicBezTo>
                    <a:pt x="104" y="976"/>
                    <a:pt x="52" y="948"/>
                    <a:pt x="0" y="920"/>
                  </a:cubicBezTo>
                </a:path>
              </a:pathLst>
            </a:custGeom>
            <a:gradFill rotWithShape="1">
              <a:gsLst>
                <a:gs pos="0">
                  <a:srgbClr val="6600FF"/>
                </a:gs>
                <a:gs pos="100000">
                  <a:srgbClr val="43008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7286644" cy="1143000"/>
          </a:xfrm>
        </p:spPr>
        <p:txBody>
          <a:bodyPr/>
          <a:lstStyle/>
          <a:p>
            <a:r>
              <a:rPr lang="uk-UA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Прислів</a:t>
            </a:r>
            <a:r>
              <a:rPr lang="en-US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я та приказки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        </a:t>
            </a:r>
            <a:r>
              <a:rPr lang="ru-RU" sz="5400" dirty="0" err="1" smtClean="0"/>
              <a:t>Пошануй</a:t>
            </a:r>
            <a:r>
              <a:rPr lang="ru-RU" sz="5400" dirty="0" smtClean="0"/>
              <a:t> одежу раз – вона тебе </a:t>
            </a:r>
            <a:r>
              <a:rPr lang="ru-RU" sz="5400" dirty="0" err="1" smtClean="0"/>
              <a:t>вісім</a:t>
            </a:r>
            <a:r>
              <a:rPr lang="ru-RU" sz="5400" dirty="0" smtClean="0"/>
              <a:t> раз.</a:t>
            </a:r>
            <a:endParaRPr lang="ru-RU" sz="5400" dirty="0"/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Picture 4" descr="http://prosmeshariki.ru/kliparti/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071546"/>
            <a:ext cx="2428923" cy="19308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Логічні задачі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4000" dirty="0" err="1" smtClean="0"/>
              <a:t>Йшли</a:t>
            </a:r>
            <a:r>
              <a:rPr lang="ru-RU" sz="4000" dirty="0" smtClean="0"/>
              <a:t> 7 </a:t>
            </a:r>
            <a:r>
              <a:rPr lang="ru-RU" sz="4000" dirty="0" err="1" smtClean="0"/>
              <a:t>братів</a:t>
            </a:r>
            <a:r>
              <a:rPr lang="ru-RU" sz="4000" dirty="0" smtClean="0"/>
              <a:t>, у кожного брата – по </a:t>
            </a:r>
            <a:r>
              <a:rPr lang="ru-RU" sz="4000" dirty="0" err="1" smtClean="0"/>
              <a:t>одній</a:t>
            </a:r>
            <a:r>
              <a:rPr lang="ru-RU" sz="4000" dirty="0" smtClean="0"/>
              <a:t> </a:t>
            </a:r>
            <a:r>
              <a:rPr lang="ru-RU" sz="4000" dirty="0" err="1" smtClean="0"/>
              <a:t>сестрі</a:t>
            </a:r>
            <a:r>
              <a:rPr lang="ru-RU" sz="4000" dirty="0" smtClean="0"/>
              <a:t>. </a:t>
            </a:r>
            <a:r>
              <a:rPr lang="ru-RU" sz="4000" dirty="0" err="1" smtClean="0"/>
              <a:t>Скільки</a:t>
            </a:r>
            <a:r>
              <a:rPr lang="ru-RU" sz="4000" dirty="0" smtClean="0"/>
              <a:t> </a:t>
            </a:r>
            <a:r>
              <a:rPr lang="ru-RU" sz="4000" dirty="0" err="1" smtClean="0"/>
              <a:t>йшло</a:t>
            </a:r>
            <a:r>
              <a:rPr lang="ru-RU" sz="4000" dirty="0" smtClean="0"/>
              <a:t> людей?  </a:t>
            </a:r>
          </a:p>
          <a:p>
            <a:r>
              <a:rPr lang="ru-RU" sz="4000" dirty="0" smtClean="0"/>
              <a:t>- </a:t>
            </a:r>
            <a:r>
              <a:rPr lang="ru-RU" sz="4000" dirty="0" err="1" smtClean="0"/>
              <a:t>З-під</a:t>
            </a:r>
            <a:r>
              <a:rPr lang="ru-RU" sz="4000" dirty="0" smtClean="0"/>
              <a:t> </a:t>
            </a:r>
            <a:r>
              <a:rPr lang="ru-RU" sz="4000" dirty="0" err="1" smtClean="0"/>
              <a:t>воріт</a:t>
            </a:r>
            <a:r>
              <a:rPr lang="ru-RU" sz="4000" dirty="0" smtClean="0"/>
              <a:t> видно 8 </a:t>
            </a:r>
            <a:r>
              <a:rPr lang="ru-RU" sz="4000" dirty="0" err="1" smtClean="0"/>
              <a:t>котячих</a:t>
            </a:r>
            <a:r>
              <a:rPr lang="ru-RU" sz="4000" dirty="0" smtClean="0"/>
              <a:t> лап. </a:t>
            </a:r>
            <a:r>
              <a:rPr lang="ru-RU" sz="4000" dirty="0" err="1" smtClean="0"/>
              <a:t>Скільки</a:t>
            </a:r>
            <a:r>
              <a:rPr lang="ru-RU" sz="4000" dirty="0" smtClean="0"/>
              <a:t> </a:t>
            </a:r>
            <a:r>
              <a:rPr lang="ru-RU" sz="4000" dirty="0" err="1" smtClean="0"/>
              <a:t>кішок</a:t>
            </a:r>
            <a:r>
              <a:rPr lang="ru-RU" sz="4000" dirty="0" smtClean="0"/>
              <a:t> у </a:t>
            </a:r>
            <a:r>
              <a:rPr lang="ru-RU" sz="4000" dirty="0" err="1" smtClean="0"/>
              <a:t>дворі</a:t>
            </a:r>
            <a:r>
              <a:rPr lang="ru-RU" sz="4000" dirty="0" smtClean="0"/>
              <a:t>? </a:t>
            </a:r>
          </a:p>
          <a:p>
            <a:r>
              <a:rPr lang="ru-RU" sz="4000" dirty="0" smtClean="0"/>
              <a:t>- </a:t>
            </a:r>
            <a:r>
              <a:rPr lang="ru-RU" sz="4000" dirty="0" err="1" smtClean="0"/>
              <a:t>з</a:t>
            </a:r>
            <a:r>
              <a:rPr lang="ru-RU" sz="4000" dirty="0" smtClean="0"/>
              <a:t> дупла </a:t>
            </a:r>
            <a:r>
              <a:rPr lang="ru-RU" sz="4000" dirty="0" err="1" smtClean="0"/>
              <a:t>виглядали</a:t>
            </a:r>
            <a:r>
              <a:rPr lang="ru-RU" sz="4000" dirty="0" smtClean="0"/>
              <a:t> 8 </a:t>
            </a:r>
            <a:r>
              <a:rPr lang="ru-RU" sz="4000" dirty="0" err="1" smtClean="0"/>
              <a:t>хвостів</a:t>
            </a:r>
            <a:r>
              <a:rPr lang="ru-RU" sz="4000" dirty="0" smtClean="0"/>
              <a:t> </a:t>
            </a:r>
            <a:r>
              <a:rPr lang="ru-RU" sz="4000" dirty="0" err="1" smtClean="0"/>
              <a:t>білок</a:t>
            </a:r>
            <a:r>
              <a:rPr lang="ru-RU" sz="4000" dirty="0" smtClean="0"/>
              <a:t>. </a:t>
            </a:r>
            <a:r>
              <a:rPr lang="ru-RU" sz="4000" dirty="0" err="1" smtClean="0"/>
              <a:t>Скільки</a:t>
            </a:r>
            <a:r>
              <a:rPr lang="ru-RU" sz="4000" dirty="0" smtClean="0"/>
              <a:t> </a:t>
            </a:r>
            <a:r>
              <a:rPr lang="ru-RU" sz="4000" dirty="0" err="1" smtClean="0"/>
              <a:t>білок</a:t>
            </a:r>
            <a:r>
              <a:rPr lang="ru-RU" sz="4000" dirty="0" smtClean="0"/>
              <a:t> у </a:t>
            </a:r>
            <a:r>
              <a:rPr lang="ru-RU" sz="4000" dirty="0" err="1" smtClean="0"/>
              <a:t>дуплі</a:t>
            </a:r>
            <a:r>
              <a:rPr lang="ru-RU" sz="4000" dirty="0" smtClean="0"/>
              <a:t>? </a:t>
            </a:r>
            <a:endParaRPr lang="ru-RU" sz="4000" dirty="0"/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Дранка"/>
          <p:cNvSpPr>
            <a:spLocks noChangeArrowheads="1"/>
          </p:cNvSpPr>
          <p:nvPr/>
        </p:nvSpPr>
        <p:spPr bwMode="auto">
          <a:xfrm>
            <a:off x="1788584" y="1808560"/>
            <a:ext cx="5856816" cy="1188244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0" name="Picture 4" descr="облака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883" y="1142984"/>
            <a:ext cx="4320117" cy="1289447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364318" y="2996803"/>
            <a:ext cx="4607983" cy="3861197"/>
          </a:xfrm>
          <a:prstGeom prst="rect">
            <a:avLst/>
          </a:prstGeom>
          <a:solidFill>
            <a:srgbClr val="ECD9C6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572000" y="2996803"/>
            <a:ext cx="0" cy="386119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2364318" y="4942285"/>
            <a:ext cx="4607983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364318" y="3970735"/>
            <a:ext cx="4607983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364318" y="5913835"/>
            <a:ext cx="4607983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4188885" y="2025254"/>
            <a:ext cx="958849" cy="864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82C00"/>
                </a:solidFill>
                <a:latin typeface="Impact"/>
              </a:rPr>
              <a:t>8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5340351" y="5104210"/>
            <a:ext cx="57573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3132667" y="3158729"/>
            <a:ext cx="57573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5147733" y="4132660"/>
            <a:ext cx="958851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 7</a:t>
            </a:r>
          </a:p>
        </p:txBody>
      </p:sp>
      <p:sp>
        <p:nvSpPr>
          <p:cNvPr id="29710" name="WordArt 14"/>
          <p:cNvSpPr>
            <a:spLocks noChangeArrowheads="1" noChangeShapeType="1" noTextEdit="1"/>
          </p:cNvSpPr>
          <p:nvPr/>
        </p:nvSpPr>
        <p:spPr bwMode="auto">
          <a:xfrm>
            <a:off x="5435600" y="3158729"/>
            <a:ext cx="57573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5435600" y="6020992"/>
            <a:ext cx="575733" cy="650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9712" name="WordArt 16"/>
          <p:cNvSpPr>
            <a:spLocks noChangeArrowheads="1" noChangeShapeType="1" noTextEdit="1"/>
          </p:cNvSpPr>
          <p:nvPr/>
        </p:nvSpPr>
        <p:spPr bwMode="auto">
          <a:xfrm>
            <a:off x="3132667" y="5104210"/>
            <a:ext cx="57573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3035300" y="4132660"/>
            <a:ext cx="57573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9714" name="WordArt 18"/>
          <p:cNvSpPr>
            <a:spLocks noChangeArrowheads="1" noChangeShapeType="1" noTextEdit="1"/>
          </p:cNvSpPr>
          <p:nvPr/>
        </p:nvSpPr>
        <p:spPr bwMode="auto">
          <a:xfrm>
            <a:off x="3035300" y="6020992"/>
            <a:ext cx="575733" cy="650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940051" y="3105151"/>
            <a:ext cx="1056216" cy="756047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245101" y="4076701"/>
            <a:ext cx="1056217" cy="756047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2844801" y="5049441"/>
            <a:ext cx="1056217" cy="756047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5147734" y="5967413"/>
            <a:ext cx="1056217" cy="756047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19" name="Picture 23" descr="lagush09"/>
          <p:cNvPicPr>
            <a:picLocks noChangeAspect="1" noChangeArrowheads="1"/>
          </p:cNvPicPr>
          <p:nvPr/>
        </p:nvPicPr>
        <p:blipFill>
          <a:blip r:embed="rId3"/>
          <a:srcRect t="39560" r="5963" b="18233"/>
          <a:stretch>
            <a:fillRect/>
          </a:stretch>
        </p:blipFill>
        <p:spPr bwMode="auto">
          <a:xfrm>
            <a:off x="0" y="5072074"/>
            <a:ext cx="2432148" cy="1785926"/>
          </a:xfrm>
          <a:prstGeom prst="rect">
            <a:avLst/>
          </a:prstGeom>
          <a:noFill/>
        </p:spPr>
      </p:pic>
      <p:pic>
        <p:nvPicPr>
          <p:cNvPr id="29720" name="Picture 24" descr="lagush09"/>
          <p:cNvPicPr>
            <a:picLocks noChangeAspect="1" noChangeArrowheads="1"/>
          </p:cNvPicPr>
          <p:nvPr/>
        </p:nvPicPr>
        <p:blipFill>
          <a:blip r:embed="rId4" cstate="print"/>
          <a:srcRect l="5963" t="38824" b="18233"/>
          <a:stretch>
            <a:fillRect/>
          </a:stretch>
        </p:blipFill>
        <p:spPr bwMode="auto">
          <a:xfrm>
            <a:off x="6972301" y="6291262"/>
            <a:ext cx="2171700" cy="566738"/>
          </a:xfrm>
          <a:prstGeom prst="rect">
            <a:avLst/>
          </a:prstGeom>
          <a:noFill/>
        </p:spPr>
      </p:pic>
      <p:pic>
        <p:nvPicPr>
          <p:cNvPr id="29721" name="Picture 25" descr="tcvet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4665">
            <a:off x="7344834" y="5770960"/>
            <a:ext cx="1883833" cy="897731"/>
          </a:xfrm>
          <a:prstGeom prst="rect">
            <a:avLst/>
          </a:prstGeom>
          <a:noFill/>
        </p:spPr>
      </p:pic>
      <p:pic>
        <p:nvPicPr>
          <p:cNvPr id="29722" name="Picture 26" descr="bd9cd7fea1e2f4d01d96426b08cb4ac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0733" y="2403872"/>
            <a:ext cx="1331384" cy="747713"/>
          </a:xfrm>
          <a:prstGeom prst="rect">
            <a:avLst/>
          </a:prstGeom>
          <a:noFill/>
        </p:spPr>
      </p:pic>
      <p:pic>
        <p:nvPicPr>
          <p:cNvPr id="29723" name="Picture 27" descr="bd9cd7fea1e2f4d01d96426b08cb4ac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413918" flipH="1">
            <a:off x="5366147" y="3924962"/>
            <a:ext cx="716756" cy="1344083"/>
          </a:xfrm>
          <a:prstGeom prst="rect">
            <a:avLst/>
          </a:prstGeom>
          <a:noFill/>
        </p:spPr>
      </p:pic>
      <p:pic>
        <p:nvPicPr>
          <p:cNvPr id="29724" name="Picture 28" descr="bd9cd7fea1e2f4d01d96426b08cb4ac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7433" y="4887516"/>
            <a:ext cx="1331384" cy="747713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857488" y="357166"/>
            <a:ext cx="3701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Склад числа</a:t>
            </a:r>
            <a:endParaRPr lang="ru-RU" sz="4400" dirty="0"/>
          </a:p>
        </p:txBody>
      </p:sp>
      <p:sp>
        <p:nvSpPr>
          <p:cNvPr id="30" name="Управляющая кнопка: домой 29">
            <a:hlinkClick r:id="rId7" action="ppaction://hlinksldjump" highlightClick="1">
              <a:snd r:embed="rId8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31" name="Picture 2" descr="F:\картинки\kop1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26255" y="3429000"/>
            <a:ext cx="2117745" cy="23049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1.11111E-6 L 0.18982 0.087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82 0.08733 L 0.4419 0.23681 " pathEditMode="relative" ptsTypes="AA">
                                      <p:cBhvr>
                                        <p:cTn id="10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2.77778E-7 L -0.28356 0.133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5.55556E-7 L 0.28426 0.13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6 0.13455 L 0.46296 0.087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4"/>
                  </p:tgtEl>
                </p:cond>
              </p:nextCondLst>
            </p:seq>
          </p:childTnLst>
        </p:cTn>
      </p:par>
    </p:tnLst>
    <p:bldLst>
      <p:bldP spid="29715" grpId="0" animBg="1"/>
      <p:bldP spid="29716" grpId="0" animBg="1"/>
      <p:bldP spid="29717" grpId="0" animBg="1"/>
      <p:bldP spid="297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929594" cy="4405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071678"/>
            <a:ext cx="4357718" cy="200026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Бажаємо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успіхів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!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714356"/>
            <a:ext cx="1379392" cy="1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1734515" cy="17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500570"/>
            <a:ext cx="1463126" cy="16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929066"/>
            <a:ext cx="12877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85926"/>
            <a:ext cx="2318315" cy="18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357430"/>
            <a:ext cx="1428728" cy="18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643314"/>
            <a:ext cx="1613658" cy="13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6929422" y="5072074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1" action="ppaction://hlinksldjump"/>
              </a:rPr>
              <a:t>Загадки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2" action="ppaction://hlinksldjump"/>
              </a:rPr>
              <a:t>Письмо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2714620"/>
            <a:ext cx="15472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3" action="ppaction://hlinksldjump"/>
              </a:rPr>
              <a:t>Цікаві </a:t>
            </a:r>
          </a:p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3" action="ppaction://hlinksldjump"/>
              </a:rPr>
              <a:t>задачі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5500702"/>
            <a:ext cx="224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4" action="ppaction://hlinksldjump"/>
              </a:rPr>
              <a:t>Лічилочка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58082" y="2428868"/>
            <a:ext cx="128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5" action="ppaction://hlinksldjump"/>
              </a:rPr>
              <a:t>Казка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5857892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4" action="ppaction://hlinksldjump"/>
              </a:rPr>
              <a:t>Склад числа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4143380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6" action="ppaction://hlinksldjump"/>
              </a:rPr>
              <a:t>Віршики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00364" y="3357562"/>
            <a:ext cx="4737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7" action="ppaction://hlinksldjump"/>
              </a:rPr>
              <a:t>Прислів</a:t>
            </a:r>
            <a:r>
              <a:rPr lang="en-US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7" action="ppaction://hlinksldjump"/>
              </a:rPr>
              <a:t>’</a:t>
            </a:r>
            <a:r>
              <a:rPr lang="uk-UA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hlinkClick r:id="rId17" action="ppaction://hlinksldjump"/>
              </a:rPr>
              <a:t>я та приказки</a:t>
            </a:r>
            <a:endParaRPr lang="ru-RU" sz="3200" dirty="0"/>
          </a:p>
        </p:txBody>
      </p:sp>
      <p:pic>
        <p:nvPicPr>
          <p:cNvPr id="24" name="Picture 2" descr="http://prosmeshariki.ru/kliparti/6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786182" y="357166"/>
            <a:ext cx="152009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56686"/>
            <a:ext cx="83582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У одному </a:t>
            </a:r>
            <a:r>
              <a:rPr lang="ru-RU" sz="2400" dirty="0" err="1" smtClean="0"/>
              <a:t>казковому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містечку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восьмиповерховому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жили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вісім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пекарів</a:t>
            </a:r>
            <a:r>
              <a:rPr lang="ru-RU" sz="2400" dirty="0" smtClean="0"/>
              <a:t>. І </a:t>
            </a:r>
            <a:r>
              <a:rPr lang="ru-RU" sz="2400" dirty="0" err="1" smtClean="0"/>
              <a:t>дорослі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поважали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за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вміли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виготовляти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тіста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чудернацької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. </a:t>
            </a:r>
            <a:r>
              <a:rPr lang="ru-RU" sz="2400" dirty="0" err="1" smtClean="0"/>
              <a:t>Пекар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мешкав на </a:t>
            </a:r>
            <a:r>
              <a:rPr lang="ru-RU" sz="2400" dirty="0" err="1" smtClean="0"/>
              <a:t>першому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поверсі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випікав</a:t>
            </a:r>
            <a:r>
              <a:rPr lang="ru-RU" sz="2400" dirty="0" smtClean="0"/>
              <a:t> бублики. </a:t>
            </a:r>
            <a:r>
              <a:rPr lang="ru-RU" sz="2400" dirty="0" err="1" smtClean="0"/>
              <a:t>Пекар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другого поверху – </a:t>
            </a:r>
            <a:r>
              <a:rPr lang="ru-RU" sz="2400" dirty="0" err="1" smtClean="0"/>
              <a:t>печиво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третього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поверху</a:t>
            </a:r>
            <a:r>
              <a:rPr lang="ru-RU" sz="2400" dirty="0" smtClean="0"/>
              <a:t> – булочки, </a:t>
            </a:r>
            <a:r>
              <a:rPr lang="ru-RU" sz="2400" dirty="0" err="1" smtClean="0"/>
              <a:t>з</a:t>
            </a:r>
            <a:r>
              <a:rPr lang="ru-RU" sz="2400" dirty="0" smtClean="0"/>
              <a:t> четвертого – </a:t>
            </a:r>
            <a:r>
              <a:rPr lang="ru-RU" sz="2400" dirty="0" err="1" smtClean="0"/>
              <a:t>піцу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п’ятого</a:t>
            </a:r>
            <a:r>
              <a:rPr lang="ru-RU" sz="2400" dirty="0" smtClean="0"/>
              <a:t> – </a:t>
            </a:r>
            <a:r>
              <a:rPr lang="ru-RU" sz="2400" dirty="0" err="1" smtClean="0"/>
              <a:t>круглі</a:t>
            </a:r>
            <a:r>
              <a:rPr lang="ru-RU" sz="2400" dirty="0" smtClean="0"/>
              <a:t> </a:t>
            </a:r>
            <a:r>
              <a:rPr lang="ru-RU" sz="2400" dirty="0" err="1" smtClean="0"/>
              <a:t>буханці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хліба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шостого</a:t>
            </a:r>
            <a:r>
              <a:rPr lang="ru-RU" sz="2400" dirty="0" smtClean="0"/>
              <a:t> – пампушки,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сьомого</a:t>
            </a:r>
            <a:r>
              <a:rPr lang="ru-RU" sz="2400" dirty="0" smtClean="0"/>
              <a:t> – </a:t>
            </a:r>
            <a:r>
              <a:rPr lang="ru-RU" sz="2400" dirty="0" err="1" smtClean="0"/>
              <a:t>тістечка</a:t>
            </a:r>
            <a:r>
              <a:rPr lang="ru-RU" sz="2400" dirty="0" smtClean="0"/>
              <a:t>, а </a:t>
            </a:r>
            <a:r>
              <a:rPr lang="ru-RU" sz="2400" dirty="0" err="1" smtClean="0"/>
              <a:t>з</a:t>
            </a:r>
            <a:r>
              <a:rPr lang="ru-RU" sz="2400" dirty="0" smtClean="0"/>
              <a:t> восьмого – </a:t>
            </a:r>
            <a:r>
              <a:rPr lang="ru-RU" sz="2400" dirty="0" err="1" smtClean="0"/>
              <a:t>торти</a:t>
            </a:r>
            <a:r>
              <a:rPr lang="ru-RU" sz="2400" dirty="0" smtClean="0"/>
              <a:t>. А </a:t>
            </a:r>
            <a:r>
              <a:rPr lang="ru-RU" sz="2400" dirty="0" err="1" smtClean="0"/>
              <a:t>незвичайним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вироби</a:t>
            </a:r>
            <a:r>
              <a:rPr lang="ru-RU" sz="2400" dirty="0" smtClean="0"/>
              <a:t> бочком </a:t>
            </a:r>
            <a:r>
              <a:rPr lang="ru-RU" sz="2400" dirty="0" err="1" smtClean="0"/>
              <a:t>тулилися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двоє</a:t>
            </a:r>
            <a:r>
              <a:rPr lang="ru-RU" sz="2400" dirty="0" smtClean="0"/>
              <a:t> один до одного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схожі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вісімку</a:t>
            </a:r>
            <a:r>
              <a:rPr lang="ru-RU" sz="2400" dirty="0" smtClean="0"/>
              <a:t>. </a:t>
            </a:r>
            <a:r>
              <a:rPr lang="ru-RU" sz="2400" dirty="0" err="1" smtClean="0"/>
              <a:t>Покупці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полюбляють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вісімки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маком, </a:t>
            </a:r>
            <a:r>
              <a:rPr lang="ru-RU" sz="2400" dirty="0" err="1" smtClean="0"/>
              <a:t>з</a:t>
            </a:r>
            <a:r>
              <a:rPr lang="ru-RU" sz="2400" dirty="0" smtClean="0"/>
              <a:t> корицею, </a:t>
            </a:r>
            <a:r>
              <a:rPr lang="ru-RU" sz="2400" dirty="0" err="1" smtClean="0"/>
              <a:t>з</a:t>
            </a:r>
            <a:r>
              <a:rPr lang="ru-RU" sz="2400" dirty="0" smtClean="0"/>
              <a:t> сиром, </a:t>
            </a:r>
            <a:r>
              <a:rPr lang="ru-RU" sz="2400" dirty="0" err="1" smtClean="0"/>
              <a:t>з</a:t>
            </a:r>
            <a:r>
              <a:rPr lang="ru-RU" sz="2400" dirty="0" smtClean="0"/>
              <a:t> грибами,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родзинками</a:t>
            </a:r>
            <a:r>
              <a:rPr lang="ru-RU" sz="2400" dirty="0" smtClean="0"/>
              <a:t>, ягодами, </a:t>
            </a:r>
            <a:r>
              <a:rPr lang="ru-RU" sz="2400" dirty="0" err="1" smtClean="0"/>
              <a:t>з</a:t>
            </a:r>
            <a:r>
              <a:rPr lang="ru-RU" sz="2400" dirty="0" smtClean="0"/>
              <a:t> кремом, </a:t>
            </a:r>
            <a:r>
              <a:rPr lang="ru-RU" sz="2400" dirty="0" err="1" smtClean="0"/>
              <a:t>з</a:t>
            </a:r>
            <a:r>
              <a:rPr lang="ru-RU" sz="2400" dirty="0" smtClean="0"/>
              <a:t> ягодами,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цукровою</a:t>
            </a:r>
            <a:r>
              <a:rPr lang="ru-RU" sz="2400" dirty="0" smtClean="0"/>
              <a:t> пудрою !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“Казка</a:t>
            </a:r>
            <a:r>
              <a:rPr lang="uk-UA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про вісім </a:t>
            </a:r>
            <a:r>
              <a:rPr lang="uk-UA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пекарів”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714356"/>
            <a:ext cx="1379392" cy="1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Два кружечки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стали.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дивні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окуляри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 -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маляток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запитали.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написали!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>
              <a:snd r:embed="rId4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6" name="Picture 2" descr="http://prosmeshariki.ru/kliparti/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857232"/>
            <a:ext cx="1520096" cy="1428760"/>
          </a:xfrm>
          <a:prstGeom prst="rect">
            <a:avLst/>
          </a:prstGeom>
          <a:noFill/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7000892" y="4357694"/>
            <a:ext cx="1643074" cy="165576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8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143372" y="1857364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rc 10"/>
          <p:cNvSpPr>
            <a:spLocks/>
          </p:cNvSpPr>
          <p:nvPr/>
        </p:nvSpPr>
        <p:spPr bwMode="auto">
          <a:xfrm rot="1133828" flipH="1" flipV="1">
            <a:off x="7241163" y="1916074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7429520" y="3857628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Arc 13"/>
          <p:cNvSpPr>
            <a:spLocks/>
          </p:cNvSpPr>
          <p:nvPr/>
        </p:nvSpPr>
        <p:spPr bwMode="auto">
          <a:xfrm rot="1208915" flipH="1">
            <a:off x="6179946" y="3908219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7429520" y="385762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6482135" y="2499307"/>
            <a:ext cx="387350" cy="1714500"/>
          </a:xfrm>
          <a:prstGeom prst="rect">
            <a:avLst/>
          </a:prstGeom>
          <a:noFill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285720" y="4643446"/>
            <a:ext cx="1627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285720" y="2643182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2500298" y="2428868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22749" r="7268"/>
          <a:stretch>
            <a:fillRect/>
          </a:stretch>
        </p:blipFill>
        <p:spPr bwMode="auto">
          <a:xfrm>
            <a:off x="2357422" y="4429132"/>
            <a:ext cx="1774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prosmeshariki.ru/kliparti/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57166"/>
            <a:ext cx="152009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30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Загадки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643183"/>
            <a:ext cx="8229600" cy="4214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без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цвяха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перегорнусь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я не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змінюсь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071546"/>
            <a:ext cx="1613658" cy="13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50043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7868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оксамиту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дозрівають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сережки,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червоненькі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ягідок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смачненьких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7000892" y="2071678"/>
            <a:ext cx="17780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омой 7">
            <a:hlinkClick r:id="rId3" action="ppaction://hlinksldjump" highlightClick="1">
              <a:snd r:embed="rId4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8229600" cy="35972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Кільця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ножицях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стулились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Якась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цифра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утворилась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вам,діти,треба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знати,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цифру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називати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143900" y="285728"/>
            <a:ext cx="762000" cy="762000"/>
          </a:xfrm>
          <a:prstGeom prst="actionButtonHom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7" name="Picture 3" descr="C:\Users\Lenovo\Desktop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3008594" cy="118586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дач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Задачи</Template>
  <TotalTime>281</TotalTime>
  <Words>563</Words>
  <PresentationFormat>Экран (4:3)</PresentationFormat>
  <Paragraphs>102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Задачи</vt:lpstr>
      <vt:lpstr>Число та цифра 8</vt:lpstr>
      <vt:lpstr>ВІСІМ слив дідусь зірвав, Вісьмох онуків частував. Діти всі плоди хвалили: - Слив таких ми ще не їли. </vt:lpstr>
      <vt:lpstr>Слайд 3</vt:lpstr>
      <vt:lpstr>“Казка про вісім пекарів” </vt:lpstr>
      <vt:lpstr>Слайд 5</vt:lpstr>
      <vt:lpstr>Слайд 6</vt:lpstr>
      <vt:lpstr>Загадки </vt:lpstr>
      <vt:lpstr>  Поміж листя оксамиту дозрівають серед літа, мов сережки, червоненькі, Вісім ягідок смачненьких.  </vt:lpstr>
      <vt:lpstr>Слайд 9</vt:lpstr>
      <vt:lpstr>Слайд 10</vt:lpstr>
      <vt:lpstr>Віршики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Прислів’я та приказки</vt:lpstr>
      <vt:lpstr> Логічні задачі </vt:lpstr>
      <vt:lpstr>Слайд 22</vt:lpstr>
      <vt:lpstr>Бажаємо успіхів!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</dc:title>
  <dc:creator>UserXP</dc:creator>
  <cp:lastModifiedBy>Lenovo</cp:lastModifiedBy>
  <cp:revision>49</cp:revision>
  <dcterms:created xsi:type="dcterms:W3CDTF">2013-03-13T14:20:59Z</dcterms:created>
  <dcterms:modified xsi:type="dcterms:W3CDTF">2013-11-17T10:37:56Z</dcterms:modified>
</cp:coreProperties>
</file>