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781" r:id="rId3"/>
    <p:sldId id="726" r:id="rId4"/>
    <p:sldId id="745" r:id="rId5"/>
    <p:sldId id="782" r:id="rId6"/>
    <p:sldId id="786" r:id="rId7"/>
    <p:sldId id="774" r:id="rId8"/>
    <p:sldId id="787" r:id="rId9"/>
    <p:sldId id="775" r:id="rId10"/>
    <p:sldId id="74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E9"/>
    <a:srgbClr val="00B050"/>
    <a:srgbClr val="FFCCFF"/>
    <a:srgbClr val="F5FC9A"/>
    <a:srgbClr val="ECF949"/>
    <a:srgbClr val="FF66FF"/>
    <a:srgbClr val="F68EE2"/>
    <a:srgbClr val="295FFF"/>
    <a:srgbClr val="FFFF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3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№60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1173" y="5230519"/>
            <a:ext cx="9720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tx2">
                    <a:lumMod val="75000"/>
                  </a:schemeClr>
                </a:solidFill>
              </a:rPr>
              <a:t>Розвиток зв’язного мовлення. </a:t>
            </a: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Пишу про враження від свята</a:t>
            </a:r>
            <a:endParaRPr lang="uk-UA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65" y="372989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Українська мова</a:t>
            </a:r>
          </a:p>
        </p:txBody>
      </p:sp>
      <p:pic>
        <p:nvPicPr>
          <p:cNvPr id="1026" name="Picture 2" descr="Новогодние векторные картинки - Дети у елки - Новый год - рожде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01" y="773099"/>
            <a:ext cx="5937915" cy="445742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Новорічно-різдвяні тури – Турагенція Еко-тур | ФОП Лопатюк О.І. |  Хмельниць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15" y="1637992"/>
            <a:ext cx="3826217" cy="255205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93987"/>
            <a:ext cx="8732066" cy="63359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Завдання </a:t>
            </a:r>
            <a:r>
              <a:rPr lang="uk-UA" sz="2000" b="1" dirty="0">
                <a:solidFill>
                  <a:schemeClr val="bg1"/>
                </a:solidFill>
              </a:rPr>
              <a:t>6</a:t>
            </a:r>
            <a:r>
              <a:rPr lang="uk-UA" sz="2000" b="1" dirty="0" smtClean="0">
                <a:solidFill>
                  <a:schemeClr val="bg1"/>
                </a:solidFill>
              </a:rPr>
              <a:t>.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 переказ.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знайдеш помилки – виправ їх.</a:t>
            </a: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3339" y="1637992"/>
            <a:ext cx="6136105" cy="408933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i="1" dirty="0" smtClean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50663" y="2214212"/>
            <a:ext cx="5181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</a:t>
            </a:r>
            <a:r>
              <a:rPr lang="uk-U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 розповідь. </a:t>
            </a: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знайдеш помилки – виправ їх.</a:t>
            </a:r>
          </a:p>
        </p:txBody>
      </p:sp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06" y="3049084"/>
            <a:ext cx="2443517" cy="352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то бесплатно фон, Новый год, ветки - на рабочий сто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5"/>
          <a:stretch/>
        </p:blipFill>
        <p:spPr bwMode="auto">
          <a:xfrm>
            <a:off x="155574" y="1167585"/>
            <a:ext cx="11907215" cy="552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5"/>
            <a:ext cx="8732066" cy="68644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Складіть павутинку до слова «свято».</a:t>
            </a:r>
            <a:endParaRPr lang="uk-UA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7" y="2340189"/>
            <a:ext cx="2873939" cy="414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971077" y="3172350"/>
            <a:ext cx="2815390" cy="1238517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>
            <a:endCxn id="39" idx="0"/>
          </p:cNvCxnSpPr>
          <p:nvPr/>
        </p:nvCxnSpPr>
        <p:spPr>
          <a:xfrm>
            <a:off x="8464858" y="4151557"/>
            <a:ext cx="1391260" cy="3553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8570947" y="3113905"/>
            <a:ext cx="1031122" cy="35331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" idx="0"/>
            <a:endCxn id="32" idx="4"/>
          </p:cNvCxnSpPr>
          <p:nvPr/>
        </p:nvCxnSpPr>
        <p:spPr>
          <a:xfrm flipH="1" flipV="1">
            <a:off x="7378770" y="2377120"/>
            <a:ext cx="2" cy="79523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5285418" y="3120922"/>
            <a:ext cx="986376" cy="31911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34" idx="0"/>
          </p:cNvCxnSpPr>
          <p:nvPr/>
        </p:nvCxnSpPr>
        <p:spPr>
          <a:xfrm flipH="1">
            <a:off x="5134922" y="4151557"/>
            <a:ext cx="1136872" cy="3553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2" idx="4"/>
            <a:endCxn id="36" idx="0"/>
          </p:cNvCxnSpPr>
          <p:nvPr/>
        </p:nvCxnSpPr>
        <p:spPr>
          <a:xfrm flipH="1">
            <a:off x="7378770" y="4410867"/>
            <a:ext cx="2" cy="88934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947303" y="2215560"/>
            <a:ext cx="2347821" cy="883154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 рік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252033" y="1493966"/>
            <a:ext cx="2253473" cy="883154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ялинка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947303" y="4506920"/>
            <a:ext cx="2375237" cy="883154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подарунки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252033" y="5300209"/>
            <a:ext cx="2253473" cy="883154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566729" y="2196322"/>
            <a:ext cx="2480716" cy="883154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664791" y="4506920"/>
            <a:ext cx="2382654" cy="883154"/>
          </a:xfrm>
          <a:prstGeom prst="ellipse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4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клипарт учень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4" y="2402573"/>
            <a:ext cx="2362923" cy="400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6518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Повідомлення теми уроку.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5892" y="1871379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носка-облако 16"/>
          <p:cNvSpPr/>
          <p:nvPr/>
        </p:nvSpPr>
        <p:spPr>
          <a:xfrm flipH="1">
            <a:off x="2110992" y="1456402"/>
            <a:ext cx="7880976" cy="5050537"/>
          </a:xfrm>
          <a:prstGeom prst="cloudCallout">
            <a:avLst>
              <a:gd name="adj1" fmla="val 59640"/>
              <a:gd name="adj2" fmla="val -46490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1274" y="2704397"/>
            <a:ext cx="6060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Сьогодні на уроці ви будете вчитись писати розповідь про святкування Нового року на основі власних вражень та спостережень</a:t>
            </a:r>
            <a:r>
              <a:rPr lang="uk-UA" sz="32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9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76365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Завдання 1. Розглянь малюнок. Розкажи, яке свято зображене на ньому.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01116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1229" y="1849880"/>
            <a:ext cx="3625327" cy="354838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968" y="2249647"/>
            <a:ext cx="3206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    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Розглянь малюнок. Розкажи, яке свято зображене на ньому.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2563" y="934093"/>
            <a:ext cx="4554931" cy="610978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1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416801" y="4246795"/>
            <a:ext cx="3609288" cy="2201451"/>
            <a:chOff x="256452" y="1862044"/>
            <a:chExt cx="6001232" cy="3640748"/>
          </a:xfrm>
        </p:grpSpPr>
        <p:pic>
          <p:nvPicPr>
            <p:cNvPr id="12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1" t="18772" r="5037" b="18301"/>
            <a:stretch/>
          </p:blipFill>
          <p:spPr bwMode="auto">
            <a:xfrm>
              <a:off x="256452" y="1862044"/>
              <a:ext cx="6001232" cy="364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431" l="4610" r="95745">
                          <a14:foregroundMark x1="66312" y1="18349" x2="66312" y2="18349"/>
                          <a14:foregroundMark x1="70567" y1="16284" x2="70567" y2="16284"/>
                          <a14:foregroundMark x1="43617" y1="18349" x2="43617" y2="18349"/>
                          <a14:foregroundMark x1="56028" y1="27752" x2="56028" y2="27752"/>
                          <a14:foregroundMark x1="57092" y1="33028" x2="57092" y2="33028"/>
                          <a14:foregroundMark x1="18440" y1="27294" x2="18440" y2="27294"/>
                          <a14:foregroundMark x1="20567" y1="23165" x2="20567" y2="23165"/>
                          <a14:foregroundMark x1="24468" y1="20183" x2="24468" y2="20183"/>
                          <a14:foregroundMark x1="15957" y1="16743" x2="15957" y2="16743"/>
                          <a14:foregroundMark x1="12057" y1="15367" x2="12057" y2="15367"/>
                          <a14:foregroundMark x1="15603" y1="20183" x2="15603" y2="20183"/>
                          <a14:foregroundMark x1="18085" y1="18807" x2="18085" y2="18807"/>
                          <a14:foregroundMark x1="11348" y1="16972" x2="11348" y2="16972"/>
                          <a14:foregroundMark x1="76241" y1="52752" x2="76241" y2="52752"/>
                          <a14:foregroundMark x1="72340" y1="60092" x2="72340" y2="60092"/>
                          <a14:foregroundMark x1="79078" y1="57110" x2="79078" y2="57110"/>
                          <a14:foregroundMark x1="81560" y1="53670" x2="81560" y2="53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92"/>
            <a:stretch/>
          </p:blipFill>
          <p:spPr bwMode="auto">
            <a:xfrm rot="2027185" flipH="1">
              <a:off x="1714256" y="2936819"/>
              <a:ext cx="572976" cy="817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99697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Завдання 2. Разом з однокласниками й однокласницями пригадайте, як ви святкували Новий рік. Пограйте в «Мікрофон». Розкажіть, що найбільше запам'яталося з новорічного свята. Які враження залишилися?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01116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537456" y="1786357"/>
            <a:ext cx="3346124" cy="2076983"/>
          </a:xfrm>
          <a:prstGeom prst="wedgeEllipseCallout">
            <a:avLst>
              <a:gd name="adj1" fmla="val 3754"/>
              <a:gd name="adj2" fmla="val 63939"/>
            </a:avLst>
          </a:prstGeom>
          <a:solidFill>
            <a:srgbClr val="1694E9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459349" y="1786357"/>
            <a:ext cx="7388842" cy="4697598"/>
          </a:xfrm>
          <a:prstGeom prst="wedgeRoundRectCallout">
            <a:avLst>
              <a:gd name="adj1" fmla="val -54483"/>
              <a:gd name="adj2" fmla="val -48468"/>
              <a:gd name="adj3" fmla="val 16667"/>
            </a:avLst>
          </a:prstGeom>
          <a:solidFill>
            <a:srgbClr val="1694E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933" y="1950130"/>
            <a:ext cx="71481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     </a:t>
            </a:r>
            <a:r>
              <a:rPr lang="uk-UA" sz="2400" b="1" dirty="0" smtClean="0">
                <a:solidFill>
                  <a:srgbClr val="FFFF00"/>
                </a:solidFill>
              </a:rPr>
              <a:t>Святкування Нового року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      Є багато різних свят, які мені подобаються і яких я чекаю, але найулюбленіше це Новий рік. Завжди з нетерпінням чекаю Нового року, з якимось невимовно радісним та казковим передчуттям.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     Ми готуємось до Нового Року завжди </a:t>
            </a:r>
            <a:r>
              <a:rPr lang="uk-UA" sz="2400" b="1" dirty="0" err="1" smtClean="0">
                <a:solidFill>
                  <a:srgbClr val="FFFF00"/>
                </a:solidFill>
              </a:rPr>
              <a:t>зазда-легідь</a:t>
            </a:r>
            <a:r>
              <a:rPr lang="uk-UA" sz="2400" b="1" dirty="0" smtClean="0">
                <a:solidFill>
                  <a:srgbClr val="FFFF00"/>
                </a:solidFill>
              </a:rPr>
              <a:t>. Спочатку ми купуємо ялинку, прикрашаємо її яскравими маленькими ліхтариками, іграшками, гірляндами, цукерками. Потім розвішуємо гірлянди та різнокольорові кульки по кімнатах. В домі панує святкова новорічна атмосфера.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Новогодние векторные картинки - Дети у елки - Новый год - рождеств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6" y="1786357"/>
            <a:ext cx="3346124" cy="20769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62455"/>
            <a:ext cx="8732066" cy="71664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Завдання 3. Підготуйся до написання розповіді про святкування Нового року. Скористайся підказкою.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7" name="Picture 4" descr="Разные картинки - Картинки - Фотоальбом, текстуры, обои, картинк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33" y="1456402"/>
            <a:ext cx="9536158" cy="515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148937" y="2119634"/>
            <a:ext cx="701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C0099"/>
                </a:solidFill>
              </a:rPr>
              <a:t>Підказка</a:t>
            </a:r>
            <a:endParaRPr lang="en-US" sz="3600" b="1" dirty="0" smtClean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2223" y="2653825"/>
            <a:ext cx="7404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3200" b="1" dirty="0" smtClean="0"/>
              <a:t>Спочатку продумай, про що саме будеш писати.</a:t>
            </a:r>
          </a:p>
          <a:p>
            <a:pPr marL="514350" indent="-514350">
              <a:buAutoNum type="arabicPeriod"/>
            </a:pPr>
            <a:r>
              <a:rPr lang="uk-UA" sz="3200" b="1" dirty="0" smtClean="0"/>
              <a:t>Придумай назву свого твору.</a:t>
            </a:r>
          </a:p>
          <a:p>
            <a:pPr marL="514350" indent="-514350">
              <a:buAutoNum type="arabicPeriod"/>
            </a:pPr>
            <a:r>
              <a:rPr lang="uk-UA" sz="3200" b="1" dirty="0" smtClean="0"/>
              <a:t>Сплануй, що за чим ти будеш розказувати.</a:t>
            </a:r>
          </a:p>
          <a:p>
            <a:pPr marL="514350" indent="-514350">
              <a:buAutoNum type="arabicPeriod"/>
            </a:pPr>
            <a:r>
              <a:rPr lang="uk-UA" sz="3200" b="1" dirty="0" smtClean="0"/>
              <a:t>Побудуй свій твір усно.</a:t>
            </a:r>
            <a:endParaRPr lang="uk-UA" sz="3200" b="1" dirty="0"/>
          </a:p>
        </p:txBody>
      </p:sp>
      <p:pic>
        <p:nvPicPr>
          <p:cNvPr id="9" name="Picture 12" descr="News reporter and professional cameraman - Download Free Vectors, Clipart  Graphics &amp; Vector 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2"/>
          <a:stretch/>
        </p:blipFill>
        <p:spPr bwMode="auto">
          <a:xfrm flipH="1">
            <a:off x="473633" y="1628978"/>
            <a:ext cx="2271734" cy="48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2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clipart Journaliste de nouvelles tenue de script et un 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67" y="1833952"/>
            <a:ext cx="2069305" cy="45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62455"/>
            <a:ext cx="8732066" cy="93091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Завдання </a:t>
            </a:r>
            <a:r>
              <a:rPr lang="uk-UA" sz="2000" b="1" dirty="0">
                <a:solidFill>
                  <a:schemeClr val="bg1"/>
                </a:solidFill>
              </a:rPr>
              <a:t>4</a:t>
            </a:r>
            <a:r>
              <a:rPr lang="uk-UA" sz="2000" b="1" dirty="0" smtClean="0">
                <a:solidFill>
                  <a:schemeClr val="bg1"/>
                </a:solidFill>
              </a:rPr>
              <a:t>. Прочитай слова у словниковій скарбниці. Підкресли ті, які підходять для твоєї розповіді. Допиши слова, яких не вистачає для твого твору.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4" descr="Разные картинки - Картинки - Фотоальбом, текстуры, обои, картин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89" y="1633530"/>
            <a:ext cx="8477243" cy="4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459012" y="2180012"/>
            <a:ext cx="599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C0099"/>
                </a:solidFill>
              </a:rPr>
              <a:t>Словникова скарбниця</a:t>
            </a:r>
            <a:endParaRPr lang="uk-UA" sz="3600" b="1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676" y="2738661"/>
            <a:ext cx="73404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Новий рік</a:t>
            </a:r>
          </a:p>
          <a:p>
            <a:r>
              <a:rPr lang="uk-UA" sz="2800" b="1" dirty="0"/>
              <a:t>я</a:t>
            </a:r>
            <a:r>
              <a:rPr lang="uk-UA" sz="2800" b="1" dirty="0" smtClean="0"/>
              <a:t>линкові прикраси</a:t>
            </a:r>
          </a:p>
          <a:p>
            <a:r>
              <a:rPr lang="uk-UA" sz="2800" b="1" dirty="0"/>
              <a:t>н</a:t>
            </a:r>
            <a:r>
              <a:rPr lang="uk-UA" sz="2800" b="1" dirty="0" smtClean="0"/>
              <a:t>оворічні костюми</a:t>
            </a:r>
          </a:p>
          <a:p>
            <a:r>
              <a:rPr lang="uk-UA" sz="2800" b="1" dirty="0"/>
              <a:t>н</a:t>
            </a:r>
            <a:r>
              <a:rPr lang="uk-UA" sz="2800" b="1" dirty="0" smtClean="0"/>
              <a:t>оворічна вистава</a:t>
            </a:r>
          </a:p>
          <a:p>
            <a:r>
              <a:rPr lang="uk-UA" sz="2800" b="1" dirty="0" smtClean="0"/>
              <a:t>карнавал</a:t>
            </a:r>
          </a:p>
          <a:p>
            <a:r>
              <a:rPr lang="uk-UA" sz="2800" b="1" dirty="0"/>
              <a:t>в</a:t>
            </a:r>
            <a:r>
              <a:rPr lang="uk-UA" sz="2800" b="1" dirty="0" smtClean="0"/>
              <a:t>одити хоровод</a:t>
            </a:r>
          </a:p>
          <a:p>
            <a:r>
              <a:rPr lang="uk-UA" sz="2800" b="1" dirty="0" smtClean="0"/>
              <a:t>конкурси</a:t>
            </a:r>
          </a:p>
          <a:p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3107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clipart Journaliste de nouvelles tenue de script et un 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67" y="1833952"/>
            <a:ext cx="2069305" cy="45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62455"/>
            <a:ext cx="8732066" cy="93091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Завдання </a:t>
            </a:r>
            <a:r>
              <a:rPr lang="uk-UA" sz="2000" b="1" dirty="0">
                <a:solidFill>
                  <a:schemeClr val="bg1"/>
                </a:solidFill>
              </a:rPr>
              <a:t>4</a:t>
            </a:r>
            <a:r>
              <a:rPr lang="uk-UA" sz="2000" b="1" dirty="0" smtClean="0">
                <a:solidFill>
                  <a:schemeClr val="bg1"/>
                </a:solidFill>
              </a:rPr>
              <a:t>. Прочитай слова у словниковій скарбниці. Підкресли ті, які підходять для твоєї розповіді. Допиши слова, яких не вистачає для твого твору.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7" name="Picture 4" descr="Разные картинки - Картинки - Фотоальбом, текстуры, обои, картинк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89" y="1633530"/>
            <a:ext cx="8477243" cy="49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459012" y="2180012"/>
            <a:ext cx="599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C0099"/>
                </a:solidFill>
              </a:rPr>
              <a:t>Словникова скарбниця</a:t>
            </a:r>
            <a:endParaRPr lang="uk-UA" sz="3600" b="1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676" y="2738661"/>
            <a:ext cx="73404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с</a:t>
            </a:r>
            <a:r>
              <a:rPr lang="uk-UA" sz="2800" b="1" dirty="0" smtClean="0"/>
              <a:t>вяткова вікторина</a:t>
            </a:r>
          </a:p>
          <a:p>
            <a:r>
              <a:rPr lang="uk-UA" sz="2800" b="1" dirty="0" smtClean="0"/>
              <a:t>переможець</a:t>
            </a:r>
          </a:p>
          <a:p>
            <a:r>
              <a:rPr lang="uk-UA" sz="2800" b="1" dirty="0" smtClean="0"/>
              <a:t>призи</a:t>
            </a:r>
          </a:p>
          <a:p>
            <a:r>
              <a:rPr lang="uk-UA" sz="2800" b="1" dirty="0"/>
              <a:t>н</a:t>
            </a:r>
            <a:r>
              <a:rPr lang="uk-UA" sz="2800" b="1" dirty="0" smtClean="0"/>
              <a:t>оворічні подарунки</a:t>
            </a:r>
          </a:p>
          <a:p>
            <a:r>
              <a:rPr lang="uk-UA" sz="2800" b="1" dirty="0" smtClean="0"/>
              <a:t>………………………………..</a:t>
            </a:r>
          </a:p>
          <a:p>
            <a:r>
              <a:rPr lang="uk-UA" sz="2800" b="1" dirty="0" smtClean="0"/>
              <a:t>………………………………..</a:t>
            </a:r>
          </a:p>
          <a:p>
            <a:r>
              <a:rPr lang="uk-UA" sz="2800" b="1" dirty="0" smtClean="0"/>
              <a:t>………………………………..</a:t>
            </a:r>
          </a:p>
          <a:p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28527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Головний колір 2021 року: у чому зустрічати Новий рік | 1NEWS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831802"/>
            <a:ext cx="5103729" cy="438810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t="-43" r="71560" b="71106"/>
          <a:stretch/>
        </p:blipFill>
        <p:spPr>
          <a:xfrm>
            <a:off x="6291618" y="2863673"/>
            <a:ext cx="5581934" cy="3387002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18.01.2023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93986"/>
            <a:ext cx="8732066" cy="94525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Завдання 5. Напиши розповідь про святкування Нового року. Використай слова зі словникової скарбниці. Розпочни із заголовка.  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ображення &quot;Дівчина-Осінь&quot; 63х80 см"/>
          <p:cNvSpPr>
            <a:spLocks noChangeAspect="1" noChangeArrowheads="1"/>
          </p:cNvSpPr>
          <p:nvPr/>
        </p:nvSpPr>
        <p:spPr bwMode="auto">
          <a:xfrm>
            <a:off x="1609500" y="-508451"/>
            <a:ext cx="112005" cy="1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«Малюю словом»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82789" y="1831802"/>
            <a:ext cx="5590763" cy="812760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i="1" dirty="0" smtClean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91618" y="1876955"/>
            <a:ext cx="5359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Святкування Нового року</a:t>
            </a:r>
          </a:p>
        </p:txBody>
      </p:sp>
    </p:spTree>
    <p:extLst>
      <p:ext uri="{BB962C8B-B14F-4D97-AF65-F5344CB8AC3E}">
        <p14:creationId xmlns:p14="http://schemas.microsoft.com/office/powerpoint/2010/main" val="21626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22821</TotalTime>
  <Words>430</Words>
  <Application>Microsoft Office PowerPoint</Application>
  <PresentationFormat>Широкоэкранный</PresentationFormat>
  <Paragraphs>91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1550</cp:revision>
  <dcterms:created xsi:type="dcterms:W3CDTF">2018-01-05T16:38:53Z</dcterms:created>
  <dcterms:modified xsi:type="dcterms:W3CDTF">2023-01-18T20:44:39Z</dcterms:modified>
</cp:coreProperties>
</file>