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7" r:id="rId4"/>
    <p:sldId id="258" r:id="rId5"/>
    <p:sldId id="259" r:id="rId6"/>
    <p:sldId id="260" r:id="rId7"/>
    <p:sldId id="264" r:id="rId8"/>
    <p:sldId id="265" r:id="rId9"/>
    <p:sldId id="261" r:id="rId10"/>
    <p:sldId id="262" r:id="rId11"/>
    <p:sldId id="263" r:id="rId12"/>
    <p:sldId id="268" r:id="rId13"/>
    <p:sldId id="269" r:id="rId14"/>
    <p:sldId id="27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B8280-9331-47C0-95F5-2A27627B4138}" type="datetimeFigureOut">
              <a:rPr lang="ru-RU" smtClean="0"/>
              <a:t>19.01.2023</a:t>
            </a:fld>
            <a:endParaRPr lang="ru-RU"/>
          </a:p>
        </p:txBody>
      </p:sp>
      <p:sp>
        <p:nvSpPr>
          <p:cNvPr id="4" name="Місце для зображення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162FA1-079C-4AC4-AFE6-EE27DA53EAA5}"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normAutofit/>
          </a:bodyPr>
          <a:lstStyle/>
          <a:p>
            <a:endParaRPr lang="ru-RU" dirty="0"/>
          </a:p>
        </p:txBody>
      </p:sp>
      <p:sp>
        <p:nvSpPr>
          <p:cNvPr id="4" name="Місце для номера слайда 3"/>
          <p:cNvSpPr>
            <a:spLocks noGrp="1"/>
          </p:cNvSpPr>
          <p:nvPr>
            <p:ph type="sldNum" sz="quarter" idx="10"/>
          </p:nvPr>
        </p:nvSpPr>
        <p:spPr/>
        <p:txBody>
          <a:bodyPr/>
          <a:lstStyle/>
          <a:p>
            <a:fld id="{3F162FA1-079C-4AC4-AFE6-EE27DA53EAA5}" type="slidenum">
              <a:rPr lang="ru-RU" smtClean="0"/>
              <a:t>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ru-RU"/>
          </a:p>
        </p:txBody>
      </p:sp>
      <p:sp>
        <p:nvSpPr>
          <p:cNvPr id="4" name="Місце для дати 3"/>
          <p:cNvSpPr>
            <a:spLocks noGrp="1"/>
          </p:cNvSpPr>
          <p:nvPr>
            <p:ph type="dt" sz="half" idx="10"/>
          </p:nvPr>
        </p:nvSpPr>
        <p:spPr/>
        <p:txBody>
          <a:body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дати 4"/>
          <p:cNvSpPr>
            <a:spLocks noGrp="1"/>
          </p:cNvSpPr>
          <p:nvPr>
            <p:ph type="dt" sz="half" idx="10"/>
          </p:nvPr>
        </p:nvSpPr>
        <p:spPr/>
        <p:txBody>
          <a:bodyPr/>
          <a:lstStyle/>
          <a:p>
            <a:fld id="{658D0BD6-A24F-4C4F-B220-4A95B2678AA5}" type="datetimeFigureOut">
              <a:rPr lang="ru-RU" smtClean="0"/>
              <a:t>19.01.2023</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7" name="Місце для дати 6"/>
          <p:cNvSpPr>
            <a:spLocks noGrp="1"/>
          </p:cNvSpPr>
          <p:nvPr>
            <p:ph type="dt" sz="half" idx="10"/>
          </p:nvPr>
        </p:nvSpPr>
        <p:spPr/>
        <p:txBody>
          <a:bodyPr/>
          <a:lstStyle/>
          <a:p>
            <a:fld id="{658D0BD6-A24F-4C4F-B220-4A95B2678AA5}" type="datetimeFigureOut">
              <a:rPr lang="ru-RU" smtClean="0"/>
              <a:t>19.01.2023</a:t>
            </a:fld>
            <a:endParaRPr lang="ru-RU"/>
          </a:p>
        </p:txBody>
      </p:sp>
      <p:sp>
        <p:nvSpPr>
          <p:cNvPr id="8" name="Місце для нижнього колонтитула 7"/>
          <p:cNvSpPr>
            <a:spLocks noGrp="1"/>
          </p:cNvSpPr>
          <p:nvPr>
            <p:ph type="ftr" sz="quarter" idx="11"/>
          </p:nvPr>
        </p:nvSpPr>
        <p:spPr/>
        <p:txBody>
          <a:bodyPr/>
          <a:lstStyle/>
          <a:p>
            <a:endParaRPr lang="ru-RU"/>
          </a:p>
        </p:txBody>
      </p:sp>
      <p:sp>
        <p:nvSpPr>
          <p:cNvPr id="9" name="Місце для номера слайда 8"/>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дати 2"/>
          <p:cNvSpPr>
            <a:spLocks noGrp="1"/>
          </p:cNvSpPr>
          <p:nvPr>
            <p:ph type="dt" sz="half" idx="10"/>
          </p:nvPr>
        </p:nvSpPr>
        <p:spPr/>
        <p:txBody>
          <a:bodyPr/>
          <a:lstStyle/>
          <a:p>
            <a:fld id="{658D0BD6-A24F-4C4F-B220-4A95B2678AA5}" type="datetimeFigureOut">
              <a:rPr lang="ru-RU" smtClean="0"/>
              <a:t>19.01.2023</a:t>
            </a:fld>
            <a:endParaRPr lang="ru-RU"/>
          </a:p>
        </p:txBody>
      </p:sp>
      <p:sp>
        <p:nvSpPr>
          <p:cNvPr id="4" name="Місце для нижнього колонтитула 3"/>
          <p:cNvSpPr>
            <a:spLocks noGrp="1"/>
          </p:cNvSpPr>
          <p:nvPr>
            <p:ph type="ftr" sz="quarter" idx="11"/>
          </p:nvPr>
        </p:nvSpPr>
        <p:spPr/>
        <p:txBody>
          <a:bodyPr/>
          <a:lstStyle/>
          <a:p>
            <a:endParaRPr lang="ru-RU"/>
          </a:p>
        </p:txBody>
      </p:sp>
      <p:sp>
        <p:nvSpPr>
          <p:cNvPr id="5" name="Місце для номера слайда 4"/>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658D0BD6-A24F-4C4F-B220-4A95B2678AA5}" type="datetimeFigureOut">
              <a:rPr lang="ru-RU" smtClean="0"/>
              <a:t>19.01.2023</a:t>
            </a:fld>
            <a:endParaRPr lang="ru-RU"/>
          </a:p>
        </p:txBody>
      </p:sp>
      <p:sp>
        <p:nvSpPr>
          <p:cNvPr id="3" name="Місце для нижнього колонтитула 2"/>
          <p:cNvSpPr>
            <a:spLocks noGrp="1"/>
          </p:cNvSpPr>
          <p:nvPr>
            <p:ph type="ftr" sz="quarter" idx="11"/>
          </p:nvPr>
        </p:nvSpPr>
        <p:spPr/>
        <p:txBody>
          <a:bodyPr/>
          <a:lstStyle/>
          <a:p>
            <a:endParaRPr lang="ru-RU"/>
          </a:p>
        </p:txBody>
      </p:sp>
      <p:sp>
        <p:nvSpPr>
          <p:cNvPr id="4" name="Місце для номера слайда 3"/>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658D0BD6-A24F-4C4F-B220-4A95B2678AA5}" type="datetimeFigureOut">
              <a:rPr lang="ru-RU" smtClean="0"/>
              <a:t>19.01.2023</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658D0BD6-A24F-4C4F-B220-4A95B2678AA5}" type="datetimeFigureOut">
              <a:rPr lang="ru-RU" smtClean="0"/>
              <a:t>19.01.2023</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CAF0471A-EF00-46F4-9C3E-22114E1B0D64}"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ru-RU"/>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D0BD6-A24F-4C4F-B220-4A95B2678AA5}" type="datetimeFigureOut">
              <a:rPr lang="ru-RU" smtClean="0"/>
              <a:t>19.01.2023</a:t>
            </a:fld>
            <a:endParaRPr lang="ru-RU"/>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F0471A-EF00-46F4-9C3E-22114E1B0D6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428605"/>
            <a:ext cx="8858280" cy="2071701"/>
          </a:xfrm>
        </p:spPr>
        <p:txBody>
          <a:bodyPr>
            <a:normAutofit/>
          </a:bodyPr>
          <a:lstStyle/>
          <a:p>
            <a:endParaRPr lang="ru-RU" sz="5400" b="1" dirty="0"/>
          </a:p>
        </p:txBody>
      </p:sp>
      <p:sp>
        <p:nvSpPr>
          <p:cNvPr id="3" name="Підзаголовок 2"/>
          <p:cNvSpPr>
            <a:spLocks noGrp="1"/>
          </p:cNvSpPr>
          <p:nvPr>
            <p:ph type="subTitle" idx="1"/>
          </p:nvPr>
        </p:nvSpPr>
        <p:spPr>
          <a:xfrm>
            <a:off x="0" y="2071678"/>
            <a:ext cx="9144000" cy="4786322"/>
          </a:xfrm>
        </p:spPr>
        <p:txBody>
          <a:bodyPr>
            <a:normAutofit/>
          </a:bodyPr>
          <a:lstStyle/>
          <a:p>
            <a:endParaRPr lang="uk-UA" sz="5400" b="1" dirty="0" smtClean="0">
              <a:solidFill>
                <a:srgbClr val="FF0000"/>
              </a:solidFill>
            </a:endParaRPr>
          </a:p>
          <a:p>
            <a:r>
              <a:rPr lang="uk-UA" sz="5400" b="1" dirty="0" err="1" smtClean="0">
                <a:solidFill>
                  <a:srgbClr val="FF0000"/>
                </a:solidFill>
              </a:rPr>
              <a:t>“Земля</a:t>
            </a:r>
            <a:r>
              <a:rPr lang="uk-UA" sz="5400" b="1" dirty="0" smtClean="0">
                <a:solidFill>
                  <a:srgbClr val="FF0000"/>
                </a:solidFill>
              </a:rPr>
              <a:t> – це книга, у якій історія твого </a:t>
            </a:r>
            <a:r>
              <a:rPr lang="uk-UA" sz="5400" b="1" dirty="0" err="1" smtClean="0">
                <a:solidFill>
                  <a:srgbClr val="FF0000"/>
                </a:solidFill>
              </a:rPr>
              <a:t>народу”</a:t>
            </a:r>
            <a:endParaRPr lang="ru-RU" sz="54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Микола Вінграновський, ілюстрована збірка віршів &quot;У Неквапи білі лапи&quot;  (читати та завантажити) - Мала Сторінка"/>
          <p:cNvPicPr>
            <a:picLocks noChangeAspect="1" noChangeArrowheads="1"/>
          </p:cNvPicPr>
          <p:nvPr/>
        </p:nvPicPr>
        <p:blipFill>
          <a:blip r:embed="rId2"/>
          <a:srcRect/>
          <a:stretch>
            <a:fillRect/>
          </a:stretch>
        </p:blipFill>
        <p:spPr bwMode="auto">
          <a:xfrm>
            <a:off x="0" y="1885950"/>
            <a:ext cx="3667125" cy="4972050"/>
          </a:xfrm>
          <a:prstGeom prst="rect">
            <a:avLst/>
          </a:prstGeom>
          <a:noFill/>
        </p:spPr>
      </p:pic>
      <p:pic>
        <p:nvPicPr>
          <p:cNvPr id="21508" name="Picture 4" descr="Кінь на вечірній зорі (збірка) - Микола Вінграновський - Тека авторів -  Чтиво"/>
          <p:cNvPicPr>
            <a:picLocks noChangeAspect="1" noChangeArrowheads="1"/>
          </p:cNvPicPr>
          <p:nvPr/>
        </p:nvPicPr>
        <p:blipFill>
          <a:blip r:embed="rId3"/>
          <a:srcRect/>
          <a:stretch>
            <a:fillRect/>
          </a:stretch>
        </p:blipFill>
        <p:spPr bwMode="auto">
          <a:xfrm>
            <a:off x="6429388" y="0"/>
            <a:ext cx="2286016" cy="3980359"/>
          </a:xfrm>
          <a:prstGeom prst="rect">
            <a:avLst/>
          </a:prstGeom>
          <a:noFill/>
        </p:spPr>
      </p:pic>
      <p:pic>
        <p:nvPicPr>
          <p:cNvPr id="21510" name="Picture 6" descr="На добраніч (збірка) - Микола Вінграновський - Тека авторів - Чтиво"/>
          <p:cNvPicPr>
            <a:picLocks noChangeAspect="1" noChangeArrowheads="1"/>
          </p:cNvPicPr>
          <p:nvPr/>
        </p:nvPicPr>
        <p:blipFill>
          <a:blip r:embed="rId4"/>
          <a:srcRect/>
          <a:stretch>
            <a:fillRect/>
          </a:stretch>
        </p:blipFill>
        <p:spPr bwMode="auto">
          <a:xfrm>
            <a:off x="3714744" y="0"/>
            <a:ext cx="2143140" cy="3027610"/>
          </a:xfrm>
          <a:prstGeom prst="rect">
            <a:avLst/>
          </a:prstGeom>
          <a:noFill/>
        </p:spPr>
      </p:pic>
      <p:pic>
        <p:nvPicPr>
          <p:cNvPr id="21512" name="Picture 8" descr="Літній вечір (збірка) - Микола Вінграновський - Тека авторів - Чтиво"/>
          <p:cNvPicPr>
            <a:picLocks noChangeAspect="1" noChangeArrowheads="1"/>
          </p:cNvPicPr>
          <p:nvPr/>
        </p:nvPicPr>
        <p:blipFill>
          <a:blip r:embed="rId5"/>
          <a:srcRect/>
          <a:stretch>
            <a:fillRect/>
          </a:stretch>
        </p:blipFill>
        <p:spPr bwMode="auto">
          <a:xfrm>
            <a:off x="4000496" y="3000372"/>
            <a:ext cx="2795592" cy="385762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0"/>
            <a:ext cx="9144000" cy="6643710"/>
          </a:xfrm>
        </p:spPr>
        <p:txBody>
          <a:bodyPr>
            <a:noAutofit/>
          </a:bodyPr>
          <a:lstStyle/>
          <a:p>
            <a:pPr>
              <a:buNone/>
            </a:pPr>
            <a:r>
              <a:rPr lang="uk-UA" sz="4400" b="1" dirty="0" smtClean="0"/>
              <a:t>Микола Вінграновський  народився на Миколаївщині у 1936 році. Його дитинство припало на воєнні та післявоєнні важкі роки.  Закінчивши Київський інститут, він став кінорежисером, актором. Писав вірші для дорослих, для дітей.  За творчу діяльність отримав Державну премію імені Т. Шевченка.</a:t>
            </a:r>
            <a:endParaRPr lang="ru-RU" sz="4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p:spPr>
        <p:txBody>
          <a:bodyPr>
            <a:noAutofit/>
          </a:bodyPr>
          <a:lstStyle/>
          <a:p>
            <a:r>
              <a:rPr lang="uk-UA" sz="5400" b="1" dirty="0" smtClean="0"/>
              <a:t>М. Вінграновський </a:t>
            </a:r>
            <a:r>
              <a:rPr lang="uk-UA" sz="5400" b="1" dirty="0" err="1" smtClean="0"/>
              <a:t>“Сама</a:t>
            </a:r>
            <a:r>
              <a:rPr lang="uk-UA" sz="5400" b="1" dirty="0" smtClean="0"/>
              <a:t> собою річка ця тече…”с.88</a:t>
            </a:r>
            <a:endParaRPr lang="ru-RU" sz="5400" b="1" dirty="0"/>
          </a:p>
        </p:txBody>
      </p:sp>
      <p:sp>
        <p:nvSpPr>
          <p:cNvPr id="3" name="Місце для вмісту 2"/>
          <p:cNvSpPr>
            <a:spLocks noGrp="1"/>
          </p:cNvSpPr>
          <p:nvPr>
            <p:ph idx="1"/>
          </p:nvPr>
        </p:nvSpPr>
        <p:spPr>
          <a:xfrm>
            <a:off x="0" y="1643050"/>
            <a:ext cx="9144000" cy="5214950"/>
          </a:xfrm>
        </p:spPr>
        <p:txBody>
          <a:bodyPr>
            <a:normAutofit/>
          </a:bodyPr>
          <a:lstStyle/>
          <a:p>
            <a:pPr>
              <a:buNone/>
            </a:pPr>
            <a:r>
              <a:rPr lang="uk-UA" sz="4800" b="1" dirty="0" smtClean="0"/>
              <a:t>          Знайдіть порівняння.</a:t>
            </a:r>
          </a:p>
          <a:p>
            <a:pPr>
              <a:buNone/>
            </a:pPr>
            <a:r>
              <a:rPr lang="uk-UA" sz="4800" b="1" dirty="0" smtClean="0"/>
              <a:t>маленька </a:t>
            </a:r>
            <a:r>
              <a:rPr lang="uk-UA" sz="4800" b="1" dirty="0" err="1" smtClean="0"/>
              <a:t>річечка-</a:t>
            </a:r>
            <a:endParaRPr lang="uk-UA" sz="4800" b="1" dirty="0" smtClean="0"/>
          </a:p>
          <a:p>
            <a:pPr>
              <a:buNone/>
            </a:pPr>
            <a:r>
              <a:rPr lang="uk-UA" sz="4800" b="1" dirty="0"/>
              <a:t>ц</a:t>
            </a:r>
            <a:r>
              <a:rPr lang="uk-UA" sz="4800" b="1" dirty="0" smtClean="0"/>
              <a:t>я </a:t>
            </a:r>
            <a:r>
              <a:rPr lang="uk-UA" sz="4800" b="1" dirty="0" err="1" smtClean="0"/>
              <a:t>річечка-</a:t>
            </a:r>
            <a:endParaRPr lang="uk-UA" sz="4800" b="1" dirty="0" smtClean="0"/>
          </a:p>
          <a:p>
            <a:pPr>
              <a:buNone/>
            </a:pPr>
            <a:r>
              <a:rPr lang="uk-UA" sz="4800" b="1" dirty="0"/>
              <a:t>л</a:t>
            </a:r>
            <a:r>
              <a:rPr lang="uk-UA" sz="4800" b="1" dirty="0" smtClean="0"/>
              <a:t>юблю -</a:t>
            </a:r>
            <a:endParaRPr lang="ru-RU" sz="4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0"/>
            <a:ext cx="9144000" cy="6858000"/>
          </a:xfrm>
        </p:spPr>
        <p:txBody>
          <a:bodyPr>
            <a:normAutofit/>
          </a:bodyPr>
          <a:lstStyle/>
          <a:p>
            <a:pPr>
              <a:buNone/>
            </a:pPr>
            <a:r>
              <a:rPr lang="uk-UA" sz="4800" b="1" dirty="0" smtClean="0"/>
              <a:t>З яким почуттям поет описує свій рідний куточок?</a:t>
            </a:r>
          </a:p>
          <a:p>
            <a:pPr>
              <a:buNone/>
            </a:pPr>
            <a:endParaRPr lang="uk-UA" sz="4800" b="1" dirty="0" smtClean="0"/>
          </a:p>
          <a:p>
            <a:pPr>
              <a:buNone/>
            </a:pPr>
            <a:r>
              <a:rPr lang="uk-UA" sz="4800" b="1" dirty="0" smtClean="0"/>
              <a:t>Знайдіть слова з переносним значенням.</a:t>
            </a:r>
          </a:p>
          <a:p>
            <a:pPr>
              <a:buNone/>
            </a:pPr>
            <a:endParaRPr lang="uk-UA" sz="4800" b="1" dirty="0" smtClean="0"/>
          </a:p>
          <a:p>
            <a:pPr>
              <a:buNone/>
            </a:pPr>
            <a:r>
              <a:rPr lang="uk-UA" sz="4800" b="1" dirty="0" smtClean="0"/>
              <a:t>Знайдіть рими.</a:t>
            </a:r>
            <a:endParaRPr lang="ru-RU" sz="4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5400" b="1" dirty="0" smtClean="0"/>
              <a:t>Характеристика вірша </a:t>
            </a:r>
            <a:endParaRPr lang="ru-RU" sz="5400" b="1" dirty="0"/>
          </a:p>
        </p:txBody>
      </p:sp>
      <p:sp>
        <p:nvSpPr>
          <p:cNvPr id="3" name="Місце для вмісту 2"/>
          <p:cNvSpPr>
            <a:spLocks noGrp="1"/>
          </p:cNvSpPr>
          <p:nvPr>
            <p:ph idx="1"/>
          </p:nvPr>
        </p:nvSpPr>
        <p:spPr>
          <a:xfrm>
            <a:off x="0" y="1600200"/>
            <a:ext cx="9144000" cy="5257800"/>
          </a:xfrm>
        </p:spPr>
        <p:txBody>
          <a:bodyPr>
            <a:normAutofit/>
          </a:bodyPr>
          <a:lstStyle/>
          <a:p>
            <a:pPr>
              <a:buNone/>
            </a:pPr>
            <a:r>
              <a:rPr lang="uk-UA" sz="5400" b="1" i="1" dirty="0" smtClean="0"/>
              <a:t>Автор </a:t>
            </a:r>
          </a:p>
          <a:p>
            <a:pPr>
              <a:buNone/>
            </a:pPr>
            <a:r>
              <a:rPr lang="uk-UA" sz="5400" b="1" i="1" dirty="0" smtClean="0"/>
              <a:t>Жанр</a:t>
            </a:r>
          </a:p>
          <a:p>
            <a:pPr>
              <a:buNone/>
            </a:pPr>
            <a:r>
              <a:rPr lang="uk-UA" sz="5400" b="1" i="1" dirty="0" smtClean="0"/>
              <a:t>Головна думка</a:t>
            </a:r>
            <a:endParaRPr lang="ru-RU" sz="5400"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Весела Абетка. Читанка. Наталка ПОКЛАД ЧИТАЄ СВОЇ ВІРШІ ДЛЯ ДІТЕЙ"/>
          <p:cNvPicPr>
            <a:picLocks noChangeAspect="1" noChangeArrowheads="1"/>
          </p:cNvPicPr>
          <p:nvPr/>
        </p:nvPicPr>
        <p:blipFill>
          <a:blip r:embed="rId2"/>
          <a:srcRect/>
          <a:stretch>
            <a:fillRect/>
          </a:stretch>
        </p:blipFill>
        <p:spPr bwMode="auto">
          <a:xfrm>
            <a:off x="857224" y="1225864"/>
            <a:ext cx="7548830" cy="5632136"/>
          </a:xfrm>
          <a:prstGeom prst="rect">
            <a:avLst/>
          </a:prstGeom>
          <a:noFill/>
        </p:spPr>
      </p:pic>
      <p:sp>
        <p:nvSpPr>
          <p:cNvPr id="3" name="Заголовок 2"/>
          <p:cNvSpPr>
            <a:spLocks noGrp="1"/>
          </p:cNvSpPr>
          <p:nvPr>
            <p:ph type="title"/>
          </p:nvPr>
        </p:nvSpPr>
        <p:spPr/>
        <p:txBody>
          <a:bodyPr>
            <a:normAutofit/>
          </a:bodyPr>
          <a:lstStyle/>
          <a:p>
            <a:r>
              <a:rPr lang="uk-UA" sz="5400" b="1" dirty="0" smtClean="0"/>
              <a:t>Наталка Поклад</a:t>
            </a:r>
            <a:endParaRPr lang="ru-RU" sz="5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0"/>
            <a:ext cx="9144000" cy="6858000"/>
          </a:xfrm>
        </p:spPr>
        <p:txBody>
          <a:bodyPr>
            <a:normAutofit/>
          </a:bodyPr>
          <a:lstStyle/>
          <a:p>
            <a:pPr>
              <a:buNone/>
            </a:pPr>
            <a:endParaRPr lang="uk-UA" sz="4800" b="1" dirty="0" smtClean="0"/>
          </a:p>
          <a:p>
            <a:pPr>
              <a:buNone/>
            </a:pPr>
            <a:r>
              <a:rPr lang="uk-UA" sz="4800" b="1" dirty="0"/>
              <a:t> </a:t>
            </a:r>
            <a:r>
              <a:rPr lang="uk-UA" sz="4800" b="1" dirty="0" smtClean="0"/>
              <a:t>    Наталка Поклад народилася у 1951 р. на </a:t>
            </a:r>
            <a:r>
              <a:rPr lang="uk-UA" sz="4800" b="1" dirty="0" err="1" smtClean="0"/>
              <a:t>Вінничині</a:t>
            </a:r>
            <a:r>
              <a:rPr lang="uk-UA" sz="4800" b="1" dirty="0" smtClean="0"/>
              <a:t>. Вона і письменниця, і публіцист, і перекладач. За свою творчість отримала декілька </a:t>
            </a:r>
            <a:r>
              <a:rPr lang="uk-UA" sz="4800" b="1" dirty="0" err="1" smtClean="0"/>
              <a:t>літератур-них</a:t>
            </a:r>
            <a:r>
              <a:rPr lang="uk-UA" sz="4800" b="1" dirty="0" smtClean="0"/>
              <a:t> премій. Має багато збірок віршів.</a:t>
            </a:r>
            <a:endParaRPr lang="ru-RU" sz="4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Ілюстрована збірка дитячих віршів Наталки Поклад &quot;На веселій вулиці&quot; - Мала  Сторінка"/>
          <p:cNvPicPr>
            <a:picLocks noChangeAspect="1" noChangeArrowheads="1"/>
          </p:cNvPicPr>
          <p:nvPr/>
        </p:nvPicPr>
        <p:blipFill>
          <a:blip r:embed="rId3"/>
          <a:srcRect/>
          <a:stretch>
            <a:fillRect/>
          </a:stretch>
        </p:blipFill>
        <p:spPr bwMode="auto">
          <a:xfrm>
            <a:off x="4786314" y="0"/>
            <a:ext cx="4105275" cy="5362576"/>
          </a:xfrm>
          <a:prstGeom prst="rect">
            <a:avLst/>
          </a:prstGeom>
          <a:noFill/>
        </p:spPr>
      </p:pic>
      <p:pic>
        <p:nvPicPr>
          <p:cNvPr id="15362" name="Picture 2" descr="Ілюстрована збірка дитячих віршів Наталки Поклад &quot;На веселій вулиці&quot; - Мала  Сторінка"/>
          <p:cNvPicPr>
            <a:picLocks noChangeAspect="1" noChangeArrowheads="1"/>
          </p:cNvPicPr>
          <p:nvPr/>
        </p:nvPicPr>
        <p:blipFill>
          <a:blip r:embed="rId4"/>
          <a:srcRect/>
          <a:stretch>
            <a:fillRect/>
          </a:stretch>
        </p:blipFill>
        <p:spPr bwMode="auto">
          <a:xfrm>
            <a:off x="0" y="2500307"/>
            <a:ext cx="6108551" cy="435769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Наталка Поклад: поезії для дітей (ілюстровані збірки) - Мала Сторінка"/>
          <p:cNvPicPr>
            <a:picLocks noChangeAspect="1" noChangeArrowheads="1"/>
          </p:cNvPicPr>
          <p:nvPr/>
        </p:nvPicPr>
        <p:blipFill>
          <a:blip r:embed="rId2"/>
          <a:srcRect/>
          <a:stretch>
            <a:fillRect/>
          </a:stretch>
        </p:blipFill>
        <p:spPr bwMode="auto">
          <a:xfrm>
            <a:off x="0" y="0"/>
            <a:ext cx="4219575" cy="5724525"/>
          </a:xfrm>
          <a:prstGeom prst="rect">
            <a:avLst/>
          </a:prstGeom>
          <a:noFill/>
        </p:spPr>
      </p:pic>
      <p:pic>
        <p:nvPicPr>
          <p:cNvPr id="18436" name="Picture 4" descr="Купити книгу На веселій вулиці (Наталка Поклад) - 978-966-8936-90-6 |  Інтернет-магазин Yakaboo.ua"/>
          <p:cNvPicPr>
            <a:picLocks noChangeAspect="1" noChangeArrowheads="1"/>
          </p:cNvPicPr>
          <p:nvPr/>
        </p:nvPicPr>
        <p:blipFill>
          <a:blip r:embed="rId3"/>
          <a:srcRect/>
          <a:stretch>
            <a:fillRect/>
          </a:stretch>
        </p:blipFill>
        <p:spPr bwMode="auto">
          <a:xfrm>
            <a:off x="5353050" y="0"/>
            <a:ext cx="3790950" cy="5381626"/>
          </a:xfrm>
          <a:prstGeom prst="rect">
            <a:avLst/>
          </a:prstGeom>
          <a:noFill/>
        </p:spPr>
      </p:pic>
      <p:pic>
        <p:nvPicPr>
          <p:cNvPr id="18438" name="Picture 6" descr="КЛЮЧ - Наталці Поклад - 65!"/>
          <p:cNvPicPr>
            <a:picLocks noChangeAspect="1" noChangeArrowheads="1"/>
          </p:cNvPicPr>
          <p:nvPr/>
        </p:nvPicPr>
        <p:blipFill>
          <a:blip r:embed="rId4"/>
          <a:srcRect/>
          <a:stretch>
            <a:fillRect/>
          </a:stretch>
        </p:blipFill>
        <p:spPr bwMode="auto">
          <a:xfrm>
            <a:off x="3500430" y="2714620"/>
            <a:ext cx="3214710" cy="414338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0" y="274638"/>
            <a:ext cx="9144000" cy="6583362"/>
          </a:xfrm>
        </p:spPr>
        <p:txBody>
          <a:bodyPr>
            <a:normAutofit/>
          </a:bodyPr>
          <a:lstStyle/>
          <a:p>
            <a:r>
              <a:rPr lang="uk-UA" sz="6000" b="1" dirty="0" smtClean="0"/>
              <a:t>Наталка Поклад </a:t>
            </a:r>
            <a:r>
              <a:rPr lang="uk-UA" sz="6000" b="1" dirty="0" err="1" smtClean="0"/>
              <a:t>“Гарно</a:t>
            </a:r>
            <a:r>
              <a:rPr lang="uk-UA" sz="6000" b="1" dirty="0" smtClean="0"/>
              <a:t> жити у </a:t>
            </a:r>
            <a:r>
              <a:rPr lang="uk-UA" sz="6000" b="1" dirty="0" err="1" smtClean="0"/>
              <a:t>селі”</a:t>
            </a:r>
            <a:r>
              <a:rPr lang="uk-UA" sz="6000" b="1" dirty="0" smtClean="0"/>
              <a:t> с.87</a:t>
            </a:r>
            <a:br>
              <a:rPr lang="uk-UA" sz="6000" b="1" dirty="0" smtClean="0"/>
            </a:br>
            <a:r>
              <a:rPr lang="uk-UA" sz="6000" b="1" dirty="0" smtClean="0"/>
              <a:t/>
            </a:r>
            <a:br>
              <a:rPr lang="uk-UA" sz="6000" b="1" dirty="0" smtClean="0"/>
            </a:br>
            <a:r>
              <a:rPr lang="uk-UA" sz="6000" b="1" dirty="0" smtClean="0"/>
              <a:t> Чим схожі назви сіл, про які йдеться  у вірші? </a:t>
            </a:r>
            <a:br>
              <a:rPr lang="uk-UA" sz="6000" b="1" dirty="0" smtClean="0"/>
            </a:br>
            <a:endParaRPr lang="ru-RU" sz="6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noAutofit/>
          </a:bodyPr>
          <a:lstStyle/>
          <a:p>
            <a:pPr algn="l"/>
            <a:r>
              <a:rPr lang="uk-UA" sz="4800" b="1" dirty="0"/>
              <a:t> </a:t>
            </a:r>
            <a:r>
              <a:rPr lang="uk-UA" sz="4800" b="1" dirty="0" smtClean="0"/>
              <a:t>       Як вони утворилися?</a:t>
            </a:r>
            <a:br>
              <a:rPr lang="uk-UA" sz="4800" b="1" dirty="0" smtClean="0"/>
            </a:br>
            <a:r>
              <a:rPr lang="uk-UA" sz="4800" b="1" dirty="0" smtClean="0"/>
              <a:t/>
            </a:r>
            <a:br>
              <a:rPr lang="uk-UA" sz="4800" b="1" dirty="0" smtClean="0"/>
            </a:br>
            <a:r>
              <a:rPr lang="uk-UA" sz="4800" b="1" dirty="0" smtClean="0"/>
              <a:t>Знайдіть порівняння.</a:t>
            </a:r>
            <a:br>
              <a:rPr lang="uk-UA" sz="4800" b="1" dirty="0" smtClean="0"/>
            </a:br>
            <a:r>
              <a:rPr lang="uk-UA" sz="4800" b="1" u="sng" dirty="0" smtClean="0"/>
              <a:t>Річка –          , село Марійка – </a:t>
            </a:r>
            <a:r>
              <a:rPr lang="uk-UA" sz="4800" b="1" dirty="0" smtClean="0"/>
              <a:t/>
            </a:r>
            <a:br>
              <a:rPr lang="uk-UA" sz="4800" b="1" dirty="0" smtClean="0"/>
            </a:br>
            <a:r>
              <a:rPr lang="uk-UA" sz="4800" b="1" dirty="0" smtClean="0"/>
              <a:t>Які ознаки річки і села вони </a:t>
            </a:r>
            <a:r>
              <a:rPr lang="uk-UA" sz="4800" b="1" dirty="0" err="1" smtClean="0"/>
              <a:t>пе-редають</a:t>
            </a:r>
            <a:r>
              <a:rPr lang="uk-UA" sz="4800" b="1" dirty="0" smtClean="0"/>
              <a:t>?</a:t>
            </a:r>
            <a:br>
              <a:rPr lang="uk-UA" sz="4800" b="1" dirty="0" smtClean="0"/>
            </a:br>
            <a:r>
              <a:rPr lang="uk-UA" sz="4800" b="1" dirty="0" smtClean="0"/>
              <a:t/>
            </a:r>
            <a:br>
              <a:rPr lang="uk-UA" sz="4800" b="1" dirty="0" smtClean="0"/>
            </a:br>
            <a:r>
              <a:rPr lang="uk-UA" sz="4800" b="1" dirty="0" smtClean="0"/>
              <a:t>Які </a:t>
            </a:r>
            <a:r>
              <a:rPr lang="uk-UA" sz="4800" b="1" u="sng" dirty="0" smtClean="0"/>
              <a:t>слідочки </a:t>
            </a:r>
            <a:r>
              <a:rPr lang="uk-UA" sz="4800" b="1" dirty="0" smtClean="0"/>
              <a:t>має на увазі </a:t>
            </a:r>
            <a:r>
              <a:rPr lang="uk-UA" sz="4800" b="1" dirty="0" err="1" smtClean="0"/>
              <a:t>поете-са</a:t>
            </a:r>
            <a:r>
              <a:rPr lang="uk-UA" sz="4800" b="1" dirty="0" smtClean="0"/>
              <a:t>?</a:t>
            </a:r>
            <a:br>
              <a:rPr lang="uk-UA" sz="4800" b="1" dirty="0" smtClean="0"/>
            </a:br>
            <a:endParaRPr lang="ru-RU" sz="4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3"/>
          <p:cNvSpPr>
            <a:spLocks noGrp="1"/>
          </p:cNvSpPr>
          <p:nvPr>
            <p:ph idx="1"/>
          </p:nvPr>
        </p:nvSpPr>
        <p:spPr>
          <a:xfrm>
            <a:off x="0" y="0"/>
            <a:ext cx="9144000" cy="6858000"/>
          </a:xfrm>
        </p:spPr>
        <p:txBody>
          <a:bodyPr>
            <a:normAutofit/>
          </a:bodyPr>
          <a:lstStyle/>
          <a:p>
            <a:pPr>
              <a:buNone/>
            </a:pPr>
            <a:endParaRPr lang="uk-UA" sz="5400" b="1" dirty="0" smtClean="0"/>
          </a:p>
          <a:p>
            <a:pPr>
              <a:buNone/>
            </a:pPr>
            <a:r>
              <a:rPr lang="uk-UA" sz="5400" b="1" dirty="0" smtClean="0"/>
              <a:t>Знайдіть вислови, що вжиті у переносному значенні.</a:t>
            </a:r>
          </a:p>
          <a:p>
            <a:pPr>
              <a:buNone/>
            </a:pPr>
            <a:r>
              <a:rPr lang="uk-UA" sz="5400" b="1" dirty="0" smtClean="0"/>
              <a:t>Знайдіть рими.</a:t>
            </a:r>
            <a:endParaRPr lang="ru-RU" sz="5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Особливості поетичної мови - Cвіт М.Вінграновського"/>
          <p:cNvPicPr>
            <a:picLocks noChangeAspect="1" noChangeArrowheads="1"/>
          </p:cNvPicPr>
          <p:nvPr/>
        </p:nvPicPr>
        <p:blipFill>
          <a:blip r:embed="rId2"/>
          <a:srcRect/>
          <a:stretch>
            <a:fillRect/>
          </a:stretch>
        </p:blipFill>
        <p:spPr bwMode="auto">
          <a:xfrm>
            <a:off x="4500562" y="1357298"/>
            <a:ext cx="4426060" cy="5500702"/>
          </a:xfrm>
          <a:prstGeom prst="rect">
            <a:avLst/>
          </a:prstGeom>
          <a:noFill/>
        </p:spPr>
      </p:pic>
      <p:pic>
        <p:nvPicPr>
          <p:cNvPr id="20484" name="Picture 4" descr="Ніжний лірик Микола Вінграновський | oringo.com.ua"/>
          <p:cNvPicPr>
            <a:picLocks noChangeAspect="1" noChangeArrowheads="1"/>
          </p:cNvPicPr>
          <p:nvPr/>
        </p:nvPicPr>
        <p:blipFill>
          <a:blip r:embed="rId3"/>
          <a:srcRect/>
          <a:stretch>
            <a:fillRect/>
          </a:stretch>
        </p:blipFill>
        <p:spPr bwMode="auto">
          <a:xfrm>
            <a:off x="285720" y="1428736"/>
            <a:ext cx="4071966" cy="5429264"/>
          </a:xfrm>
          <a:prstGeom prst="rect">
            <a:avLst/>
          </a:prstGeom>
          <a:noFill/>
        </p:spPr>
      </p:pic>
      <p:sp>
        <p:nvSpPr>
          <p:cNvPr id="4" name="Заголовок 3"/>
          <p:cNvSpPr>
            <a:spLocks noGrp="1"/>
          </p:cNvSpPr>
          <p:nvPr>
            <p:ph type="title"/>
          </p:nvPr>
        </p:nvSpPr>
        <p:spPr/>
        <p:txBody>
          <a:bodyPr>
            <a:normAutofit/>
          </a:bodyPr>
          <a:lstStyle/>
          <a:p>
            <a:r>
              <a:rPr lang="uk-UA" sz="5400" b="1" dirty="0" smtClean="0"/>
              <a:t>Микола Вінграновський</a:t>
            </a:r>
            <a:endParaRPr lang="ru-RU" sz="5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170</Words>
  <Application>Microsoft Office PowerPoint</Application>
  <PresentationFormat>Экран (4:3)</PresentationFormat>
  <Paragraphs>27</Paragraphs>
  <Slides>14</Slides>
  <Notes>1</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14</vt:i4>
      </vt:variant>
    </vt:vector>
  </HeadingPairs>
  <TitlesOfParts>
    <vt:vector size="17" baseType="lpstr">
      <vt:lpstr>Arial</vt:lpstr>
      <vt:lpstr>Calibri</vt:lpstr>
      <vt:lpstr>Тема Office</vt:lpstr>
      <vt:lpstr>Презентация PowerPoint</vt:lpstr>
      <vt:lpstr>Наталка Поклад</vt:lpstr>
      <vt:lpstr>Презентация PowerPoint</vt:lpstr>
      <vt:lpstr>Презентация PowerPoint</vt:lpstr>
      <vt:lpstr>Презентация PowerPoint</vt:lpstr>
      <vt:lpstr>Наталка Поклад “Гарно жити у селі” с.87   Чим схожі назви сіл, про які йдеться  у вірші?  </vt:lpstr>
      <vt:lpstr>        Як вони утворилися?  Знайдіть порівняння. Річка –          , село Марійка –  Які ознаки річки і села вони пе-редають?  Які слідочки має на увазі поете-са? </vt:lpstr>
      <vt:lpstr>Презентация PowerPoint</vt:lpstr>
      <vt:lpstr>Микола Вінграновський</vt:lpstr>
      <vt:lpstr>Презентация PowerPoint</vt:lpstr>
      <vt:lpstr>Презентация PowerPoint</vt:lpstr>
      <vt:lpstr>М. Вінграновський “Сама собою річка ця тече…”с.88</vt:lpstr>
      <vt:lpstr>Презентация PowerPoint</vt:lpstr>
      <vt:lpstr>Характеристика вірша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 Windows</dc:creator>
  <cp:lastModifiedBy>Света</cp:lastModifiedBy>
  <cp:revision>22</cp:revision>
  <dcterms:created xsi:type="dcterms:W3CDTF">2021-01-20T16:23:48Z</dcterms:created>
  <dcterms:modified xsi:type="dcterms:W3CDTF">2023-01-19T21:13:12Z</dcterms:modified>
</cp:coreProperties>
</file>