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0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0BB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86732" autoAdjust="0"/>
  </p:normalViewPr>
  <p:slideViewPr>
    <p:cSldViewPr>
      <p:cViewPr varScale="1">
        <p:scale>
          <a:sx n="106" d="100"/>
          <a:sy n="106" d="100"/>
        </p:scale>
        <p:origin x="-1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B92F2-17C9-4AC5-A4EB-0CD278757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uk.wikipedia.org/wiki/%D0%A4%D0%B0%D0%B9%D0%BB:Grave-dovzhenko.jpg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peoples.ru/art/cinema/producer/dovzhenko/dovzhenko_682288257_tonnel.shtml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17"/>
          <p:cNvSpPr>
            <a:spLocks noChangeArrowheads="1" noChangeShapeType="1" noTextEdit="1"/>
          </p:cNvSpPr>
          <p:nvPr/>
        </p:nvSpPr>
        <p:spPr bwMode="auto">
          <a:xfrm>
            <a:off x="571472" y="1500174"/>
            <a:ext cx="4929221" cy="464347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endParaRPr lang="ru-RU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/>
            </a:endParaRPr>
          </a:p>
        </p:txBody>
      </p:sp>
      <p:pic>
        <p:nvPicPr>
          <p:cNvPr id="2051" name="Picture 25" descr="Dovzhenk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14488"/>
            <a:ext cx="32004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48" y="142852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30BB5"/>
                </a:solidFill>
                <a:latin typeface="Monotype Corsiva" pitchFamily="66" charset="0"/>
              </a:rPr>
              <a:t>«Люб</a:t>
            </a:r>
            <a:r>
              <a:rPr lang="uk-UA" sz="2400" b="1" dirty="0" err="1" smtClean="0">
                <a:solidFill>
                  <a:srgbClr val="130BB5"/>
                </a:solidFill>
                <a:latin typeface="Monotype Corsiva" pitchFamily="66" charset="0"/>
              </a:rPr>
              <a:t>іть</a:t>
            </a:r>
            <a:r>
              <a:rPr lang="uk-UA" sz="2400" b="1" dirty="0" smtClean="0">
                <a:solidFill>
                  <a:srgbClr val="130BB5"/>
                </a:solidFill>
                <a:latin typeface="Monotype Corsiva" pitchFamily="66" charset="0"/>
              </a:rPr>
              <a:t> землю! Любіть працю на землі, бо без цього не буде щастя нам і дітям нашим ні на якій </a:t>
            </a:r>
            <a:r>
              <a:rPr lang="uk-UA" sz="2400" b="1" dirty="0" err="1" smtClean="0">
                <a:solidFill>
                  <a:srgbClr val="130BB5"/>
                </a:solidFill>
                <a:latin typeface="Monotype Corsiva" pitchFamily="66" charset="0"/>
              </a:rPr>
              <a:t>планеті.”</a:t>
            </a:r>
            <a:r>
              <a:rPr lang="uk-UA" sz="2400" b="1" dirty="0" smtClean="0">
                <a:solidFill>
                  <a:srgbClr val="130BB5"/>
                </a:solidFill>
                <a:latin typeface="Monotype Corsiva" pitchFamily="66" charset="0"/>
              </a:rPr>
              <a:t> О.Довженко</a:t>
            </a:r>
            <a:endParaRPr lang="ru-RU" sz="2400" dirty="0"/>
          </a:p>
        </p:txBody>
      </p:sp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3500430" y="1571613"/>
            <a:ext cx="5429288" cy="201075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Franklin Gothic Heavy" pitchFamily="34" charset="0"/>
              </a:rPr>
              <a:t>Життєвий шлях Олександра Петровича  Довженка</a:t>
            </a:r>
            <a:endParaRPr lang="ru-RU" dirty="0">
              <a:latin typeface="Franklin Gothic Heavy" pitchFamily="34" charset="0"/>
            </a:endParaRP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6215074" y="3611607"/>
            <a:ext cx="2643206" cy="160334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uk-UA" b="1" dirty="0" smtClean="0">
                <a:solidFill>
                  <a:schemeClr val="accent2"/>
                </a:solidFill>
                <a:latin typeface="Arial Narrow" pitchFamily="34" charset="0"/>
                <a:cs typeface="Times New Roman" pitchFamily="18" charset="0"/>
              </a:rPr>
              <a:t>Підготувала вчитель української мови та літератури  </a:t>
            </a:r>
          </a:p>
          <a:p>
            <a:pPr algn="l"/>
            <a:r>
              <a:rPr lang="uk-UA" b="1" dirty="0" err="1" smtClean="0">
                <a:solidFill>
                  <a:schemeClr val="accent2"/>
                </a:solidFill>
                <a:latin typeface="Arial Narrow" pitchFamily="34" charset="0"/>
                <a:cs typeface="Times New Roman" pitchFamily="18" charset="0"/>
              </a:rPr>
              <a:t>Софіївської</a:t>
            </a:r>
            <a:r>
              <a:rPr lang="uk-UA" b="1" dirty="0" smtClean="0">
                <a:solidFill>
                  <a:schemeClr val="accent2"/>
                </a:solidFill>
                <a:latin typeface="Arial Narrow" pitchFamily="34" charset="0"/>
                <a:cs typeface="Times New Roman" pitchFamily="18" charset="0"/>
              </a:rPr>
              <a:t> вечірньої школи Киселиця С.П.</a:t>
            </a:r>
            <a:endParaRPr lang="ru-RU" b="1" dirty="0" smtClean="0">
              <a:solidFill>
                <a:schemeClr val="accent2"/>
              </a:solidFill>
              <a:latin typeface="Arial Narrow" pitchFamily="34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200" i="1" dirty="0" smtClean="0">
                <a:latin typeface="Franklin Gothic Heavy" pitchFamily="34" charset="0"/>
              </a:rPr>
              <a:t>Чарлі Чаплін (1954 р.):</a:t>
            </a:r>
            <a:r>
              <a:rPr lang="uk-UA" sz="2200" u="sng" dirty="0" smtClean="0">
                <a:latin typeface="Franklin Gothic Heavy" pitchFamily="34" charset="0"/>
              </a:rPr>
              <a:t> </a:t>
            </a:r>
            <a:r>
              <a:rPr lang="uk-UA" sz="2200" dirty="0" smtClean="0">
                <a:latin typeface="Franklin Gothic Heavy" pitchFamily="34" charset="0"/>
              </a:rPr>
              <a:t>«Слов'янство поки що дало світові в кінематографі одного великого митця, мислителя і поета — Олександра Довженка».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1600200"/>
            <a:ext cx="4471990" cy="4525963"/>
          </a:xfrm>
        </p:spPr>
        <p:txBody>
          <a:bodyPr>
            <a:normAutofit fontScale="25000" lnSpcReduction="20000"/>
          </a:bodyPr>
          <a:lstStyle/>
          <a:p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У 1930 р. О. Довженко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зняв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 картину «Земля», яка принесла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митцю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світову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 славу. Разом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зі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своїм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 оператором Д.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Демуцьким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він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виїхав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 за кордон.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Відвідав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Берлін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, Гамбург, Прагу, Париж, Лондон,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демонструючи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 «Землю», «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Звенигору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», «Арсенал»,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виступав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 перед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журналістами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,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кіномитцями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й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кінокритиками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,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виголосив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кілька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доповідей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 про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нову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кінематографію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.</a:t>
            </a:r>
          </a:p>
          <a:p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На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екранах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країни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і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 за кордоном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виходять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його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німі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фільми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 — «Сумка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дипкур'єра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», «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Звенигора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», «Арсенал».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Фахівці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досі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дивуються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талантові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кіно-майстра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,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який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,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знімаючи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 «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Звенигору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»,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зумів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вмістити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 на 1799-ти метрах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кіноплівки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 мало не всю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історію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України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!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Фільм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 «Арсенал», як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і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 «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Звенигора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»,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мав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 великий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успіх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,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був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помічений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і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 на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Заході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. «Арсенал» поставив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Олександра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Довженка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 в один ряд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 такими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видатними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митцями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, як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Сергій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Ейзенштейн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 та Всеволод </a:t>
            </a:r>
            <a:r>
              <a:rPr lang="ru-RU" sz="6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Пудовкін</a:t>
            </a:r>
            <a:r>
              <a:rPr lang="ru-RU" sz="6400" b="1" dirty="0" smtClean="0">
                <a:solidFill>
                  <a:schemeClr val="accent1"/>
                </a:solidFill>
                <a:latin typeface="Franklin Gothic Medium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22530" name="Picture 2" descr="C:\Users\Logic\Pictures\MP Navigator EX\2015_03_16\IMG_0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2"/>
            <a:ext cx="4357718" cy="4214842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0" y="1600200"/>
            <a:ext cx="4281488" cy="4525963"/>
          </a:xfrm>
        </p:spPr>
        <p:txBody>
          <a:bodyPr>
            <a:normAutofit fontScale="47500" lnSpcReduction="20000"/>
          </a:bodyPr>
          <a:lstStyle/>
          <a:p>
            <a:r>
              <a:rPr lang="ru-RU" sz="33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Упродовж</a:t>
            </a:r>
            <a:r>
              <a:rPr lang="ru-RU" sz="3300" b="1" dirty="0" smtClean="0">
                <a:solidFill>
                  <a:schemeClr val="accent1"/>
                </a:solidFill>
                <a:latin typeface="Franklin Gothic Medium" pitchFamily="34" charset="0"/>
              </a:rPr>
              <a:t> 1941-1945 </a:t>
            </a:r>
            <a:r>
              <a:rPr lang="ru-RU" sz="33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pp</a:t>
            </a:r>
            <a:r>
              <a:rPr lang="ru-RU" sz="3300" b="1" dirty="0" smtClean="0">
                <a:solidFill>
                  <a:schemeClr val="accent1"/>
                </a:solidFill>
                <a:latin typeface="Franklin Gothic Medium" pitchFamily="34" charset="0"/>
              </a:rPr>
              <a:t>. О. Довженко створив низку новел: «</a:t>
            </a:r>
            <a:r>
              <a:rPr lang="ru-RU" sz="33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Ніч</a:t>
            </a:r>
            <a:r>
              <a:rPr lang="ru-RU" sz="3300" b="1" dirty="0" smtClean="0">
                <a:solidFill>
                  <a:schemeClr val="accent1"/>
                </a:solidFill>
                <a:latin typeface="Franklin Gothic Medium" pitchFamily="34" charset="0"/>
              </a:rPr>
              <a:t> перед </a:t>
            </a:r>
            <a:r>
              <a:rPr lang="ru-RU" sz="33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боєм</a:t>
            </a:r>
            <a:r>
              <a:rPr lang="ru-RU" sz="3300" b="1" dirty="0" smtClean="0">
                <a:solidFill>
                  <a:schemeClr val="accent1"/>
                </a:solidFill>
                <a:latin typeface="Franklin Gothic Medium" pitchFamily="34" charset="0"/>
              </a:rPr>
              <a:t>», «</a:t>
            </a:r>
            <a:r>
              <a:rPr lang="ru-RU" sz="33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Мати</a:t>
            </a:r>
            <a:r>
              <a:rPr lang="ru-RU" sz="3300" b="1" dirty="0" smtClean="0">
                <a:solidFill>
                  <a:schemeClr val="accent1"/>
                </a:solidFill>
                <a:latin typeface="Franklin Gothic Medium" pitchFamily="34" charset="0"/>
              </a:rPr>
              <a:t>», «</a:t>
            </a:r>
            <a:r>
              <a:rPr lang="ru-RU" sz="33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Стій</a:t>
            </a:r>
            <a:r>
              <a:rPr lang="ru-RU" sz="3300" b="1" dirty="0" smtClean="0">
                <a:solidFill>
                  <a:schemeClr val="accent1"/>
                </a:solidFill>
                <a:latin typeface="Franklin Gothic Medium" pitchFamily="34" charset="0"/>
              </a:rPr>
              <a:t>, смерть, </a:t>
            </a:r>
            <a:r>
              <a:rPr lang="ru-RU" sz="33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зупинись</a:t>
            </a:r>
            <a:r>
              <a:rPr lang="ru-RU" sz="3300" b="1" dirty="0" smtClean="0">
                <a:solidFill>
                  <a:schemeClr val="accent1"/>
                </a:solidFill>
                <a:latin typeface="Franklin Gothic Medium" pitchFamily="34" charset="0"/>
              </a:rPr>
              <a:t>!», «Хата», «Тризна» та </a:t>
            </a:r>
            <a:r>
              <a:rPr lang="ru-RU" sz="33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інші</a:t>
            </a:r>
            <a:r>
              <a:rPr lang="ru-RU" sz="3300" b="1" dirty="0" smtClean="0">
                <a:solidFill>
                  <a:schemeClr val="accent1"/>
                </a:solidFill>
                <a:latin typeface="Franklin Gothic Medium" pitchFamily="34" charset="0"/>
              </a:rPr>
              <a:t>. </a:t>
            </a:r>
            <a:r>
              <a:rPr lang="ru-RU" sz="33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Епосом</a:t>
            </a:r>
            <a:r>
              <a:rPr lang="ru-RU" sz="33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3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війни</a:t>
            </a:r>
            <a:r>
              <a:rPr lang="ru-RU" sz="33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3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називають</a:t>
            </a:r>
            <a:r>
              <a:rPr lang="ru-RU" sz="33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3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кіноповість</a:t>
            </a:r>
            <a:r>
              <a:rPr lang="ru-RU" sz="3300" b="1" dirty="0" smtClean="0">
                <a:solidFill>
                  <a:schemeClr val="accent1"/>
                </a:solidFill>
                <a:latin typeface="Franklin Gothic Medium" pitchFamily="34" charset="0"/>
              </a:rPr>
              <a:t> «</a:t>
            </a:r>
            <a:r>
              <a:rPr lang="ru-RU" sz="33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Україна</a:t>
            </a:r>
            <a:r>
              <a:rPr lang="ru-RU" sz="3300" b="1" dirty="0" smtClean="0">
                <a:solidFill>
                  <a:schemeClr val="accent1"/>
                </a:solidFill>
                <a:latin typeface="Franklin Gothic Medium" pitchFamily="34" charset="0"/>
              </a:rPr>
              <a:t> в </a:t>
            </a:r>
            <a:r>
              <a:rPr lang="ru-RU" sz="33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огні</a:t>
            </a:r>
            <a:r>
              <a:rPr lang="ru-RU" sz="3300" b="1" dirty="0" smtClean="0">
                <a:solidFill>
                  <a:schemeClr val="accent1"/>
                </a:solidFill>
                <a:latin typeface="Franklin Gothic Medium" pitchFamily="34" charset="0"/>
              </a:rPr>
              <a:t>» (1943р.). Цей </a:t>
            </a:r>
            <a:r>
              <a:rPr lang="ru-RU" sz="33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твір</a:t>
            </a:r>
            <a:r>
              <a:rPr lang="ru-RU" sz="33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3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був</a:t>
            </a:r>
            <a:r>
              <a:rPr lang="ru-RU" sz="33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3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Сталіним</a:t>
            </a:r>
            <a:r>
              <a:rPr lang="ru-RU" sz="33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3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заборонений</a:t>
            </a:r>
            <a:r>
              <a:rPr lang="ru-RU" sz="3300" b="1" dirty="0" smtClean="0">
                <a:solidFill>
                  <a:schemeClr val="accent1"/>
                </a:solidFill>
                <a:latin typeface="Franklin Gothic Medium" pitchFamily="34" charset="0"/>
              </a:rPr>
              <a:t>, а </a:t>
            </a:r>
            <a:r>
              <a:rPr lang="ru-RU" sz="33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Довженку</a:t>
            </a:r>
            <a:r>
              <a:rPr lang="ru-RU" sz="3300" b="1" dirty="0" smtClean="0">
                <a:solidFill>
                  <a:schemeClr val="accent1"/>
                </a:solidFill>
                <a:latin typeface="Franklin Gothic Medium" pitchFamily="34" charset="0"/>
              </a:rPr>
              <a:t> не </a:t>
            </a:r>
            <a:r>
              <a:rPr lang="ru-RU" sz="33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було</a:t>
            </a:r>
            <a:r>
              <a:rPr lang="ru-RU" sz="3300" b="1" dirty="0" smtClean="0">
                <a:solidFill>
                  <a:schemeClr val="accent1"/>
                </a:solidFill>
                <a:latin typeface="Franklin Gothic Medium" pitchFamily="34" charset="0"/>
              </a:rPr>
              <a:t> дозволено </a:t>
            </a:r>
            <a:r>
              <a:rPr lang="ru-RU" sz="33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повертатись</a:t>
            </a:r>
            <a:r>
              <a:rPr lang="ru-RU" sz="3300" b="1" dirty="0" smtClean="0">
                <a:solidFill>
                  <a:schemeClr val="accent1"/>
                </a:solidFill>
                <a:latin typeface="Franklin Gothic Medium" pitchFamily="34" charset="0"/>
              </a:rPr>
              <a:t> в </a:t>
            </a:r>
            <a:r>
              <a:rPr lang="ru-RU" sz="33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Україну</a:t>
            </a:r>
            <a:r>
              <a:rPr lang="ru-RU" sz="3300" b="1" dirty="0" smtClean="0">
                <a:solidFill>
                  <a:schemeClr val="accent1"/>
                </a:solidFill>
                <a:latin typeface="Franklin Gothic Medium" pitchFamily="34" charset="0"/>
              </a:rPr>
              <a:t>.</a:t>
            </a:r>
          </a:p>
          <a:p>
            <a:r>
              <a:rPr lang="ru-RU" sz="33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Війна</a:t>
            </a:r>
            <a:r>
              <a:rPr lang="ru-RU" sz="3300" b="1" dirty="0" smtClean="0">
                <a:solidFill>
                  <a:schemeClr val="accent1"/>
                </a:solidFill>
                <a:latin typeface="Franklin Gothic Medium" pitchFamily="34" charset="0"/>
              </a:rPr>
              <a:t> внесла </a:t>
            </a:r>
            <a:r>
              <a:rPr lang="ru-RU" sz="33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свої</a:t>
            </a:r>
            <a:r>
              <a:rPr lang="ru-RU" sz="33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3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жорстокі</a:t>
            </a:r>
            <a:r>
              <a:rPr lang="ru-RU" sz="33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3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корективи</a:t>
            </a:r>
            <a:r>
              <a:rPr lang="ru-RU" sz="3300" b="1" dirty="0" smtClean="0">
                <a:solidFill>
                  <a:schemeClr val="accent1"/>
                </a:solidFill>
                <a:latin typeface="Franklin Gothic Medium" pitchFamily="34" charset="0"/>
              </a:rPr>
              <a:t> в долю художника, </a:t>
            </a:r>
            <a:r>
              <a:rPr lang="ru-RU" sz="33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він</a:t>
            </a:r>
            <a:r>
              <a:rPr lang="ru-RU" sz="33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3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був</a:t>
            </a:r>
            <a:r>
              <a:rPr lang="ru-RU" sz="33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3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змушений</a:t>
            </a:r>
            <a:r>
              <a:rPr lang="ru-RU" sz="33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3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виїхати</a:t>
            </a:r>
            <a:r>
              <a:rPr lang="ru-RU" sz="3300" b="1" dirty="0" smtClean="0">
                <a:solidFill>
                  <a:schemeClr val="accent1"/>
                </a:solidFill>
                <a:latin typeface="Franklin Gothic Medium" pitchFamily="34" charset="0"/>
              </a:rPr>
              <a:t> в Ашхабад, </a:t>
            </a:r>
            <a:r>
              <a:rPr lang="ru-RU" sz="33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хоча</a:t>
            </a:r>
            <a:r>
              <a:rPr lang="ru-RU" sz="33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3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рвався</a:t>
            </a:r>
            <a:r>
              <a:rPr lang="ru-RU" sz="3300" b="1" dirty="0" smtClean="0">
                <a:solidFill>
                  <a:schemeClr val="accent1"/>
                </a:solidFill>
                <a:latin typeface="Franklin Gothic Medium" pitchFamily="34" charset="0"/>
              </a:rPr>
              <a:t> на фронт. На початку 1942-го </a:t>
            </a:r>
            <a:r>
              <a:rPr lang="ru-RU" sz="33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приїхав</a:t>
            </a:r>
            <a:r>
              <a:rPr lang="ru-RU" sz="3300" b="1" dirty="0" smtClean="0">
                <a:solidFill>
                  <a:schemeClr val="accent1"/>
                </a:solidFill>
                <a:latin typeface="Franklin Gothic Medium" pitchFamily="34" charset="0"/>
              </a:rPr>
              <a:t> до Воронежа, де </a:t>
            </a:r>
            <a:r>
              <a:rPr lang="ru-RU" sz="33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містився</a:t>
            </a:r>
            <a:r>
              <a:rPr lang="ru-RU" sz="3300" b="1" dirty="0" smtClean="0">
                <a:solidFill>
                  <a:schemeClr val="accent1"/>
                </a:solidFill>
                <a:latin typeface="Franklin Gothic Medium" pitchFamily="34" charset="0"/>
              </a:rPr>
              <a:t> штаб </a:t>
            </a:r>
            <a:r>
              <a:rPr lang="ru-RU" sz="33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Південно-Західного</a:t>
            </a:r>
            <a:r>
              <a:rPr lang="ru-RU" sz="3300" b="1" dirty="0" smtClean="0">
                <a:solidFill>
                  <a:schemeClr val="accent1"/>
                </a:solidFill>
                <a:latin typeface="Franklin Gothic Medium" pitchFamily="34" charset="0"/>
              </a:rPr>
              <a:t> фронту. Там </a:t>
            </a:r>
            <a:r>
              <a:rPr lang="ru-RU" sz="33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виходила</a:t>
            </a:r>
            <a:r>
              <a:rPr lang="ru-RU" sz="3300" b="1" dirty="0" smtClean="0">
                <a:solidFill>
                  <a:schemeClr val="accent1"/>
                </a:solidFill>
                <a:latin typeface="Franklin Gothic Medium" pitchFamily="34" charset="0"/>
              </a:rPr>
              <a:t> газета «За </a:t>
            </a:r>
            <a:r>
              <a:rPr lang="ru-RU" sz="33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Радянську</a:t>
            </a:r>
            <a:r>
              <a:rPr lang="ru-RU" sz="33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3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Україну</a:t>
            </a:r>
            <a:r>
              <a:rPr lang="ru-RU" sz="3300" b="1" dirty="0" smtClean="0">
                <a:solidFill>
                  <a:schemeClr val="accent1"/>
                </a:solidFill>
                <a:latin typeface="Franklin Gothic Medium" pitchFamily="34" charset="0"/>
              </a:rPr>
              <a:t>», редактором </a:t>
            </a:r>
            <a:r>
              <a:rPr lang="ru-RU" sz="33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якої</a:t>
            </a:r>
            <a:r>
              <a:rPr lang="ru-RU" sz="33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3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був</a:t>
            </a:r>
            <a:r>
              <a:rPr lang="ru-RU" sz="33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3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Микола</a:t>
            </a:r>
            <a:r>
              <a:rPr lang="ru-RU" sz="3300" b="1" dirty="0" smtClean="0">
                <a:solidFill>
                  <a:schemeClr val="accent1"/>
                </a:solidFill>
                <a:latin typeface="Franklin Gothic Medium" pitchFamily="34" charset="0"/>
              </a:rPr>
              <a:t> Бажан, а членами </a:t>
            </a:r>
            <a:r>
              <a:rPr lang="ru-RU" sz="33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редколегії</a:t>
            </a:r>
            <a:r>
              <a:rPr lang="ru-RU" sz="33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3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і</a:t>
            </a:r>
            <a:r>
              <a:rPr lang="ru-RU" sz="33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3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військовими</a:t>
            </a:r>
            <a:r>
              <a:rPr lang="ru-RU" sz="33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3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кореспондентами</a:t>
            </a:r>
            <a:r>
              <a:rPr lang="ru-RU" sz="3300" b="1" dirty="0" smtClean="0">
                <a:solidFill>
                  <a:schemeClr val="accent1"/>
                </a:solidFill>
                <a:latin typeface="Franklin Gothic Medium" pitchFamily="34" charset="0"/>
              </a:rPr>
              <a:t> — </a:t>
            </a:r>
            <a:r>
              <a:rPr lang="ru-RU" sz="33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Олександр</a:t>
            </a:r>
            <a:r>
              <a:rPr lang="ru-RU" sz="33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3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Корнійчук</a:t>
            </a:r>
            <a:r>
              <a:rPr lang="ru-RU" sz="3300" b="1" dirty="0" smtClean="0">
                <a:solidFill>
                  <a:schemeClr val="accent1"/>
                </a:solidFill>
                <a:latin typeface="Franklin Gothic Medium" pitchFamily="34" charset="0"/>
              </a:rPr>
              <a:t>, Ванда </a:t>
            </a:r>
            <a:r>
              <a:rPr lang="ru-RU" sz="33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Василевська</a:t>
            </a:r>
            <a:r>
              <a:rPr lang="ru-RU" sz="3300" b="1" dirty="0" smtClean="0">
                <a:solidFill>
                  <a:schemeClr val="accent1"/>
                </a:solidFill>
                <a:latin typeface="Franklin Gothic Medium" pitchFamily="34" charset="0"/>
              </a:rPr>
              <a:t>, </a:t>
            </a:r>
            <a:r>
              <a:rPr lang="ru-RU" sz="33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Андрій</a:t>
            </a:r>
            <a:r>
              <a:rPr lang="ru-RU" sz="33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3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Малишко</a:t>
            </a:r>
            <a:r>
              <a:rPr lang="ru-RU" sz="3300" b="1" dirty="0" smtClean="0">
                <a:solidFill>
                  <a:schemeClr val="accent1"/>
                </a:solidFill>
                <a:latin typeface="Franklin Gothic Medium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24578" name="Picture 2" descr="C:\Users\Logic\Pictures\MP Navigator EX\2015_03_16\IMG_003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0"/>
            <a:ext cx="4286280" cy="3714752"/>
          </a:xfrm>
          <a:prstGeom prst="rect">
            <a:avLst/>
          </a:prstGeom>
          <a:noFill/>
        </p:spPr>
      </p:pic>
      <p:pic>
        <p:nvPicPr>
          <p:cNvPr id="24579" name="Picture 3" descr="C:\Users\Logic\Pictures\MP Navigator EX\2015_03_16\IMG_0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857496"/>
            <a:ext cx="4474464" cy="378621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 fontScale="90000"/>
          </a:bodyPr>
          <a:lstStyle/>
          <a:p>
            <a:r>
              <a:rPr lang="uk-UA" sz="2000" i="1" dirty="0" smtClean="0">
                <a:latin typeface="Franklin Gothic Heavy" pitchFamily="34" charset="0"/>
              </a:rPr>
              <a:t>Андрій Тарковський (1969 р.):</a:t>
            </a:r>
            <a:r>
              <a:rPr lang="uk-UA" sz="2000" dirty="0" smtClean="0">
                <a:latin typeface="Franklin Gothic Heavy" pitchFamily="34" charset="0"/>
              </a:rPr>
              <a:t> «Довженко — єдиний по-справжньому український, народний митець, який розкрив душу своїх земляків і разом з Гоголем і Шевченком спонукав мене полюбити Україну та її народ».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600200"/>
            <a:ext cx="421481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У 1943 р. фронт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зупинився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на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кордоні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України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. Полковника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Довженка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часто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можна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було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бачити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серед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бійців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.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Він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був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на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передовій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під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Харковом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,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Києвом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. У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селі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Померках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читав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кіноповість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«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Україна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в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огні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»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Хрущову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. Той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схвально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відгукнувся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про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твір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,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але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невдовзі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різко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змінив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свою думку,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оскільки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генсеку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Сталіну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він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не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сподобався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.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Микита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Хрущов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почав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погрожувати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Довженкові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: «Ми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ще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повернемось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до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розгляду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вашого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твору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.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Цього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ми так не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залишимо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».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Почалися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утиски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,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переслідування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, заборони. На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засідання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Політбюро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ЦК, за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присутності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М.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Рильського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, М. Бажана, О.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Корнійчука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,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Сталін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осуджує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«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Україну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в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огні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» як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націоналістичну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і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класово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ворожу.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Logic\Pictures\MP Navigator EX\2015_03_16\IMG_0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571612"/>
            <a:ext cx="4474464" cy="4713162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uk-UA" sz="2000" i="1" dirty="0" err="1" smtClean="0">
                <a:latin typeface="Franklin Gothic Heavy" pitchFamily="34" charset="0"/>
              </a:rPr>
              <a:t>Бартелемі</a:t>
            </a:r>
            <a:r>
              <a:rPr lang="uk-UA" sz="2000" i="1" dirty="0" smtClean="0">
                <a:latin typeface="Franklin Gothic Heavy" pitchFamily="34" charset="0"/>
              </a:rPr>
              <a:t> </a:t>
            </a:r>
            <a:r>
              <a:rPr lang="uk-UA" sz="2000" i="1" dirty="0" err="1" smtClean="0">
                <a:latin typeface="Franklin Gothic Heavy" pitchFamily="34" charset="0"/>
              </a:rPr>
              <a:t>Амангаль</a:t>
            </a:r>
            <a:r>
              <a:rPr lang="uk-UA" sz="2000" i="1" dirty="0" smtClean="0">
                <a:latin typeface="Franklin Gothic Heavy" pitchFamily="34" charset="0"/>
              </a:rPr>
              <a:t> (1970 р.):</a:t>
            </a:r>
            <a:r>
              <a:rPr lang="uk-UA" sz="2000" u="sng" dirty="0" smtClean="0">
                <a:latin typeface="Franklin Gothic Heavy" pitchFamily="34" charset="0"/>
              </a:rPr>
              <a:t> </a:t>
            </a:r>
            <a:r>
              <a:rPr lang="uk-UA" sz="2000" dirty="0" smtClean="0">
                <a:latin typeface="Franklin Gothic Heavy" pitchFamily="34" charset="0"/>
              </a:rPr>
              <a:t>«Творчість Довженка підтримує баланс між людиною — індивідуумом і масою — народом, між </a:t>
            </a:r>
            <a:r>
              <a:rPr lang="uk-UA" sz="2000" dirty="0" err="1" smtClean="0">
                <a:latin typeface="Franklin Gothic Heavy" pitchFamily="34" charset="0"/>
              </a:rPr>
              <a:t>огромом</a:t>
            </a:r>
            <a:r>
              <a:rPr lang="uk-UA" sz="2000" dirty="0" smtClean="0">
                <a:latin typeface="Franklin Gothic Heavy" pitchFamily="34" charset="0"/>
              </a:rPr>
              <a:t> простору і безмежністю часу, між людиною скороминущою і вічною природою».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Після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війни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Довженкові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як «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затятому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націоналісту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» не дозволяли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жити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в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Україні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.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Проти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його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повернення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було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партійне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керівництво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України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. У «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Щоденнику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»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читаємо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: «...не пустили мене в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Київ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, я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український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ізгой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... Кара, яку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мені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придумали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великі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люди в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малості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своїй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,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жорстокіша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за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розстріл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. Я хочу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писати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серед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свого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народу...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Невже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я не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можу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жити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на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Вкраїні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?..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Розтерзана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і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змучена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душа моя до краю. Я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України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син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.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Нащо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відняли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у мене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Матір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? Земле моя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рідна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, коли б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хоч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ти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була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щаслива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».</a:t>
            </a:r>
          </a:p>
          <a:p>
            <a:endParaRPr lang="ru-RU" dirty="0"/>
          </a:p>
        </p:txBody>
      </p:sp>
      <p:pic>
        <p:nvPicPr>
          <p:cNvPr id="25602" name="Picture 2" descr="C:\Users\Logic\Pictures\MP Navigator EX\2015_03_16\IMG_00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571612"/>
            <a:ext cx="4257676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14282" y="1600200"/>
            <a:ext cx="4143404" cy="4525963"/>
          </a:xfrm>
        </p:spPr>
        <p:txBody>
          <a:bodyPr>
            <a:normAutofit fontScale="70000" lnSpcReduction="20000"/>
          </a:bodyPr>
          <a:lstStyle/>
          <a:p>
            <a:r>
              <a:rPr lang="ru-RU" sz="31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Упродовж</a:t>
            </a:r>
            <a:r>
              <a:rPr lang="ru-RU" sz="3100" b="1" dirty="0" smtClean="0">
                <a:solidFill>
                  <a:schemeClr val="accent1"/>
                </a:solidFill>
                <a:latin typeface="Franklin Gothic Medium" pitchFamily="34" charset="0"/>
              </a:rPr>
              <a:t> 1949-1956 </a:t>
            </a:r>
            <a:r>
              <a:rPr lang="ru-RU" sz="31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pp</a:t>
            </a:r>
            <a:r>
              <a:rPr lang="ru-RU" sz="3100" b="1" dirty="0" smtClean="0">
                <a:solidFill>
                  <a:schemeClr val="accent1"/>
                </a:solidFill>
                <a:latin typeface="Franklin Gothic Medium" pitchFamily="34" charset="0"/>
              </a:rPr>
              <a:t>. на </a:t>
            </a:r>
            <a:r>
              <a:rPr lang="ru-RU" sz="31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кіностудії</a:t>
            </a:r>
            <a:r>
              <a:rPr lang="ru-RU" sz="3100" b="1" dirty="0" smtClean="0">
                <a:solidFill>
                  <a:schemeClr val="accent1"/>
                </a:solidFill>
                <a:latin typeface="Franklin Gothic Medium" pitchFamily="34" charset="0"/>
              </a:rPr>
              <a:t> «</a:t>
            </a:r>
            <a:r>
              <a:rPr lang="ru-RU" sz="31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Мосфільм</a:t>
            </a:r>
            <a:r>
              <a:rPr lang="ru-RU" sz="3100" b="1" dirty="0" smtClean="0">
                <a:solidFill>
                  <a:schemeClr val="accent1"/>
                </a:solidFill>
                <a:latin typeface="Franklin Gothic Medium" pitchFamily="34" charset="0"/>
              </a:rPr>
              <a:t>» Довженко </a:t>
            </a:r>
            <a:r>
              <a:rPr lang="ru-RU" sz="31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пише</a:t>
            </a:r>
            <a:r>
              <a:rPr lang="ru-RU" sz="31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1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кіноповість</a:t>
            </a:r>
            <a:r>
              <a:rPr lang="ru-RU" sz="3100" b="1" dirty="0" smtClean="0">
                <a:solidFill>
                  <a:schemeClr val="accent1"/>
                </a:solidFill>
                <a:latin typeface="Franklin Gothic Medium" pitchFamily="34" charset="0"/>
              </a:rPr>
              <a:t> «</a:t>
            </a:r>
            <a:r>
              <a:rPr lang="ru-RU" sz="31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Мічурін</a:t>
            </a:r>
            <a:r>
              <a:rPr lang="ru-RU" sz="3100" b="1" dirty="0" smtClean="0">
                <a:solidFill>
                  <a:schemeClr val="accent1"/>
                </a:solidFill>
                <a:latin typeface="Franklin Gothic Medium" pitchFamily="34" charset="0"/>
              </a:rPr>
              <a:t>», </a:t>
            </a:r>
            <a:r>
              <a:rPr lang="ru-RU" sz="31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знімає</a:t>
            </a:r>
            <a:r>
              <a:rPr lang="ru-RU" sz="31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1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документальний</a:t>
            </a:r>
            <a:r>
              <a:rPr lang="ru-RU" sz="31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1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фільм</a:t>
            </a:r>
            <a:r>
              <a:rPr lang="ru-RU" sz="3100" b="1" dirty="0" smtClean="0">
                <a:solidFill>
                  <a:schemeClr val="accent1"/>
                </a:solidFill>
                <a:latin typeface="Franklin Gothic Medium" pitchFamily="34" charset="0"/>
              </a:rPr>
              <a:t> «</a:t>
            </a:r>
            <a:r>
              <a:rPr lang="ru-RU" sz="31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Країна</a:t>
            </a:r>
            <a:r>
              <a:rPr lang="ru-RU" sz="31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1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рідна</a:t>
            </a:r>
            <a:r>
              <a:rPr lang="ru-RU" sz="3100" b="1" dirty="0" smtClean="0">
                <a:solidFill>
                  <a:schemeClr val="accent1"/>
                </a:solidFill>
                <a:latin typeface="Franklin Gothic Medium" pitchFamily="34" charset="0"/>
              </a:rPr>
              <a:t>», </a:t>
            </a:r>
            <a:r>
              <a:rPr lang="ru-RU" sz="31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робить</a:t>
            </a:r>
            <a:r>
              <a:rPr lang="ru-RU" sz="31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1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начерки</a:t>
            </a:r>
            <a:r>
              <a:rPr lang="ru-RU" sz="31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1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епопеї</a:t>
            </a:r>
            <a:r>
              <a:rPr lang="ru-RU" sz="3100" b="1" dirty="0" smtClean="0">
                <a:solidFill>
                  <a:schemeClr val="accent1"/>
                </a:solidFill>
                <a:latin typeface="Franklin Gothic Medium" pitchFamily="34" charset="0"/>
              </a:rPr>
              <a:t> «</a:t>
            </a:r>
            <a:r>
              <a:rPr lang="ru-RU" sz="31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Золоті</a:t>
            </a:r>
            <a:r>
              <a:rPr lang="ru-RU" sz="3100" b="1" dirty="0" smtClean="0">
                <a:solidFill>
                  <a:schemeClr val="accent1"/>
                </a:solidFill>
                <a:latin typeface="Franklin Gothic Medium" pitchFamily="34" charset="0"/>
              </a:rPr>
              <a:t> ворота» </a:t>
            </a:r>
            <a:r>
              <a:rPr lang="ru-RU" sz="31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і</a:t>
            </a:r>
            <a:r>
              <a:rPr lang="ru-RU" sz="3100" b="1" dirty="0" smtClean="0">
                <a:solidFill>
                  <a:schemeClr val="accent1"/>
                </a:solidFill>
                <a:latin typeface="Franklin Gothic Medium" pitchFamily="34" charset="0"/>
              </a:rPr>
              <a:t>, як </a:t>
            </a:r>
            <a:r>
              <a:rPr lang="ru-RU" sz="31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професор</a:t>
            </a:r>
            <a:r>
              <a:rPr lang="ru-RU" sz="3100" b="1" dirty="0" smtClean="0">
                <a:solidFill>
                  <a:schemeClr val="accent1"/>
                </a:solidFill>
                <a:latin typeface="Franklin Gothic Medium" pitchFamily="34" charset="0"/>
              </a:rPr>
              <a:t>, </a:t>
            </a:r>
            <a:r>
              <a:rPr lang="ru-RU" sz="31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читає</a:t>
            </a:r>
            <a:r>
              <a:rPr lang="ru-RU" sz="31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1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лекції</a:t>
            </a:r>
            <a:r>
              <a:rPr lang="ru-RU" sz="3100" b="1" dirty="0" smtClean="0">
                <a:solidFill>
                  <a:schemeClr val="accent1"/>
                </a:solidFill>
                <a:latin typeface="Franklin Gothic Medium" pitchFamily="34" charset="0"/>
              </a:rPr>
              <a:t> у Всесоюзному державному </a:t>
            </a:r>
            <a:r>
              <a:rPr lang="ru-RU" sz="31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інституті</a:t>
            </a:r>
            <a:r>
              <a:rPr lang="ru-RU" sz="31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1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кінематографії</a:t>
            </a:r>
            <a:r>
              <a:rPr lang="ru-RU" sz="3100" b="1" dirty="0" smtClean="0">
                <a:solidFill>
                  <a:schemeClr val="accent1"/>
                </a:solidFill>
                <a:latin typeface="Franklin Gothic Medium" pitchFamily="34" charset="0"/>
              </a:rPr>
              <a:t>. </a:t>
            </a:r>
            <a:r>
              <a:rPr lang="ru-RU" sz="31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Він</a:t>
            </a:r>
            <a:r>
              <a:rPr lang="ru-RU" sz="3100" b="1" dirty="0" smtClean="0">
                <a:solidFill>
                  <a:schemeClr val="accent1"/>
                </a:solidFill>
                <a:latin typeface="Franklin Gothic Medium" pitchFamily="34" charset="0"/>
              </a:rPr>
              <a:t> написав </a:t>
            </a:r>
            <a:r>
              <a:rPr lang="ru-RU" sz="31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кіносценарій</a:t>
            </a:r>
            <a:r>
              <a:rPr lang="ru-RU" sz="3100" b="1" dirty="0" smtClean="0">
                <a:solidFill>
                  <a:schemeClr val="accent1"/>
                </a:solidFill>
                <a:latin typeface="Franklin Gothic Medium" pitchFamily="34" charset="0"/>
              </a:rPr>
              <a:t> «Прощай, </a:t>
            </a:r>
            <a:r>
              <a:rPr lang="ru-RU" sz="31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Америко</a:t>
            </a:r>
            <a:r>
              <a:rPr lang="ru-RU" sz="3100" b="1" dirty="0" smtClean="0">
                <a:solidFill>
                  <a:schemeClr val="accent1"/>
                </a:solidFill>
                <a:latin typeface="Franklin Gothic Medium" pitchFamily="34" charset="0"/>
              </a:rPr>
              <a:t>», ряд статей </a:t>
            </a:r>
            <a:r>
              <a:rPr lang="ru-RU" sz="31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</a:t>
            </a:r>
            <a:r>
              <a:rPr lang="ru-RU" sz="31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1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кіномистецтва</a:t>
            </a:r>
            <a:r>
              <a:rPr lang="ru-RU" sz="3100" b="1" dirty="0" smtClean="0">
                <a:solidFill>
                  <a:schemeClr val="accent1"/>
                </a:solidFill>
                <a:latin typeface="Franklin Gothic Medium" pitchFamily="34" charset="0"/>
              </a:rPr>
              <a:t>, </a:t>
            </a:r>
            <a:r>
              <a:rPr lang="ru-RU" sz="31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закінчував</a:t>
            </a:r>
            <a:r>
              <a:rPr lang="ru-RU" sz="31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1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кіноповість</a:t>
            </a:r>
            <a:r>
              <a:rPr lang="ru-RU" sz="3100" b="1" dirty="0" smtClean="0">
                <a:solidFill>
                  <a:schemeClr val="accent1"/>
                </a:solidFill>
                <a:latin typeface="Franklin Gothic Medium" pitchFamily="34" charset="0"/>
              </a:rPr>
              <a:t> «Антарктида».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Logic\Pictures\MP Navigator EX\2015_03_16\IMG_0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571612"/>
            <a:ext cx="4306887" cy="4583117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Franklin Gothic Heavy" pitchFamily="34" charset="0"/>
              </a:rPr>
              <a:t>«Поема про море» — </a:t>
            </a:r>
            <a:r>
              <a:rPr lang="ru-RU" sz="2000" dirty="0" err="1" smtClean="0">
                <a:latin typeface="Franklin Gothic Heavy" pitchFamily="34" charset="0"/>
              </a:rPr>
              <a:t>це</a:t>
            </a:r>
            <a:r>
              <a:rPr lang="ru-RU" sz="2000" dirty="0" smtClean="0">
                <a:latin typeface="Franklin Gothic Heavy" pitchFamily="34" charset="0"/>
              </a:rPr>
              <a:t> </a:t>
            </a:r>
            <a:r>
              <a:rPr lang="ru-RU" sz="2000" dirty="0" err="1" smtClean="0">
                <a:latin typeface="Franklin Gothic Heavy" pitchFamily="34" charset="0"/>
              </a:rPr>
              <a:t>розповідь</a:t>
            </a:r>
            <a:r>
              <a:rPr lang="ru-RU" sz="2000" dirty="0" smtClean="0">
                <a:latin typeface="Franklin Gothic Heavy" pitchFamily="34" charset="0"/>
              </a:rPr>
              <a:t> </a:t>
            </a:r>
            <a:r>
              <a:rPr lang="ru-RU" sz="2000" dirty="0" err="1" smtClean="0">
                <a:latin typeface="Franklin Gothic Heavy" pitchFamily="34" charset="0"/>
              </a:rPr>
              <a:t>письменника</a:t>
            </a:r>
            <a:r>
              <a:rPr lang="ru-RU" sz="2000" dirty="0" smtClean="0">
                <a:latin typeface="Franklin Gothic Heavy" pitchFamily="34" charset="0"/>
              </a:rPr>
              <a:t> про </a:t>
            </a:r>
            <a:r>
              <a:rPr lang="ru-RU" sz="2000" dirty="0" err="1" smtClean="0">
                <a:latin typeface="Franklin Gothic Heavy" pitchFamily="34" charset="0"/>
              </a:rPr>
              <a:t>сучасність</a:t>
            </a:r>
            <a:r>
              <a:rPr lang="ru-RU" sz="2000" dirty="0" smtClean="0">
                <a:latin typeface="Franklin Gothic Heavy" pitchFamily="34" charset="0"/>
              </a:rPr>
              <a:t> та </a:t>
            </a:r>
            <a:r>
              <a:rPr lang="ru-RU" sz="2000" dirty="0" err="1" smtClean="0">
                <a:latin typeface="Franklin Gothic Heavy" pitchFamily="34" charset="0"/>
              </a:rPr>
              <a:t>історію</a:t>
            </a:r>
            <a:r>
              <a:rPr lang="ru-RU" sz="2000" dirty="0" smtClean="0">
                <a:latin typeface="Franklin Gothic Heavy" pitchFamily="34" charset="0"/>
              </a:rPr>
              <a:t>, народ </a:t>
            </a:r>
            <a:r>
              <a:rPr lang="ru-RU" sz="2000" dirty="0" err="1" smtClean="0">
                <a:latin typeface="Franklin Gothic Heavy" pitchFamily="34" charset="0"/>
              </a:rPr>
              <a:t>і</a:t>
            </a:r>
            <a:r>
              <a:rPr lang="ru-RU" sz="2000" dirty="0" smtClean="0">
                <a:latin typeface="Franklin Gothic Heavy" pitchFamily="34" charset="0"/>
              </a:rPr>
              <a:t> </a:t>
            </a:r>
            <a:r>
              <a:rPr lang="ru-RU" sz="2000" dirty="0" err="1" smtClean="0">
                <a:latin typeface="Franklin Gothic Heavy" pitchFamily="34" charset="0"/>
              </a:rPr>
              <a:t>особистість</a:t>
            </a:r>
            <a:r>
              <a:rPr lang="ru-RU" sz="2000" dirty="0" smtClean="0">
                <a:latin typeface="Franklin Gothic Heavy" pitchFamily="34" charset="0"/>
              </a:rPr>
              <a:t>, </a:t>
            </a:r>
            <a:r>
              <a:rPr lang="ru-RU" sz="2000" dirty="0" err="1" smtClean="0">
                <a:latin typeface="Franklin Gothic Heavy" pitchFamily="34" charset="0"/>
              </a:rPr>
              <a:t>працю</a:t>
            </a:r>
            <a:r>
              <a:rPr lang="ru-RU" sz="2000" dirty="0" smtClean="0">
                <a:latin typeface="Franklin Gothic Heavy" pitchFamily="34" charset="0"/>
              </a:rPr>
              <a:t> </a:t>
            </a:r>
            <a:r>
              <a:rPr lang="ru-RU" sz="2000" dirty="0" err="1" smtClean="0">
                <a:latin typeface="Franklin Gothic Heavy" pitchFamily="34" charset="0"/>
              </a:rPr>
              <a:t>й</a:t>
            </a:r>
            <a:r>
              <a:rPr lang="ru-RU" sz="2000" dirty="0" smtClean="0">
                <a:latin typeface="Franklin Gothic Heavy" pitchFamily="34" charset="0"/>
              </a:rPr>
              <a:t> красу, </a:t>
            </a:r>
            <a:r>
              <a:rPr lang="ru-RU" sz="2000" dirty="0" err="1" smtClean="0">
                <a:latin typeface="Franklin Gothic Heavy" pitchFamily="34" charset="0"/>
              </a:rPr>
              <a:t>схвильовані</a:t>
            </a:r>
            <a:r>
              <a:rPr lang="ru-RU" sz="2000" dirty="0" smtClean="0">
                <a:latin typeface="Franklin Gothic Heavy" pitchFamily="34" charset="0"/>
              </a:rPr>
              <a:t> </a:t>
            </a:r>
            <a:r>
              <a:rPr lang="ru-RU" sz="2000" dirty="0" err="1" smtClean="0">
                <a:latin typeface="Franklin Gothic Heavy" pitchFamily="34" charset="0"/>
              </a:rPr>
              <a:t>роздуми</a:t>
            </a:r>
            <a:r>
              <a:rPr lang="ru-RU" sz="2000" dirty="0" smtClean="0">
                <a:latin typeface="Franklin Gothic Heavy" pitchFamily="34" charset="0"/>
              </a:rPr>
              <a:t> про «</a:t>
            </a:r>
            <a:r>
              <a:rPr lang="ru-RU" sz="2000" dirty="0" err="1" smtClean="0">
                <a:latin typeface="Franklin Gothic Heavy" pitchFamily="34" charset="0"/>
              </a:rPr>
              <a:t>народну</a:t>
            </a:r>
            <a:r>
              <a:rPr lang="ru-RU" sz="2000" dirty="0" smtClean="0">
                <a:latin typeface="Franklin Gothic Heavy" pitchFamily="34" charset="0"/>
              </a:rPr>
              <a:t> душу» та «</a:t>
            </a:r>
            <a:r>
              <a:rPr lang="ru-RU" sz="2000" dirty="0" err="1" smtClean="0">
                <a:latin typeface="Franklin Gothic Heavy" pitchFamily="34" charset="0"/>
              </a:rPr>
              <a:t>виховання</a:t>
            </a:r>
            <a:r>
              <a:rPr lang="ru-RU" sz="2000" dirty="0" smtClean="0">
                <a:latin typeface="Franklin Gothic Heavy" pitchFamily="34" charset="0"/>
              </a:rPr>
              <a:t> </a:t>
            </a:r>
            <a:r>
              <a:rPr lang="ru-RU" sz="2000" dirty="0" err="1" smtClean="0">
                <a:latin typeface="Franklin Gothic Heavy" pitchFamily="34" charset="0"/>
              </a:rPr>
              <a:t>почуттів</a:t>
            </a:r>
            <a:r>
              <a:rPr lang="ru-RU" sz="2000" dirty="0" smtClean="0">
                <a:latin typeface="Franklin Gothic Heavy" pitchFamily="34" charset="0"/>
              </a:rPr>
              <a:t>».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397194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1600200"/>
            <a:ext cx="4143404" cy="4525963"/>
          </a:xfrm>
        </p:spPr>
        <p:txBody>
          <a:bodyPr>
            <a:normAutofit fontScale="70000" lnSpcReduction="20000"/>
          </a:bodyPr>
          <a:lstStyle/>
          <a:p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У 50-х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pp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.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розпочинається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будівництво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Каховської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ГЕС,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і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письменник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, задумавши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фільм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про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цю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подію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,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їде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до Каховки,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спостерігає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за ходом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робіт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,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спілкується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інженерами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,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вченими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,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збирає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матеріал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.</a:t>
            </a:r>
          </a:p>
          <a:p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У 1956 р. у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березневому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номері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журналу «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Дніпро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»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була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опублікована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« Зачарована Десна ». У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цей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час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була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завершена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й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«Поема про море».</a:t>
            </a:r>
          </a:p>
          <a:p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У 1956 р.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розпочалися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зйомки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кінофільму</a:t>
            </a:r>
            <a:r>
              <a:rPr lang="ru-RU" sz="2900" b="1" dirty="0" smtClean="0">
                <a:solidFill>
                  <a:schemeClr val="accent1"/>
                </a:solidFill>
                <a:latin typeface="Franklin Gothic Medium" pitchFamily="34" charset="0"/>
              </a:rPr>
              <a:t> «Поема про море».</a:t>
            </a:r>
          </a:p>
          <a:p>
            <a:endParaRPr lang="ru-RU" b="1" dirty="0" smtClean="0">
              <a:solidFill>
                <a:schemeClr val="accent1"/>
              </a:solidFill>
              <a:latin typeface="Franklin Gothic Medium" pitchFamily="34" charset="0"/>
            </a:endParaRPr>
          </a:p>
          <a:p>
            <a:endParaRPr lang="ru-RU" b="1" dirty="0" smtClean="0">
              <a:solidFill>
                <a:schemeClr val="accent1"/>
              </a:solidFill>
              <a:latin typeface="Franklin Gothic Medium" pitchFamily="34" charset="0"/>
            </a:endParaRPr>
          </a:p>
          <a:p>
            <a:endParaRPr lang="ru-RU" dirty="0"/>
          </a:p>
        </p:txBody>
      </p:sp>
      <p:pic>
        <p:nvPicPr>
          <p:cNvPr id="27650" name="Picture 2" descr="C:\Users\Logic\Pictures\MP Navigator EX\2015_03_16\IMG_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4511040" cy="4143404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latin typeface="Franklin Gothic Heavy" pitchFamily="34" charset="0"/>
              </a:rPr>
              <a:t>«</a:t>
            </a:r>
            <a:r>
              <a:rPr lang="ru-RU" sz="1600" dirty="0" err="1" smtClean="0">
                <a:latin typeface="Franklin Gothic Heavy" pitchFamily="34" charset="0"/>
              </a:rPr>
              <a:t>Трагедія</a:t>
            </a:r>
            <a:r>
              <a:rPr lang="ru-RU" sz="1600" dirty="0" smtClean="0">
                <a:latin typeface="Franklin Gothic Heavy" pitchFamily="34" charset="0"/>
              </a:rPr>
              <a:t> </a:t>
            </a:r>
            <a:r>
              <a:rPr lang="ru-RU" sz="1600" dirty="0" err="1" smtClean="0">
                <a:latin typeface="Franklin Gothic Heavy" pitchFamily="34" charset="0"/>
              </a:rPr>
              <a:t>мого</a:t>
            </a:r>
            <a:r>
              <a:rPr lang="ru-RU" sz="1600" dirty="0" smtClean="0">
                <a:latin typeface="Franklin Gothic Heavy" pitchFamily="34" charset="0"/>
              </a:rPr>
              <a:t> </a:t>
            </a:r>
            <a:r>
              <a:rPr lang="ru-RU" sz="1600" dirty="0" err="1" smtClean="0">
                <a:latin typeface="Franklin Gothic Heavy" pitchFamily="34" charset="0"/>
              </a:rPr>
              <a:t>особистого</a:t>
            </a:r>
            <a:r>
              <a:rPr lang="ru-RU" sz="1600" dirty="0" smtClean="0">
                <a:latin typeface="Franklin Gothic Heavy" pitchFamily="34" charset="0"/>
              </a:rPr>
              <a:t> </a:t>
            </a:r>
            <a:r>
              <a:rPr lang="ru-RU" sz="1600" dirty="0" err="1" smtClean="0">
                <a:latin typeface="Franklin Gothic Heavy" pitchFamily="34" charset="0"/>
              </a:rPr>
              <a:t>життя</a:t>
            </a:r>
            <a:r>
              <a:rPr lang="ru-RU" sz="1600" dirty="0" smtClean="0">
                <a:latin typeface="Franklin Gothic Heavy" pitchFamily="34" charset="0"/>
              </a:rPr>
              <a:t> </a:t>
            </a:r>
            <a:r>
              <a:rPr lang="ru-RU" sz="1600" dirty="0" err="1" smtClean="0">
                <a:latin typeface="Franklin Gothic Heavy" pitchFamily="34" charset="0"/>
              </a:rPr>
              <a:t>полягає</a:t>
            </a:r>
            <a:r>
              <a:rPr lang="ru-RU" sz="1600" dirty="0" smtClean="0">
                <a:latin typeface="Franklin Gothic Heavy" pitchFamily="34" charset="0"/>
              </a:rPr>
              <a:t> в тому, </a:t>
            </a:r>
            <a:r>
              <a:rPr lang="ru-RU" sz="1600" dirty="0" err="1" smtClean="0">
                <a:latin typeface="Franklin Gothic Heavy" pitchFamily="34" charset="0"/>
              </a:rPr>
              <a:t>що</a:t>
            </a:r>
            <a:r>
              <a:rPr lang="ru-RU" sz="1600" dirty="0" smtClean="0">
                <a:latin typeface="Franklin Gothic Heavy" pitchFamily="34" charset="0"/>
              </a:rPr>
              <a:t> я </a:t>
            </a:r>
            <a:r>
              <a:rPr lang="ru-RU" sz="1600" dirty="0" err="1" smtClean="0">
                <a:latin typeface="Franklin Gothic Heavy" pitchFamily="34" charset="0"/>
              </a:rPr>
              <a:t>виріс</a:t>
            </a:r>
            <a:r>
              <a:rPr lang="ru-RU" sz="1600" dirty="0" smtClean="0">
                <a:latin typeface="Franklin Gothic Heavy" pitchFamily="34" charset="0"/>
              </a:rPr>
              <a:t> </a:t>
            </a:r>
            <a:r>
              <a:rPr lang="ru-RU" sz="1600" dirty="0" err="1" smtClean="0">
                <a:latin typeface="Franklin Gothic Heavy" pitchFamily="34" charset="0"/>
              </a:rPr>
              <a:t>із</a:t>
            </a:r>
            <a:r>
              <a:rPr lang="ru-RU" sz="1600" dirty="0" smtClean="0">
                <a:latin typeface="Franklin Gothic Heavy" pitchFamily="34" charset="0"/>
              </a:rPr>
              <a:t> </a:t>
            </a:r>
            <a:r>
              <a:rPr lang="ru-RU" sz="1600" dirty="0" err="1" smtClean="0">
                <a:latin typeface="Franklin Gothic Heavy" pitchFamily="34" charset="0"/>
              </a:rPr>
              <a:t>кінематографії</a:t>
            </a:r>
            <a:r>
              <a:rPr lang="ru-RU" sz="1600" dirty="0" smtClean="0">
                <a:latin typeface="Franklin Gothic Heavy" pitchFamily="34" charset="0"/>
              </a:rPr>
              <a:t>. Велика </a:t>
            </a:r>
            <a:r>
              <a:rPr lang="ru-RU" sz="1600" dirty="0" err="1" smtClean="0">
                <a:latin typeface="Franklin Gothic Heavy" pitchFamily="34" charset="0"/>
              </a:rPr>
              <a:t>громадська</a:t>
            </a:r>
            <a:r>
              <a:rPr lang="ru-RU" sz="1600" dirty="0" smtClean="0">
                <a:latin typeface="Franklin Gothic Heavy" pitchFamily="34" charset="0"/>
              </a:rPr>
              <a:t> робота, де б я </a:t>
            </a:r>
            <a:r>
              <a:rPr lang="ru-RU" sz="1600" dirty="0" err="1" smtClean="0">
                <a:latin typeface="Franklin Gothic Heavy" pitchFamily="34" charset="0"/>
              </a:rPr>
              <a:t>дійсно</a:t>
            </a:r>
            <a:r>
              <a:rPr lang="ru-RU" sz="1600" dirty="0" smtClean="0">
                <a:latin typeface="Franklin Gothic Heavy" pitchFamily="34" charset="0"/>
              </a:rPr>
              <a:t> </a:t>
            </a:r>
            <a:r>
              <a:rPr lang="ru-RU" sz="1600" dirty="0" err="1" smtClean="0">
                <a:latin typeface="Franklin Gothic Heavy" pitchFamily="34" charset="0"/>
              </a:rPr>
              <a:t>міг</a:t>
            </a:r>
            <a:r>
              <a:rPr lang="ru-RU" sz="1600" dirty="0" smtClean="0">
                <a:latin typeface="Franklin Gothic Heavy" pitchFamily="34" charset="0"/>
              </a:rPr>
              <a:t> </a:t>
            </a:r>
            <a:r>
              <a:rPr lang="ru-RU" sz="1600" dirty="0" err="1" smtClean="0">
                <a:latin typeface="Franklin Gothic Heavy" pitchFamily="34" charset="0"/>
              </a:rPr>
              <a:t>жити</a:t>
            </a:r>
            <a:r>
              <a:rPr lang="ru-RU" sz="1600" dirty="0" smtClean="0">
                <a:latin typeface="Franklin Gothic Heavy" pitchFamily="34" charset="0"/>
              </a:rPr>
              <a:t> </a:t>
            </a:r>
            <a:r>
              <a:rPr lang="ru-RU" sz="1600" dirty="0" err="1" smtClean="0">
                <a:latin typeface="Franklin Gothic Heavy" pitchFamily="34" charset="0"/>
              </a:rPr>
              <a:t>і</a:t>
            </a:r>
            <a:r>
              <a:rPr lang="ru-RU" sz="1600" dirty="0" smtClean="0">
                <a:latin typeface="Franklin Gothic Heavy" pitchFamily="34" charset="0"/>
              </a:rPr>
              <a:t> </a:t>
            </a:r>
            <a:r>
              <a:rPr lang="ru-RU" sz="1600" dirty="0" err="1" smtClean="0">
                <a:latin typeface="Franklin Gothic Heavy" pitchFamily="34" charset="0"/>
              </a:rPr>
              <a:t>творити</a:t>
            </a:r>
            <a:r>
              <a:rPr lang="ru-RU" sz="1600" dirty="0" smtClean="0">
                <a:latin typeface="Franklin Gothic Heavy" pitchFamily="34" charset="0"/>
              </a:rPr>
              <a:t> народу добро, </a:t>
            </a:r>
            <a:r>
              <a:rPr lang="ru-RU" sz="1600" dirty="0" err="1" smtClean="0">
                <a:latin typeface="Franklin Gothic Heavy" pitchFamily="34" charset="0"/>
              </a:rPr>
              <a:t>мені</a:t>
            </a:r>
            <a:r>
              <a:rPr lang="ru-RU" sz="1600" dirty="0" smtClean="0">
                <a:latin typeface="Franklin Gothic Heavy" pitchFamily="34" charset="0"/>
              </a:rPr>
              <a:t> не </a:t>
            </a:r>
            <a:r>
              <a:rPr lang="ru-RU" sz="1600" dirty="0" err="1" smtClean="0">
                <a:latin typeface="Franklin Gothic Heavy" pitchFamily="34" charset="0"/>
              </a:rPr>
              <a:t>судилася</a:t>
            </a:r>
            <a:r>
              <a:rPr lang="ru-RU" sz="1600" dirty="0" smtClean="0">
                <a:latin typeface="Franklin Gothic Heavy" pitchFamily="34" charset="0"/>
              </a:rPr>
              <a:t>, </a:t>
            </a:r>
            <a:r>
              <a:rPr lang="ru-RU" sz="1600" dirty="0" err="1" smtClean="0">
                <a:latin typeface="Franklin Gothic Heavy" pitchFamily="34" charset="0"/>
              </a:rPr>
              <a:t>її</a:t>
            </a:r>
            <a:r>
              <a:rPr lang="ru-RU" sz="1600" dirty="0" smtClean="0">
                <a:latin typeface="Franklin Gothic Heavy" pitchFamily="34" charset="0"/>
              </a:rPr>
              <a:t> </a:t>
            </a:r>
            <a:r>
              <a:rPr lang="ru-RU" sz="1600" dirty="0" err="1" smtClean="0">
                <a:latin typeface="Franklin Gothic Heavy" pitchFamily="34" charset="0"/>
              </a:rPr>
              <a:t>роблять</a:t>
            </a:r>
            <a:r>
              <a:rPr lang="ru-RU" sz="1600" dirty="0" smtClean="0">
                <a:latin typeface="Franklin Gothic Heavy" pitchFamily="34" charset="0"/>
              </a:rPr>
              <a:t> </a:t>
            </a:r>
            <a:r>
              <a:rPr lang="ru-RU" sz="1600" dirty="0" err="1" smtClean="0">
                <a:latin typeface="Franklin Gothic Heavy" pitchFamily="34" charset="0"/>
              </a:rPr>
              <a:t>навколо</a:t>
            </a:r>
            <a:r>
              <a:rPr lang="ru-RU" sz="1600" dirty="0" smtClean="0">
                <a:latin typeface="Franklin Gothic Heavy" pitchFamily="34" charset="0"/>
              </a:rPr>
              <a:t> мене </a:t>
            </a:r>
            <a:r>
              <a:rPr lang="ru-RU" sz="1600" dirty="0" err="1" smtClean="0">
                <a:latin typeface="Franklin Gothic Heavy" pitchFamily="34" charset="0"/>
              </a:rPr>
              <a:t>довгі</a:t>
            </a:r>
            <a:r>
              <a:rPr lang="ru-RU" sz="1600" dirty="0" smtClean="0">
                <a:latin typeface="Franklin Gothic Heavy" pitchFamily="34" charset="0"/>
              </a:rPr>
              <a:t> роки люди </a:t>
            </a:r>
            <a:r>
              <a:rPr lang="ru-RU" sz="1600" dirty="0" err="1" smtClean="0">
                <a:latin typeface="Franklin Gothic Heavy" pitchFamily="34" charset="0"/>
              </a:rPr>
              <a:t>і</a:t>
            </a:r>
            <a:r>
              <a:rPr lang="ru-RU" sz="1600" dirty="0" smtClean="0">
                <a:latin typeface="Franklin Gothic Heavy" pitchFamily="34" charset="0"/>
              </a:rPr>
              <a:t> </a:t>
            </a:r>
            <a:r>
              <a:rPr lang="ru-RU" sz="1600" dirty="0" err="1" smtClean="0">
                <a:latin typeface="Franklin Gothic Heavy" pitchFamily="34" charset="0"/>
              </a:rPr>
              <a:t>слабі</a:t>
            </a:r>
            <a:r>
              <a:rPr lang="ru-RU" sz="1600" dirty="0" smtClean="0">
                <a:latin typeface="Franklin Gothic Heavy" pitchFamily="34" charset="0"/>
              </a:rPr>
              <a:t>, </a:t>
            </a:r>
            <a:r>
              <a:rPr lang="ru-RU" sz="1600" dirty="0" err="1" smtClean="0">
                <a:latin typeface="Franklin Gothic Heavy" pitchFamily="34" charset="0"/>
              </a:rPr>
              <a:t>і</a:t>
            </a:r>
            <a:r>
              <a:rPr lang="ru-RU" sz="1600" dirty="0" smtClean="0">
                <a:latin typeface="Franklin Gothic Heavy" pitchFamily="34" charset="0"/>
              </a:rPr>
              <a:t> </a:t>
            </a:r>
            <a:r>
              <a:rPr lang="ru-RU" sz="1600" dirty="0" err="1" smtClean="0">
                <a:latin typeface="Franklin Gothic Heavy" pitchFamily="34" charset="0"/>
              </a:rPr>
              <a:t>немічні</a:t>
            </a:r>
            <a:r>
              <a:rPr lang="ru-RU" sz="1600" dirty="0" smtClean="0">
                <a:latin typeface="Franklin Gothic Heavy" pitchFamily="34" charset="0"/>
              </a:rPr>
              <a:t> духом. Я </a:t>
            </a:r>
            <a:r>
              <a:rPr lang="ru-RU" sz="1600" dirty="0" err="1" smtClean="0">
                <a:latin typeface="Franklin Gothic Heavy" pitchFamily="34" charset="0"/>
              </a:rPr>
              <a:t>позбавлений</a:t>
            </a:r>
            <a:r>
              <a:rPr lang="ru-RU" sz="1600" dirty="0" smtClean="0">
                <a:latin typeface="Franklin Gothic Heavy" pitchFamily="34" charset="0"/>
              </a:rPr>
              <a:t> </a:t>
            </a:r>
            <a:r>
              <a:rPr lang="ru-RU" sz="1600" dirty="0" err="1" smtClean="0">
                <a:latin typeface="Franklin Gothic Heavy" pitchFamily="34" charset="0"/>
              </a:rPr>
              <a:t>творчості</a:t>
            </a:r>
            <a:r>
              <a:rPr lang="ru-RU" sz="1600" dirty="0" smtClean="0">
                <a:latin typeface="Franklin Gothic Heavy" pitchFamily="34" charset="0"/>
              </a:rPr>
              <a:t> в </a:t>
            </a:r>
            <a:r>
              <a:rPr lang="ru-RU" sz="1600" dirty="0" err="1" smtClean="0">
                <a:latin typeface="Franklin Gothic Heavy" pitchFamily="34" charset="0"/>
              </a:rPr>
              <a:t>житті</a:t>
            </a:r>
            <a:r>
              <a:rPr lang="ru-RU" sz="1600" dirty="0" smtClean="0">
                <a:latin typeface="Franklin Gothic Heavy" pitchFamily="34" charset="0"/>
              </a:rPr>
              <a:t>, </a:t>
            </a:r>
            <a:r>
              <a:rPr lang="ru-RU" sz="1600" dirty="0" err="1" smtClean="0">
                <a:latin typeface="Franklin Gothic Heavy" pitchFamily="34" charset="0"/>
              </a:rPr>
              <a:t>позбавлений</a:t>
            </a:r>
            <a:r>
              <a:rPr lang="ru-RU" sz="1600" dirty="0" smtClean="0">
                <a:latin typeface="Franklin Gothic Heavy" pitchFamily="34" charset="0"/>
              </a:rPr>
              <a:t> </a:t>
            </a:r>
            <a:r>
              <a:rPr lang="ru-RU" sz="1600" dirty="0" err="1" smtClean="0">
                <a:latin typeface="Franklin Gothic Heavy" pitchFamily="34" charset="0"/>
              </a:rPr>
              <a:t>радощів</a:t>
            </a:r>
            <a:r>
              <a:rPr lang="ru-RU" sz="1600" dirty="0" smtClean="0">
                <a:latin typeface="Franklin Gothic Heavy" pitchFamily="34" charset="0"/>
              </a:rPr>
              <a:t> </a:t>
            </a:r>
            <a:r>
              <a:rPr lang="ru-RU" sz="1600" dirty="0" err="1" smtClean="0">
                <a:latin typeface="Franklin Gothic Heavy" pitchFamily="34" charset="0"/>
              </a:rPr>
              <a:t>і</a:t>
            </a:r>
            <a:r>
              <a:rPr lang="ru-RU" sz="1600" dirty="0" smtClean="0">
                <a:latin typeface="Franklin Gothic Heavy" pitchFamily="34" charset="0"/>
              </a:rPr>
              <a:t> </a:t>
            </a:r>
            <a:r>
              <a:rPr lang="ru-RU" sz="1600" dirty="0" err="1" smtClean="0">
                <a:latin typeface="Franklin Gothic Heavy" pitchFamily="34" charset="0"/>
              </a:rPr>
              <a:t>гордощів</a:t>
            </a:r>
            <a:r>
              <a:rPr lang="ru-RU" sz="1600" dirty="0" smtClean="0">
                <a:latin typeface="Franklin Gothic Heavy" pitchFamily="34" charset="0"/>
              </a:rPr>
              <a:t> </a:t>
            </a:r>
            <a:r>
              <a:rPr lang="ru-RU" sz="1600" dirty="0" err="1" smtClean="0">
                <a:latin typeface="Franklin Gothic Heavy" pitchFamily="34" charset="0"/>
              </a:rPr>
              <a:t>творчості</a:t>
            </a:r>
            <a:r>
              <a:rPr lang="ru-RU" sz="1600" dirty="0" smtClean="0">
                <a:latin typeface="Franklin Gothic Heavy" pitchFamily="34" charset="0"/>
              </a:rPr>
              <a:t> на </a:t>
            </a:r>
            <a:r>
              <a:rPr lang="ru-RU" sz="1600" dirty="0" err="1" smtClean="0">
                <a:latin typeface="Franklin Gothic Heavy" pitchFamily="34" charset="0"/>
              </a:rPr>
              <a:t>користь</a:t>
            </a:r>
            <a:r>
              <a:rPr lang="ru-RU" sz="1600" dirty="0" smtClean="0">
                <a:latin typeface="Franklin Gothic Heavy" pitchFamily="34" charset="0"/>
              </a:rPr>
              <a:t> народу. Я не живу в </a:t>
            </a:r>
            <a:r>
              <a:rPr lang="ru-RU" sz="1600" dirty="0" err="1" smtClean="0">
                <a:latin typeface="Franklin Gothic Heavy" pitchFamily="34" charset="0"/>
              </a:rPr>
              <a:t>атмосфері</a:t>
            </a:r>
            <a:r>
              <a:rPr lang="ru-RU" sz="1600" dirty="0" smtClean="0">
                <a:latin typeface="Franklin Gothic Heavy" pitchFamily="34" charset="0"/>
              </a:rPr>
              <a:t> державного </a:t>
            </a:r>
            <a:r>
              <a:rPr lang="ru-RU" sz="1600" dirty="0" err="1" smtClean="0">
                <a:latin typeface="Franklin Gothic Heavy" pitchFamily="34" charset="0"/>
              </a:rPr>
              <a:t>горіння</a:t>
            </a:r>
            <a:r>
              <a:rPr lang="ru-RU" sz="1600" dirty="0" smtClean="0">
                <a:latin typeface="Franklin Gothic Heavy" pitchFamily="34" charset="0"/>
              </a:rPr>
              <a:t>... Мене </a:t>
            </a:r>
            <a:r>
              <a:rPr lang="ru-RU" sz="1600" dirty="0" err="1" smtClean="0">
                <a:latin typeface="Franklin Gothic Heavy" pitchFamily="34" charset="0"/>
              </a:rPr>
              <a:t>туди</a:t>
            </a:r>
            <a:r>
              <a:rPr lang="ru-RU" sz="1600" dirty="0" smtClean="0">
                <a:latin typeface="Franklin Gothic Heavy" pitchFamily="34" charset="0"/>
              </a:rPr>
              <a:t> не пущено». (О.Довженко)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2000241"/>
            <a:ext cx="4038600" cy="35719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600200"/>
            <a:ext cx="4572032" cy="4525963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У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цей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період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 Довженко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був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дуже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хворий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. 25 листопада 1956 р.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Олександр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 Петрович лежав у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ліжку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 на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дачі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,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розповідав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 про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свої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плани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,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поривався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 на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зйомки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. Стан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погіршився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,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і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 вони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 дружиною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вирішили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повернутися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 до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Москви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,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але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 там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йому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 стало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зовсім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 зле. До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вмираючого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Довженка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 запросили одного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зі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столичних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лікарів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,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але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 той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відмовив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. Солнцева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домаглась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приїзду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іншого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професора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. Та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й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він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прибув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 не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відразу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,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незадоволений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,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роздратований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.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Викликав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 «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швидку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»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і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перевірив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 пульс. Пульсу не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було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.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Зрозумівши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,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що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 Довженко помер,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професор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грюкнув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дверима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і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вийшов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,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навіть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нічого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 не сказавши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дружині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. Великий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кінорежисер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із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світовим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ім'ям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пішов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життя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, так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і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 не одержавши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своєчасної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медичної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16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допомоги</a:t>
            </a:r>
            <a:r>
              <a:rPr lang="ru-RU" sz="1600" b="1" dirty="0" smtClean="0">
                <a:solidFill>
                  <a:schemeClr val="accent1"/>
                </a:solidFill>
                <a:latin typeface="Franklin Gothic Medium" pitchFamily="34" charset="0"/>
              </a:rPr>
              <a:t>... </a:t>
            </a:r>
            <a:endParaRPr lang="ru-RU" sz="1600" b="1" dirty="0">
              <a:solidFill>
                <a:schemeClr val="accent1"/>
              </a:solidFill>
              <a:latin typeface="Franklin Gothic Medium" pitchFamily="34" charset="0"/>
            </a:endParaRPr>
          </a:p>
        </p:txBody>
      </p:sp>
      <p:pic>
        <p:nvPicPr>
          <p:cNvPr id="28674" name="Picture 2" descr="C:\Users\Logic\Pictures\MP Navigator EX\2015_03_16\IMG_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4462272" cy="3950208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>
                <a:latin typeface="Franklin Gothic Heavy" pitchFamily="34" charset="0"/>
              </a:rPr>
              <a:t>«Я належу людству…»</a:t>
            </a:r>
            <a:endParaRPr lang="ru-RU" sz="3600" dirty="0">
              <a:latin typeface="Franklin Gothic Heavy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42844" y="1600200"/>
            <a:ext cx="4643470" cy="4829196"/>
          </a:xfrm>
        </p:spPr>
        <p:txBody>
          <a:bodyPr>
            <a:normAutofit fontScale="32500" lnSpcReduction="20000"/>
          </a:bodyPr>
          <a:lstStyle/>
          <a:p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Незадовго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до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своєї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смерті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Довженко просив у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влади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дозволу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поховати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його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в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Києві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,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але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йому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відмовили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.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Після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смерті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чоловіка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Юлія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Солнцева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знову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звернулась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до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влади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проханням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про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поховання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Олександра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Петровича в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Україні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,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але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й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це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звернення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залишилось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без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відповіді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. Грошей на похорон не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було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. На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ощадній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книжці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Довженка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зберігалось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усього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32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рублі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, ховали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його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за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державний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кошт.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Попрощатись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із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великим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митцем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в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Москві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,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Будинку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літераторів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,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прийшли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Б.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Ліванов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, Б. Андреев, Д. Шостакович. Довженко лежав на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старовинній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українській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плахті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,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наряджений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у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вишивану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білу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сорочку. В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залі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була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й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група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українських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письменників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, яка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поклала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до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ніг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великого земляка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сніп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жита,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українську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землю,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яблуко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...</a:t>
            </a:r>
            <a:b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</a:b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Довженко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похований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на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Новодівичому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кладовищі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, де на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його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могилі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встановлений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пам'ятник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роботи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скульптора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Віри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49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Мухіної</a:t>
            </a:r>
            <a:r>
              <a:rPr lang="ru-RU" sz="4900" b="1" dirty="0" smtClean="0">
                <a:solidFill>
                  <a:schemeClr val="accent1"/>
                </a:solidFill>
                <a:latin typeface="Franklin Gothic Medium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Picture 8" descr="200px-Grave-dovzhenko">
            <a:hlinkClick r:id="rId2" tooltip="&quot;Могила Олександра Довженка&quot;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143504" y="1643050"/>
            <a:ext cx="3292475" cy="4392613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8" descr="200px-Grave-dovzhenko">
            <a:hlinkClick r:id="rId2" tooltip="&quot;Могила Олександра Довженка&quot;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285860"/>
            <a:ext cx="3714776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  <a:miter lim="800000"/>
            <a:headEnd/>
            <a:tailEnd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ogic\Pictures\MP Navigator EX\2015_03_16\IMG_0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2831628" cy="435771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uk-UA" sz="2800" dirty="0" smtClean="0">
                <a:solidFill>
                  <a:srgbClr val="130BB5"/>
                </a:solidFill>
                <a:latin typeface="Franklin Gothic Heavy" pitchFamily="34" charset="0"/>
              </a:rPr>
              <a:t>«Я народився і жив для добра і любові» Олександр Довженко</a:t>
            </a:r>
            <a:endParaRPr lang="ru-RU" sz="2800" dirty="0">
              <a:solidFill>
                <a:srgbClr val="130BB5"/>
              </a:solidFill>
              <a:latin typeface="Franklin Gothic Heavy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1443841"/>
            <a:ext cx="54292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Олександр</a:t>
            </a:r>
            <a:r>
              <a:rPr lang="ru-RU" sz="2400" b="1" dirty="0" smtClean="0">
                <a:solidFill>
                  <a:schemeClr val="accent1"/>
                </a:solidFill>
                <a:latin typeface="Franklin Gothic Medium" pitchFamily="34" charset="0"/>
              </a:rPr>
              <a:t> Петрович Довженко </a:t>
            </a:r>
            <a:r>
              <a:rPr lang="ru-RU" sz="2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народився</a:t>
            </a:r>
            <a:r>
              <a:rPr lang="ru-RU" sz="2400" b="1" dirty="0" smtClean="0">
                <a:solidFill>
                  <a:schemeClr val="accent1"/>
                </a:solidFill>
                <a:latin typeface="Franklin Gothic Medium" pitchFamily="34" charset="0"/>
              </a:rPr>
              <a:t> 10 </a:t>
            </a:r>
            <a:r>
              <a:rPr lang="ru-RU" sz="2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вересня</a:t>
            </a:r>
            <a:r>
              <a:rPr lang="ru-RU" sz="2400" b="1" dirty="0" smtClean="0">
                <a:solidFill>
                  <a:schemeClr val="accent1"/>
                </a:solidFill>
                <a:latin typeface="Franklin Gothic Medium" pitchFamily="34" charset="0"/>
              </a:rPr>
              <a:t> 1894 р. у </a:t>
            </a:r>
            <a:r>
              <a:rPr lang="ru-RU" sz="2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селі</a:t>
            </a:r>
            <a:r>
              <a:rPr lang="ru-RU" sz="2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Сосниця</a:t>
            </a:r>
            <a:r>
              <a:rPr lang="ru-RU" sz="2400" b="1" dirty="0" smtClean="0">
                <a:solidFill>
                  <a:schemeClr val="accent1"/>
                </a:solidFill>
                <a:latin typeface="Franklin Gothic Medium" pitchFamily="34" charset="0"/>
              </a:rPr>
              <a:t> на </a:t>
            </a:r>
            <a:r>
              <a:rPr lang="ru-RU" sz="2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Чернігівщині</a:t>
            </a:r>
            <a:r>
              <a:rPr lang="ru-RU" sz="2400" b="1" dirty="0" smtClean="0">
                <a:solidFill>
                  <a:schemeClr val="accent1"/>
                </a:solidFill>
                <a:latin typeface="Franklin Gothic Medium" pitchFamily="34" charset="0"/>
              </a:rPr>
              <a:t>. За </a:t>
            </a:r>
            <a:r>
              <a:rPr lang="ru-RU" sz="2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переказами</a:t>
            </a:r>
            <a:r>
              <a:rPr lang="ru-RU" sz="2400" b="1" dirty="0" smtClean="0">
                <a:solidFill>
                  <a:schemeClr val="accent1"/>
                </a:solidFill>
                <a:latin typeface="Franklin Gothic Medium" pitchFamily="34" charset="0"/>
              </a:rPr>
              <a:t>, </a:t>
            </a:r>
            <a:r>
              <a:rPr lang="ru-RU" sz="2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його</a:t>
            </a:r>
            <a:r>
              <a:rPr lang="ru-RU" sz="2400" b="1" dirty="0" smtClean="0">
                <a:solidFill>
                  <a:schemeClr val="accent1"/>
                </a:solidFill>
                <a:latin typeface="Franklin Gothic Medium" pitchFamily="34" charset="0"/>
              </a:rPr>
              <a:t> предки </a:t>
            </a:r>
            <a:r>
              <a:rPr lang="ru-RU" sz="2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прибули</a:t>
            </a:r>
            <a:r>
              <a:rPr lang="ru-RU" sz="2400" b="1" dirty="0" smtClean="0">
                <a:solidFill>
                  <a:schemeClr val="accent1"/>
                </a:solidFill>
                <a:latin typeface="Franklin Gothic Medium" pitchFamily="34" charset="0"/>
              </a:rPr>
              <a:t> у </a:t>
            </a:r>
            <a:r>
              <a:rPr lang="ru-RU" sz="2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цей</a:t>
            </a:r>
            <a:r>
              <a:rPr lang="ru-RU" sz="2400" b="1" dirty="0" smtClean="0">
                <a:solidFill>
                  <a:schemeClr val="accent1"/>
                </a:solidFill>
                <a:latin typeface="Franklin Gothic Medium" pitchFamily="34" charset="0"/>
              </a:rPr>
              <a:t> край </a:t>
            </a:r>
            <a:r>
              <a:rPr lang="ru-RU" sz="2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</a:t>
            </a:r>
            <a:r>
              <a:rPr lang="ru-RU" sz="2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Полтавщини</a:t>
            </a:r>
            <a:r>
              <a:rPr lang="ru-RU" sz="2400" b="1" dirty="0" smtClean="0">
                <a:solidFill>
                  <a:schemeClr val="accent1"/>
                </a:solidFill>
                <a:latin typeface="Franklin Gothic Medium" pitchFamily="34" charset="0"/>
              </a:rPr>
              <a:t>. </a:t>
            </a:r>
            <a:r>
              <a:rPr lang="ru-RU" sz="2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Офіційні</a:t>
            </a:r>
            <a:r>
              <a:rPr lang="ru-RU" sz="2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документи</a:t>
            </a:r>
            <a:r>
              <a:rPr lang="ru-RU" sz="2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засвідчують</a:t>
            </a:r>
            <a:r>
              <a:rPr lang="ru-RU" sz="2400" b="1" dirty="0" smtClean="0">
                <a:solidFill>
                  <a:schemeClr val="accent1"/>
                </a:solidFill>
                <a:latin typeface="Franklin Gothic Medium" pitchFamily="34" charset="0"/>
              </a:rPr>
              <a:t>, </a:t>
            </a:r>
            <a:r>
              <a:rPr lang="ru-RU" sz="2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що</a:t>
            </a:r>
            <a:r>
              <a:rPr lang="ru-RU" sz="2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рід</a:t>
            </a:r>
            <a:r>
              <a:rPr lang="ru-RU" sz="2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Довженків</a:t>
            </a:r>
            <a:r>
              <a:rPr lang="ru-RU" sz="2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був</a:t>
            </a:r>
            <a:r>
              <a:rPr lang="ru-RU" sz="2400" b="1" dirty="0" smtClean="0">
                <a:solidFill>
                  <a:schemeClr val="accent1"/>
                </a:solidFill>
                <a:latin typeface="Franklin Gothic Medium" pitchFamily="34" charset="0"/>
              </a:rPr>
              <a:t> великий. </a:t>
            </a:r>
            <a:r>
              <a:rPr lang="ru-RU" sz="2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Дід</a:t>
            </a:r>
            <a:r>
              <a:rPr lang="ru-RU" sz="2400" b="1" dirty="0" smtClean="0">
                <a:solidFill>
                  <a:schemeClr val="accent1"/>
                </a:solidFill>
                <a:latin typeface="Franklin Gothic Medium" pitchFamily="34" charset="0"/>
              </a:rPr>
              <a:t> Семен — </a:t>
            </a:r>
            <a:r>
              <a:rPr lang="ru-RU" sz="2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</a:t>
            </a:r>
            <a:r>
              <a:rPr lang="ru-RU" sz="2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останніх</a:t>
            </a:r>
            <a:r>
              <a:rPr lang="ru-RU" sz="2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українських</a:t>
            </a:r>
            <a:r>
              <a:rPr lang="ru-RU" sz="2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чумаків</a:t>
            </a:r>
            <a:r>
              <a:rPr lang="ru-RU" sz="2400" b="1" dirty="0" smtClean="0">
                <a:solidFill>
                  <a:schemeClr val="accent1"/>
                </a:solidFill>
                <a:latin typeface="Franklin Gothic Medium" pitchFamily="34" charset="0"/>
              </a:rPr>
              <a:t>. У </a:t>
            </a:r>
            <a:r>
              <a:rPr lang="ru-RU" sz="2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батьків</a:t>
            </a:r>
            <a:r>
              <a:rPr lang="ru-RU" sz="2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майбутнього</a:t>
            </a:r>
            <a:r>
              <a:rPr lang="ru-RU" sz="2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письменника</a:t>
            </a:r>
            <a:r>
              <a:rPr lang="ru-RU" sz="2400" b="1" dirty="0" smtClean="0">
                <a:solidFill>
                  <a:schemeClr val="accent1"/>
                </a:solidFill>
                <a:latin typeface="Franklin Gothic Medium" pitchFamily="34" charset="0"/>
              </a:rPr>
              <a:t> — Петра Семеновича </a:t>
            </a:r>
            <a:r>
              <a:rPr lang="ru-RU" sz="2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й</a:t>
            </a:r>
            <a:r>
              <a:rPr lang="ru-RU" sz="2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Одарки</a:t>
            </a:r>
            <a:r>
              <a:rPr lang="ru-RU" sz="2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Єрмолаївни</a:t>
            </a:r>
            <a:r>
              <a:rPr lang="ru-RU" sz="2400" b="1" dirty="0" smtClean="0">
                <a:solidFill>
                  <a:schemeClr val="accent1"/>
                </a:solidFill>
                <a:latin typeface="Franklin Gothic Medium" pitchFamily="34" charset="0"/>
              </a:rPr>
              <a:t> — </a:t>
            </a:r>
            <a:r>
              <a:rPr lang="ru-RU" sz="2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було</a:t>
            </a:r>
            <a:r>
              <a:rPr lang="ru-RU" sz="2400" b="1" dirty="0" smtClean="0">
                <a:solidFill>
                  <a:schemeClr val="accent1"/>
                </a:solidFill>
                <a:latin typeface="Franklin Gothic Medium" pitchFamily="34" charset="0"/>
              </a:rPr>
              <a:t> 14 </a:t>
            </a:r>
            <a:r>
              <a:rPr lang="ru-RU" sz="2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дітей</a:t>
            </a:r>
            <a:r>
              <a:rPr lang="ru-RU" sz="2400" b="1" dirty="0" smtClean="0">
                <a:solidFill>
                  <a:schemeClr val="accent1"/>
                </a:solidFill>
                <a:latin typeface="Franklin Gothic Medium" pitchFamily="34" charset="0"/>
              </a:rPr>
              <a:t>, </a:t>
            </a:r>
            <a:r>
              <a:rPr lang="ru-RU" sz="2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але</a:t>
            </a:r>
            <a:r>
              <a:rPr lang="ru-RU" sz="2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дванадцятеро</a:t>
            </a:r>
            <a:r>
              <a:rPr lang="ru-RU" sz="2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</a:t>
            </a:r>
            <a:r>
              <a:rPr lang="ru-RU" sz="2400" b="1" dirty="0" smtClean="0">
                <a:solidFill>
                  <a:schemeClr val="accent1"/>
                </a:solidFill>
                <a:latin typeface="Franklin Gothic Medium" pitchFamily="34" charset="0"/>
              </a:rPr>
              <a:t> них </a:t>
            </a:r>
            <a:r>
              <a:rPr lang="ru-RU" sz="2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одне</a:t>
            </a:r>
            <a:r>
              <a:rPr lang="ru-RU" sz="2400" b="1" dirty="0" smtClean="0">
                <a:solidFill>
                  <a:schemeClr val="accent1"/>
                </a:solidFill>
                <a:latin typeface="Franklin Gothic Medium" pitchFamily="34" charset="0"/>
              </a:rPr>
              <a:t> за одним померли. </a:t>
            </a:r>
            <a:r>
              <a:rPr lang="ru-RU" sz="2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Залишилися</a:t>
            </a:r>
            <a:r>
              <a:rPr lang="ru-RU" sz="2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тільки</a:t>
            </a:r>
            <a:r>
              <a:rPr lang="ru-RU" sz="2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Сашко</a:t>
            </a:r>
            <a:r>
              <a:rPr lang="ru-RU" sz="2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й</a:t>
            </a:r>
            <a:r>
              <a:rPr lang="ru-RU" sz="2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Поліна</a:t>
            </a:r>
            <a:r>
              <a:rPr lang="ru-RU" sz="2400" b="1" dirty="0" smtClean="0">
                <a:solidFill>
                  <a:schemeClr val="accent1"/>
                </a:solidFill>
                <a:latin typeface="Franklin Gothic Medium" pitchFamily="34" charset="0"/>
              </a:rPr>
              <a:t>. </a:t>
            </a:r>
            <a:endParaRPr lang="ru-RU" sz="2400" b="1" dirty="0">
              <a:solidFill>
                <a:schemeClr val="accent1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083" t="20882" r="16083" b="20882"/>
          <a:stretch>
            <a:fillRect/>
          </a:stretch>
        </p:blipFill>
        <p:spPr bwMode="auto">
          <a:xfrm>
            <a:off x="357158" y="1571612"/>
            <a:ext cx="4143404" cy="3643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Franklin Gothic Heavy" pitchFamily="34" charset="0"/>
              </a:rPr>
              <a:t>Хата Довженка</a:t>
            </a:r>
            <a:endParaRPr lang="ru-RU" dirty="0">
              <a:latin typeface="Franklin Gothic Heavy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276475"/>
            <a:ext cx="3524250" cy="4176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батьки довженк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471490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Franklin Gothic Heavy" pitchFamily="34" charset="0"/>
              </a:rPr>
              <a:t>Батьки О.Довженка: </a:t>
            </a:r>
            <a:r>
              <a:rPr lang="ru-RU" dirty="0" smtClean="0">
                <a:latin typeface="Franklin Gothic Heavy" pitchFamily="34" charset="0"/>
              </a:rPr>
              <a:t> Петро Семенович </a:t>
            </a:r>
            <a:r>
              <a:rPr lang="ru-RU" dirty="0" err="1" smtClean="0">
                <a:latin typeface="Franklin Gothic Heavy" pitchFamily="34" charset="0"/>
              </a:rPr>
              <a:t>й</a:t>
            </a:r>
            <a:r>
              <a:rPr lang="ru-RU" dirty="0" smtClean="0">
                <a:latin typeface="Franklin Gothic Heavy" pitchFamily="34" charset="0"/>
              </a:rPr>
              <a:t> </a:t>
            </a:r>
            <a:r>
              <a:rPr lang="ru-RU" dirty="0" err="1" smtClean="0">
                <a:latin typeface="Franklin Gothic Heavy" pitchFamily="34" charset="0"/>
              </a:rPr>
              <a:t>Одарка</a:t>
            </a:r>
            <a:r>
              <a:rPr lang="ru-RU" dirty="0" smtClean="0">
                <a:latin typeface="Franklin Gothic Heavy" pitchFamily="34" charset="0"/>
              </a:rPr>
              <a:t> </a:t>
            </a:r>
            <a:r>
              <a:rPr lang="ru-RU" dirty="0" err="1" smtClean="0">
                <a:latin typeface="Franklin Gothic Heavy" pitchFamily="34" charset="0"/>
              </a:rPr>
              <a:t>Єрмолаївна</a:t>
            </a:r>
            <a:r>
              <a:rPr lang="ru-RU" dirty="0" smtClean="0">
                <a:latin typeface="Franklin Gothic Heavy" pitchFamily="34" charset="0"/>
              </a:rPr>
              <a:t> </a:t>
            </a:r>
            <a:endParaRPr lang="ru-RU" dirty="0">
              <a:latin typeface="Franklin Gothic Heavy" pitchFamily="34" charset="0"/>
            </a:endParaRPr>
          </a:p>
        </p:txBody>
      </p:sp>
      <p:pic>
        <p:nvPicPr>
          <p:cNvPr id="3074" name="Picture 2" descr="C:\Users\Logic\Pictures\MP Navigator EX\2015_03_16\IMG_0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500174"/>
            <a:ext cx="3214710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662113" y="4429125"/>
            <a:ext cx="7481887" cy="500063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latin typeface="Franklin Gothic Heavy" pitchFamily="34" charset="0"/>
              </a:rPr>
              <a:t>Прабаба Марусина  та дід Семен</a:t>
            </a:r>
            <a:endParaRPr lang="ru-RU" sz="3200" dirty="0">
              <a:latin typeface="Franklin Gothic Heavy" pitchFamily="34" charset="0"/>
            </a:endParaRPr>
          </a:p>
        </p:txBody>
      </p:sp>
      <p:pic>
        <p:nvPicPr>
          <p:cNvPr id="4" name="Picture 4" descr="Babushka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0" y="642938"/>
            <a:ext cx="33337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Текст 7"/>
          <p:cNvSpPr>
            <a:spLocks noGrp="1"/>
          </p:cNvSpPr>
          <p:nvPr>
            <p:ph type="body" idx="4294967295"/>
          </p:nvPr>
        </p:nvSpPr>
        <p:spPr>
          <a:xfrm>
            <a:off x="2392363" y="5072063"/>
            <a:ext cx="6751637" cy="1428771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dirty="0" smtClean="0">
                <a:solidFill>
                  <a:schemeClr val="tx2"/>
                </a:solidFill>
                <a:latin typeface="Monotype Corsiva" pitchFamily="66" charset="0"/>
              </a:rPr>
              <a:t>На все </a:t>
            </a:r>
            <a:r>
              <a:rPr lang="ru-RU" sz="2600" b="1" dirty="0" err="1" smtClean="0">
                <a:solidFill>
                  <a:schemeClr val="tx2"/>
                </a:solidFill>
                <a:latin typeface="Monotype Corsiva" pitchFamily="66" charset="0"/>
              </a:rPr>
              <a:t>життя</a:t>
            </a:r>
            <a:r>
              <a:rPr lang="ru-RU" sz="2600" b="1" dirty="0" smtClean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2600" b="1" dirty="0" err="1" smtClean="0">
                <a:solidFill>
                  <a:schemeClr val="tx2"/>
                </a:solidFill>
                <a:latin typeface="Monotype Corsiva" pitchFamily="66" charset="0"/>
              </a:rPr>
              <a:t>зберігає</a:t>
            </a:r>
            <a:r>
              <a:rPr lang="ru-RU" sz="2600" b="1" dirty="0" smtClean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2600" b="1" dirty="0" err="1" smtClean="0">
                <a:solidFill>
                  <a:schemeClr val="tx2"/>
                </a:solidFill>
                <a:latin typeface="Monotype Corsiva" pitchFamily="66" charset="0"/>
              </a:rPr>
              <a:t>письменник</a:t>
            </a:r>
            <a:r>
              <a:rPr lang="ru-RU" sz="2600" b="1" dirty="0" smtClean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2600" b="1" dirty="0" err="1" smtClean="0">
                <a:solidFill>
                  <a:schemeClr val="tx2"/>
                </a:solidFill>
                <a:latin typeface="Monotype Corsiva" pitchFamily="66" charset="0"/>
              </a:rPr>
              <a:t>трепетні</a:t>
            </a:r>
            <a:r>
              <a:rPr lang="ru-RU" sz="2600" b="1" dirty="0" smtClean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2600" b="1" dirty="0" err="1" smtClean="0">
                <a:solidFill>
                  <a:schemeClr val="tx2"/>
                </a:solidFill>
                <a:latin typeface="Monotype Corsiva" pitchFamily="66" charset="0"/>
              </a:rPr>
              <a:t>почуття</a:t>
            </a:r>
            <a:r>
              <a:rPr lang="ru-RU" sz="2600" b="1" dirty="0" smtClean="0">
                <a:solidFill>
                  <a:schemeClr val="tx2"/>
                </a:solidFill>
                <a:latin typeface="Monotype Corsiva" pitchFamily="66" charset="0"/>
              </a:rPr>
              <a:t> до людей </a:t>
            </a:r>
            <a:r>
              <a:rPr lang="ru-RU" sz="2600" b="1" dirty="0" err="1" smtClean="0">
                <a:solidFill>
                  <a:schemeClr val="tx2"/>
                </a:solidFill>
                <a:latin typeface="Monotype Corsiva" pitchFamily="66" charset="0"/>
              </a:rPr>
              <a:t>праці</a:t>
            </a:r>
            <a:r>
              <a:rPr lang="ru-RU" sz="2600" b="1" dirty="0" smtClean="0">
                <a:solidFill>
                  <a:schemeClr val="tx2"/>
                </a:solidFill>
                <a:latin typeface="Monotype Corsiva" pitchFamily="66" charset="0"/>
              </a:rPr>
              <a:t>:</a:t>
            </a:r>
          </a:p>
          <a:p>
            <a:pPr>
              <a:buNone/>
            </a:pPr>
            <a:r>
              <a:rPr lang="ru-RU" sz="2600" b="1" dirty="0" smtClean="0">
                <a:solidFill>
                  <a:schemeClr val="tx2"/>
                </a:solidFill>
                <a:latin typeface="Monotype Corsiva" pitchFamily="66" charset="0"/>
              </a:rPr>
              <a:t>«...</a:t>
            </a:r>
            <a:r>
              <a:rPr lang="ru-RU" sz="2600" b="1" dirty="0" err="1" smtClean="0">
                <a:solidFill>
                  <a:schemeClr val="tx2"/>
                </a:solidFill>
                <a:latin typeface="Monotype Corsiva" pitchFamily="66" charset="0"/>
              </a:rPr>
              <a:t>мені</a:t>
            </a:r>
            <a:r>
              <a:rPr lang="ru-RU" sz="2600" b="1" dirty="0" smtClean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2600" b="1" dirty="0" err="1" smtClean="0">
                <a:solidFill>
                  <a:schemeClr val="tx2"/>
                </a:solidFill>
                <a:latin typeface="Monotype Corsiva" pitchFamily="66" charset="0"/>
              </a:rPr>
              <a:t>й</a:t>
            </a:r>
            <a:r>
              <a:rPr lang="ru-RU" sz="2600" b="1" dirty="0" smtClean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2600" b="1" dirty="0" err="1" smtClean="0">
                <a:solidFill>
                  <a:schemeClr val="tx2"/>
                </a:solidFill>
                <a:latin typeface="Monotype Corsiva" pitchFamily="66" charset="0"/>
              </a:rPr>
              <a:t>досі</a:t>
            </a:r>
            <a:r>
              <a:rPr lang="ru-RU" sz="2600" b="1" dirty="0" smtClean="0">
                <a:solidFill>
                  <a:schemeClr val="tx2"/>
                </a:solidFill>
                <a:latin typeface="Monotype Corsiva" pitchFamily="66" charset="0"/>
              </a:rPr>
              <a:t> так соромно </a:t>
            </a:r>
            <a:r>
              <a:rPr lang="ru-RU" sz="2600" b="1" dirty="0" err="1" smtClean="0">
                <a:solidFill>
                  <a:schemeClr val="tx2"/>
                </a:solidFill>
                <a:latin typeface="Monotype Corsiva" pitchFamily="66" charset="0"/>
              </a:rPr>
              <a:t>відпочивати</a:t>
            </a:r>
            <a:r>
              <a:rPr lang="ru-RU" sz="2600" b="1" dirty="0" smtClean="0">
                <a:solidFill>
                  <a:schemeClr val="tx2"/>
                </a:solidFill>
                <a:latin typeface="Monotype Corsiva" pitchFamily="66" charset="0"/>
              </a:rPr>
              <a:t> там, де </a:t>
            </a:r>
            <a:r>
              <a:rPr lang="ru-RU" sz="2600" b="1" dirty="0" err="1" smtClean="0">
                <a:solidFill>
                  <a:schemeClr val="tx2"/>
                </a:solidFill>
                <a:latin typeface="Monotype Corsiva" pitchFamily="66" charset="0"/>
              </a:rPr>
              <a:t>працюють</a:t>
            </a:r>
            <a:r>
              <a:rPr lang="ru-RU" sz="2600" b="1" dirty="0" smtClean="0">
                <a:solidFill>
                  <a:schemeClr val="tx2"/>
                </a:solidFill>
                <a:latin typeface="Monotype Corsiva" pitchFamily="66" charset="0"/>
              </a:rPr>
              <a:t> люди».</a:t>
            </a:r>
          </a:p>
          <a:p>
            <a:endParaRPr lang="ru-RU" dirty="0"/>
          </a:p>
        </p:txBody>
      </p:sp>
      <p:pic>
        <p:nvPicPr>
          <p:cNvPr id="5" name="Picture 4" descr="grandp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642918"/>
            <a:ext cx="235745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святой никола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1643050"/>
            <a:ext cx="1904984" cy="275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pPr algn="ctr"/>
            <a:r>
              <a:rPr lang="uk-UA" sz="2000" dirty="0" err="1" smtClean="0">
                <a:latin typeface="Franklin Gothic Heavy" pitchFamily="34" charset="0"/>
              </a:rPr>
              <a:t>“На</a:t>
            </a:r>
            <a:r>
              <a:rPr lang="uk-UA" sz="2000" dirty="0" smtClean="0">
                <a:latin typeface="Franklin Gothic Heavy" pitchFamily="34" charset="0"/>
              </a:rPr>
              <a:t> всіх , буквально на всіх людей справляв враження надзвичайно талановитої, гарячої, закоханої в життя людини, особливої </a:t>
            </a:r>
            <a:r>
              <a:rPr lang="uk-UA" sz="2000" dirty="0" err="1" smtClean="0">
                <a:latin typeface="Franklin Gothic Heavy" pitchFamily="34" charset="0"/>
              </a:rPr>
              <a:t>людини”</a:t>
            </a:r>
            <a:r>
              <a:rPr lang="uk-UA" sz="2000" dirty="0" smtClean="0">
                <a:latin typeface="Franklin Gothic Heavy" pitchFamily="34" charset="0"/>
              </a:rPr>
              <a:t>,- писав М.Рильський</a:t>
            </a:r>
            <a:endParaRPr lang="ru-RU" sz="2000" dirty="0">
              <a:latin typeface="Franklin Gothic Heavy" pitchFamily="34" charset="0"/>
            </a:endParaRP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1"/>
          </p:nvPr>
        </p:nvSpPr>
        <p:spPr>
          <a:xfrm>
            <a:off x="457200" y="2071678"/>
            <a:ext cx="2614602" cy="405448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6" name="Содержимое 25"/>
          <p:cNvSpPr>
            <a:spLocks noGrp="1"/>
          </p:cNvSpPr>
          <p:nvPr>
            <p:ph sz="half" idx="2"/>
          </p:nvPr>
        </p:nvSpPr>
        <p:spPr>
          <a:xfrm>
            <a:off x="3786182" y="1285860"/>
            <a:ext cx="4900618" cy="5429288"/>
          </a:xfrm>
        </p:spPr>
        <p:txBody>
          <a:bodyPr>
            <a:normAutofit fontScale="40000" lnSpcReduction="20000"/>
          </a:bodyPr>
          <a:lstStyle/>
          <a:p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Вчився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Довженко у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Сосницькій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початковій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школі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, а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згодом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— у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вищій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початковій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школі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.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Навчання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хлопчикові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давалося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легко —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він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був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відмінником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.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Хлопець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зростав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мрійливим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,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схильним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до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споглядальності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: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життя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, як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тоді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йому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здавалось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,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йшло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у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двох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вимірах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— реальному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й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уявному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.</a:t>
            </a:r>
          </a:p>
          <a:p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У 1911 р.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Олександр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Довженко вступив до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Глухівського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учительського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інституту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,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але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не тому,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що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хотів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стати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вчителем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, а тому,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що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мав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право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скласти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туди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іспити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, та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й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стипендія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там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була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120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карбованців</a:t>
            </a:r>
            <a:endParaRPr lang="ru-RU" sz="3400" b="1" dirty="0" smtClean="0">
              <a:solidFill>
                <a:schemeClr val="accent1"/>
              </a:solidFill>
              <a:latin typeface="Franklin Gothic Medium" pitchFamily="34" charset="0"/>
            </a:endParaRPr>
          </a:p>
          <a:p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З 1914 по 1917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pp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. Довженко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працює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викладачем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вищої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школи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у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Житомирі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.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Плекав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надію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стати художником, тому брав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приватні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уроки,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щоб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«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коли-небудь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потрапити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в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Академію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мистецтв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хоч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вільним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слухачем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».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Одружився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учителькою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Варварою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Семенівною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Криловою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.</a:t>
            </a:r>
          </a:p>
          <a:p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З 1917 по 1919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pp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.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вчителює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й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навчається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у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Київському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комерційному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інституті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. У 1920 р.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він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брав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активну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участь у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суспільно-політичному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житті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країни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: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боровся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проти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білополяків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у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житомирському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та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київському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підпіллі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. У роки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німецької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і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польської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окупації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був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у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складі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3-го полку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армії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У HP,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працював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у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Житомирській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губнаросвіті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секретарем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і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завідувачем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відділу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мистецтв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,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згодом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—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комісаром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театру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імені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Тараса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Шевченка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.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Починаючи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1920 р. Довженко — в лавах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більшовицької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партії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. А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1921 по 1923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pp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.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перебуває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на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дипломатичній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роботі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завідувача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загальним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відділом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при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українському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посольстві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у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Варшаві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,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у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Берліні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перебував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на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посаді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секретаря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консульського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відділу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торгового </a:t>
            </a:r>
            <a:r>
              <a:rPr lang="ru-RU" sz="34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представництва</a:t>
            </a:r>
            <a:r>
              <a:rPr lang="ru-RU" sz="3400" b="1" dirty="0" smtClean="0">
                <a:solidFill>
                  <a:schemeClr val="accent1"/>
                </a:solidFill>
                <a:latin typeface="Franklin Gothic Medium" pitchFamily="34" charset="0"/>
              </a:rPr>
              <a:t> УНР. </a:t>
            </a:r>
          </a:p>
          <a:p>
            <a:endParaRPr lang="ru-RU" dirty="0"/>
          </a:p>
        </p:txBody>
      </p:sp>
      <p:pic>
        <p:nvPicPr>
          <p:cNvPr id="27" name="Picture 4" descr="dovzhenko_682288257_tonnel_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5881" r="15932"/>
          <a:stretch>
            <a:fillRect/>
          </a:stretch>
        </p:blipFill>
        <p:spPr bwMode="auto">
          <a:xfrm>
            <a:off x="500034" y="1571612"/>
            <a:ext cx="2941638" cy="4608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1800" i="1" dirty="0" smtClean="0">
                <a:latin typeface="Franklin Gothic Heavy" pitchFamily="34" charset="0"/>
              </a:rPr>
              <a:t>Микола Бажан (1929 р.):</a:t>
            </a:r>
            <a:r>
              <a:rPr lang="uk-UA" sz="1800" dirty="0" smtClean="0">
                <a:latin typeface="Franklin Gothic Heavy" pitchFamily="34" charset="0"/>
              </a:rPr>
              <a:t> «О. Довженко блискуче з'єднав у своїй </a:t>
            </a:r>
            <a:r>
              <a:rPr lang="uk-UA" sz="1800" dirty="0" err="1" smtClean="0">
                <a:latin typeface="Franklin Gothic Heavy" pitchFamily="34" charset="0"/>
              </a:rPr>
              <a:t>кінотворчості</a:t>
            </a:r>
            <a:r>
              <a:rPr lang="uk-UA" sz="1800" dirty="0" smtClean="0">
                <a:latin typeface="Franklin Gothic Heavy" pitchFamily="34" charset="0"/>
              </a:rPr>
              <a:t> культуру малярську з відчуттям найскладніших музичних ритмів, з хистом і спостережливістю письменника, з дотепністю й пафосом публіциста, з поетичною силою творити зворушливі й теплі ліричні образи».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uk-UA" sz="3200" b="1" dirty="0" smtClean="0">
                <a:solidFill>
                  <a:schemeClr val="accent1"/>
                </a:solidFill>
                <a:latin typeface="Franklin Gothic Medium" pitchFamily="34" charset="0"/>
              </a:rPr>
              <a:t>Тут він вступив до приватної художньої майстерні професора </a:t>
            </a:r>
            <a:r>
              <a:rPr lang="uk-UA" sz="32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Еккеля</a:t>
            </a:r>
            <a:r>
              <a:rPr lang="uk-UA" sz="3200" b="1" dirty="0" smtClean="0">
                <a:solidFill>
                  <a:schemeClr val="accent1"/>
                </a:solidFill>
                <a:latin typeface="Franklin Gothic Medium" pitchFamily="34" charset="0"/>
              </a:rPr>
              <a:t> й одночасно відвідував лекції в берлінській Академічній вищій школі образотворчого мистецтва. </a:t>
            </a:r>
            <a:r>
              <a:rPr lang="ru-RU" sz="3200" b="1" dirty="0" smtClean="0">
                <a:solidFill>
                  <a:schemeClr val="accent1"/>
                </a:solidFill>
                <a:latin typeface="Franklin Gothic Medium" pitchFamily="34" charset="0"/>
              </a:rPr>
              <a:t>До </a:t>
            </a:r>
            <a:r>
              <a:rPr lang="ru-RU" sz="32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Києва</a:t>
            </a:r>
            <a:r>
              <a:rPr lang="ru-RU" sz="3200" b="1" dirty="0" smtClean="0">
                <a:solidFill>
                  <a:schemeClr val="accent1"/>
                </a:solidFill>
                <a:latin typeface="Franklin Gothic Medium" pitchFamily="34" charset="0"/>
              </a:rPr>
              <a:t> Довженко </a:t>
            </a:r>
            <a:r>
              <a:rPr lang="ru-RU" sz="32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приїжджає</a:t>
            </a:r>
            <a:r>
              <a:rPr lang="ru-RU" sz="32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2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</a:t>
            </a:r>
            <a:r>
              <a:rPr lang="ru-RU" sz="32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2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наміром</a:t>
            </a:r>
            <a:r>
              <a:rPr lang="ru-RU" sz="32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2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вчителювати</a:t>
            </a:r>
            <a:r>
              <a:rPr lang="ru-RU" sz="32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2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і</a:t>
            </a:r>
            <a:r>
              <a:rPr lang="ru-RU" sz="32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2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продовжувати</a:t>
            </a:r>
            <a:r>
              <a:rPr lang="ru-RU" sz="32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2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навчання</a:t>
            </a:r>
            <a:r>
              <a:rPr lang="ru-RU" sz="3200" b="1" dirty="0" smtClean="0">
                <a:solidFill>
                  <a:schemeClr val="accent1"/>
                </a:solidFill>
                <a:latin typeface="Franklin Gothic Medium" pitchFamily="34" charset="0"/>
              </a:rPr>
              <a:t>. </a:t>
            </a:r>
            <a:r>
              <a:rPr lang="ru-RU" sz="32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Стає</a:t>
            </a:r>
            <a:r>
              <a:rPr lang="ru-RU" sz="3200" b="1" dirty="0" smtClean="0">
                <a:solidFill>
                  <a:schemeClr val="accent1"/>
                </a:solidFill>
                <a:latin typeface="Franklin Gothic Medium" pitchFamily="34" charset="0"/>
              </a:rPr>
              <a:t> студентом </a:t>
            </a:r>
            <a:r>
              <a:rPr lang="ru-RU" sz="32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природничого</a:t>
            </a:r>
            <a:r>
              <a:rPr lang="ru-RU" sz="3200" b="1" dirty="0" smtClean="0">
                <a:solidFill>
                  <a:schemeClr val="accent1"/>
                </a:solidFill>
                <a:latin typeface="Franklin Gothic Medium" pitchFamily="34" charset="0"/>
              </a:rPr>
              <a:t> факультету </a:t>
            </a:r>
            <a:r>
              <a:rPr lang="ru-RU" sz="32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університету</a:t>
            </a:r>
            <a:r>
              <a:rPr lang="ru-RU" sz="32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2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і</a:t>
            </a:r>
            <a:r>
              <a:rPr lang="ru-RU" sz="32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2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водночас</a:t>
            </a:r>
            <a:r>
              <a:rPr lang="ru-RU" sz="32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2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слухачем</a:t>
            </a:r>
            <a:r>
              <a:rPr lang="ru-RU" sz="32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2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Академії</a:t>
            </a:r>
            <a:r>
              <a:rPr lang="ru-RU" sz="32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2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мистецтв</a:t>
            </a:r>
            <a:r>
              <a:rPr lang="ru-RU" sz="3200" b="1" dirty="0" smtClean="0">
                <a:solidFill>
                  <a:schemeClr val="accent1"/>
                </a:solidFill>
                <a:latin typeface="Franklin Gothic Medium" pitchFamily="34" charset="0"/>
              </a:rPr>
              <a:t>. 31923 р. </a:t>
            </a:r>
            <a:r>
              <a:rPr lang="ru-RU" sz="32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переїхав</a:t>
            </a:r>
            <a:r>
              <a:rPr lang="ru-RU" sz="3200" b="1" dirty="0" smtClean="0">
                <a:solidFill>
                  <a:schemeClr val="accent1"/>
                </a:solidFill>
                <a:latin typeface="Franklin Gothic Medium" pitchFamily="34" charset="0"/>
              </a:rPr>
              <a:t> до </a:t>
            </a:r>
            <a:r>
              <a:rPr lang="ru-RU" sz="32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Харкова</a:t>
            </a:r>
            <a:r>
              <a:rPr lang="ru-RU" sz="32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2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й</a:t>
            </a:r>
            <a:r>
              <a:rPr lang="ru-RU" sz="32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2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незабаром</a:t>
            </a:r>
            <a:r>
              <a:rPr lang="ru-RU" sz="3200" b="1" dirty="0" smtClean="0">
                <a:solidFill>
                  <a:schemeClr val="accent1"/>
                </a:solidFill>
                <a:latin typeface="Franklin Gothic Medium" pitchFamily="34" charset="0"/>
              </a:rPr>
              <a:t> став </a:t>
            </a:r>
            <a:r>
              <a:rPr lang="ru-RU" sz="32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відомим</a:t>
            </a:r>
            <a:r>
              <a:rPr lang="ru-RU" sz="3200" b="1" dirty="0" smtClean="0">
                <a:solidFill>
                  <a:schemeClr val="accent1"/>
                </a:solidFill>
                <a:latin typeface="Franklin Gothic Medium" pitchFamily="34" charset="0"/>
              </a:rPr>
              <a:t> як </a:t>
            </a:r>
            <a:r>
              <a:rPr lang="ru-RU" sz="32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художник-ілюстратор</a:t>
            </a:r>
            <a:r>
              <a:rPr lang="ru-RU" sz="32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2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газети</a:t>
            </a:r>
            <a:r>
              <a:rPr lang="ru-RU" sz="3200" b="1" dirty="0" smtClean="0">
                <a:solidFill>
                  <a:schemeClr val="accent1"/>
                </a:solidFill>
                <a:latin typeface="Franklin Gothic Medium" pitchFamily="34" charset="0"/>
              </a:rPr>
              <a:t> «</a:t>
            </a:r>
            <a:r>
              <a:rPr lang="ru-RU" sz="32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Вісті</a:t>
            </a:r>
            <a:r>
              <a:rPr lang="ru-RU" sz="3200" b="1" dirty="0" smtClean="0">
                <a:solidFill>
                  <a:schemeClr val="accent1"/>
                </a:solidFill>
                <a:latin typeface="Franklin Gothic Medium" pitchFamily="34" charset="0"/>
              </a:rPr>
              <a:t> ВУЦВК», автор </a:t>
            </a:r>
            <a:r>
              <a:rPr lang="ru-RU" sz="32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політичних</a:t>
            </a:r>
            <a:r>
              <a:rPr lang="ru-RU" sz="3200" b="1" dirty="0" smtClean="0">
                <a:solidFill>
                  <a:schemeClr val="accent1"/>
                </a:solidFill>
                <a:latin typeface="Franklin Gothic Medium" pitchFamily="34" charset="0"/>
              </a:rPr>
              <a:t> карикатур, </a:t>
            </a:r>
            <a:r>
              <a:rPr lang="ru-RU" sz="32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який</a:t>
            </a:r>
            <a:r>
              <a:rPr lang="ru-RU" sz="32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2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підписувався</a:t>
            </a:r>
            <a:r>
              <a:rPr lang="ru-RU" sz="32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2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псевдонімом</a:t>
            </a:r>
            <a:r>
              <a:rPr lang="ru-RU" sz="3200" b="1" dirty="0" smtClean="0">
                <a:solidFill>
                  <a:schemeClr val="accent1"/>
                </a:solidFill>
                <a:latin typeface="Franklin Gothic Medium" pitchFamily="34" charset="0"/>
              </a:rPr>
              <a:t> «</a:t>
            </a:r>
            <a:r>
              <a:rPr lang="ru-RU" sz="32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Сашко</a:t>
            </a:r>
            <a:r>
              <a:rPr lang="ru-RU" sz="3200" b="1" dirty="0" smtClean="0">
                <a:solidFill>
                  <a:schemeClr val="accent1"/>
                </a:solidFill>
                <a:latin typeface="Franklin Gothic Medium" pitchFamily="34" charset="0"/>
              </a:rPr>
              <a:t>». О. Довженко належав до </a:t>
            </a:r>
            <a:r>
              <a:rPr lang="ru-RU" sz="32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літературних</a:t>
            </a:r>
            <a:r>
              <a:rPr lang="ru-RU" sz="3200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sz="3200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організацій</a:t>
            </a:r>
            <a:r>
              <a:rPr lang="ru-RU" sz="3200" b="1" dirty="0" smtClean="0">
                <a:solidFill>
                  <a:schemeClr val="accent1"/>
                </a:solidFill>
                <a:latin typeface="Franklin Gothic Medium" pitchFamily="34" charset="0"/>
              </a:rPr>
              <a:t> «Гарт» та ВАПЛІТЕ. </a:t>
            </a:r>
          </a:p>
          <a:p>
            <a:endParaRPr lang="ru-RU" dirty="0"/>
          </a:p>
        </p:txBody>
      </p:sp>
      <p:pic>
        <p:nvPicPr>
          <p:cNvPr id="5" name="Picture 6" descr="38338384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143116"/>
            <a:ext cx="3452842" cy="265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200" i="1" dirty="0" err="1" smtClean="0">
                <a:latin typeface="Franklin Gothic Heavy" pitchFamily="34" charset="0"/>
              </a:rPr>
              <a:t>Левіс</a:t>
            </a:r>
            <a:r>
              <a:rPr lang="uk-UA" sz="3200" i="1" dirty="0" smtClean="0">
                <a:latin typeface="Franklin Gothic Heavy" pitchFamily="34" charset="0"/>
              </a:rPr>
              <a:t> </a:t>
            </a:r>
            <a:r>
              <a:rPr lang="uk-UA" sz="3200" i="1" dirty="0" err="1" smtClean="0">
                <a:latin typeface="Franklin Gothic Heavy" pitchFamily="34" charset="0"/>
              </a:rPr>
              <a:t>Джекоб</a:t>
            </a:r>
            <a:r>
              <a:rPr lang="uk-UA" sz="3200" i="1" dirty="0" smtClean="0">
                <a:latin typeface="Franklin Gothic Heavy" pitchFamily="34" charset="0"/>
              </a:rPr>
              <a:t> (1939 р.):</a:t>
            </a:r>
            <a:r>
              <a:rPr lang="uk-UA" sz="3200" dirty="0" smtClean="0">
                <a:latin typeface="Franklin Gothic Heavy" pitchFamily="34" charset="0"/>
              </a:rPr>
              <a:t> «Довженко — перший поет кіно».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Впродовж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 1926-1933 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pp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. 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Олександр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 Довженко 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працював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 на 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Одеській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кінофабриці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 та 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Київській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студії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художніх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фільмів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. 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Одеська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кінофабрика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 на той час 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була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 основною в 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республіці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випуску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українських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кінофільмів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. Там 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з'явилися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й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перші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фільми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 молодого 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кіномитця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 — 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кінокомедії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 «Вася-реформатор» та «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Ягідка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кохання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». 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Керівництво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кінофабрики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обидва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фільми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забракувало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, 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але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режисер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 Довженко не впав у 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відчай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, а 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продовжив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творчі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пошуки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. </a:t>
            </a:r>
          </a:p>
          <a:p>
            <a:endParaRPr lang="ru-RU" dirty="0"/>
          </a:p>
        </p:txBody>
      </p:sp>
      <p:pic>
        <p:nvPicPr>
          <p:cNvPr id="21506" name="Picture 2" descr="C:\Users\Logic\Pictures\MP Navigator EX\2015_03_16\IMG_00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14488"/>
            <a:ext cx="4352956" cy="4057347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4500594" cy="41751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143504" y="1500174"/>
            <a:ext cx="371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У 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цей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період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 на 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Одеській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кінофабриці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Олександр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 Петрович 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познайомився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з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 молодою 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кіноактрисою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Юлією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 Солнцевою. З 1929 р. Довженко 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працює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 на 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Київській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кінофабриці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, 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викладає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на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режисерському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курсі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 у 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Київському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Franklin Gothic Medium" pitchFamily="34" charset="0"/>
              </a:rPr>
              <a:t>кіноінституті</a:t>
            </a:r>
            <a:r>
              <a:rPr lang="ru-RU" b="1" dirty="0" smtClean="0">
                <a:solidFill>
                  <a:schemeClr val="accent1"/>
                </a:solidFill>
                <a:latin typeface="Franklin Gothic Medium" pitchFamily="34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1768</Words>
  <PresentationFormat>Экран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Життєвий шлях Олександра Петровича  Довженка</vt:lpstr>
      <vt:lpstr>«Я народився і жив для добра і любові» Олександр Довженко</vt:lpstr>
      <vt:lpstr>Хата Довженка</vt:lpstr>
      <vt:lpstr>Батьки О.Довженка:  Петро Семенович й Одарка Єрмолаївна </vt:lpstr>
      <vt:lpstr>Прабаба Марусина  та дід Семен</vt:lpstr>
      <vt:lpstr>“На всіх , буквально на всіх людей справляв враження надзвичайно талановитої, гарячої, закоханої в життя людини, особливої людини”,- писав М.Рильський</vt:lpstr>
      <vt:lpstr>Микола Бажан (1929 р.): «О. Довженко блискуче з'єднав у своїй кінотворчості культуру малярську з відчуттям найскладніших музичних ритмів, з хистом і спостережливістю письменника, з дотепністю й пафосом публіциста, з поетичною силою творити зворушливі й теплі ліричні образи». </vt:lpstr>
      <vt:lpstr>Левіс Джекоб (1939 р.): «Довженко — перший поет кіно». </vt:lpstr>
      <vt:lpstr>Слайд 9</vt:lpstr>
      <vt:lpstr>Чарлі Чаплін (1954 р.): «Слов'янство поки що дало світові в кінематографі одного великого митця, мислителя і поета — Олександра Довженка». </vt:lpstr>
      <vt:lpstr>Слайд 11</vt:lpstr>
      <vt:lpstr>Андрій Тарковський (1969 р.): «Довженко — єдиний по-справжньому український, народний митець, який розкрив душу своїх земляків і разом з Гоголем і Шевченком спонукав мене полюбити Україну та її народ». </vt:lpstr>
      <vt:lpstr>Бартелемі Амангаль (1970 р.): «Творчість Довженка підтримує баланс між людиною — індивідуумом і масою — народом, між огромом простору і безмежністю часу, між людиною скороминущою і вічною природою». </vt:lpstr>
      <vt:lpstr>Слайд 14</vt:lpstr>
      <vt:lpstr>«Поема про море» — це розповідь письменника про сучасність та історію, народ і особистість, працю й красу, схвильовані роздуми про «народну душу» та «виховання почуттів». </vt:lpstr>
      <vt:lpstr>«Трагедія мого особистого життя полягає в тому, що я виріс із кінематографії. Велика громадська робота, де б я дійсно міг жити і творити народу добро, мені не судилася, її роблять навколо мене довгі роки люди і слабі, і немічні духом. Я позбавлений творчості в житті, позбавлений радощів і гордощів творчості на користь народу. Я не живу в атмосфері державного горіння... Мене туди не пущено». (О.Довженко) </vt:lpstr>
      <vt:lpstr>«Я належу людству…»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«Любіть землю! Любіть працю на землі, бо без цього не буде щастя нам і дітям нашим ні наякій планеті.” О.Довженко</dc:title>
  <dc:creator>Logic</dc:creator>
  <cp:lastModifiedBy>Logic</cp:lastModifiedBy>
  <cp:revision>12</cp:revision>
  <dcterms:created xsi:type="dcterms:W3CDTF">2015-03-17T06:13:13Z</dcterms:created>
  <dcterms:modified xsi:type="dcterms:W3CDTF">2015-03-17T09:10:12Z</dcterms:modified>
</cp:coreProperties>
</file>