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7" r:id="rId3"/>
    <p:sldId id="258" r:id="rId4"/>
    <p:sldId id="268" r:id="rId5"/>
    <p:sldId id="264" r:id="rId6"/>
    <p:sldId id="269" r:id="rId7"/>
    <p:sldId id="263" r:id="rId8"/>
    <p:sldId id="272" r:id="rId9"/>
    <p:sldId id="273" r:id="rId10"/>
    <p:sldId id="276" r:id="rId11"/>
    <p:sldId id="271" r:id="rId12"/>
    <p:sldId id="274" r:id="rId13"/>
    <p:sldId id="277" r:id="rId14"/>
    <p:sldId id="275" r:id="rId15"/>
    <p:sldId id="265" r:id="rId16"/>
    <p:sldId id="278" r:id="rId17"/>
    <p:sldId id="266" r:id="rId18"/>
    <p:sldId id="280" r:id="rId19"/>
    <p:sldId id="281" r:id="rId20"/>
    <p:sldId id="279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61" d="100"/>
          <a:sy n="61" d="100"/>
        </p:scale>
        <p:origin x="78" y="10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68EBF-177B-4D49-8097-E01D9E12811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41D6B-EB0D-4CED-AF74-859D88AA1B8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3400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68EBF-177B-4D49-8097-E01D9E12811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41D6B-EB0D-4CED-AF74-859D88AA1B8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37917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68EBF-177B-4D49-8097-E01D9E12811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41D6B-EB0D-4CED-AF74-859D88AA1B8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04812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68EBF-177B-4D49-8097-E01D9E12811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41D6B-EB0D-4CED-AF74-859D88AA1B8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44970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68EBF-177B-4D49-8097-E01D9E12811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41D6B-EB0D-4CED-AF74-859D88AA1B8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3371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68EBF-177B-4D49-8097-E01D9E12811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41D6B-EB0D-4CED-AF74-859D88AA1B8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9966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68EBF-177B-4D49-8097-E01D9E12811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41D6B-EB0D-4CED-AF74-859D88AA1B8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51241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68EBF-177B-4D49-8097-E01D9E12811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41D6B-EB0D-4CED-AF74-859D88AA1B8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53910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68EBF-177B-4D49-8097-E01D9E12811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41D6B-EB0D-4CED-AF74-859D88AA1B8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88222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68EBF-177B-4D49-8097-E01D9E12811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41D6B-EB0D-4CED-AF74-859D88AA1B8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56563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68EBF-177B-4D49-8097-E01D9E12811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41D6B-EB0D-4CED-AF74-859D88AA1B8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91494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68EBF-177B-4D49-8097-E01D9E12811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41D6B-EB0D-4CED-AF74-859D88AA1B8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57396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68EBF-177B-4D49-8097-E01D9E12811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41D6B-EB0D-4CED-AF74-859D88AA1B8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15410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C68EBF-177B-4D49-8097-E01D9E12811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441D6B-EB0D-4CED-AF74-859D88AA1B8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6114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2086377" y="1536743"/>
            <a:ext cx="7764000" cy="12878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600" b="1" i="0" u="none" strike="noStrike" kern="1200" cap="none" spc="0" normalizeH="0" baseline="0" noProof="0" dirty="0">
                <a:ln w="19050">
                  <a:solidFill>
                    <a:srgbClr val="1F497D">
                      <a:tint val="1000"/>
                    </a:srgbClr>
                  </a:solidFill>
                  <a:prstDash val="solid"/>
                </a:ln>
                <a:solidFill>
                  <a:srgbClr val="0066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ru-RU" sz="6600" b="1" i="0" u="none" strike="noStrike" kern="1200" cap="none" spc="0" normalizeH="0" baseline="0" noProof="0" dirty="0" err="1" smtClean="0">
                <a:ln w="19050">
                  <a:solidFill>
                    <a:srgbClr val="1F497D">
                      <a:tint val="1000"/>
                    </a:srgbClr>
                  </a:solidFill>
                  <a:prstDash val="solid"/>
                </a:ln>
                <a:solidFill>
                  <a:srgbClr val="0066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Хімічні</a:t>
            </a:r>
            <a:r>
              <a:rPr kumimoji="0" lang="ru-RU" sz="6600" b="1" i="0" u="none" strike="noStrike" kern="1200" cap="none" spc="0" normalizeH="0" baseline="0" noProof="0" dirty="0" smtClean="0">
                <a:ln w="19050">
                  <a:solidFill>
                    <a:srgbClr val="1F497D">
                      <a:tint val="1000"/>
                    </a:srgbClr>
                  </a:solidFill>
                  <a:prstDash val="solid"/>
                </a:ln>
                <a:solidFill>
                  <a:srgbClr val="0066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ru-RU" sz="6600" b="1" i="0" u="none" strike="noStrike" kern="1200" cap="none" spc="0" normalizeH="0" baseline="0" noProof="0" dirty="0" err="1" smtClean="0">
                <a:ln w="19050">
                  <a:solidFill>
                    <a:srgbClr val="1F497D">
                      <a:tint val="1000"/>
                    </a:srgbClr>
                  </a:solidFill>
                  <a:prstDash val="solid"/>
                </a:ln>
                <a:solidFill>
                  <a:srgbClr val="0066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рівняння</a:t>
            </a:r>
            <a:endParaRPr kumimoji="0" lang="ru-RU" sz="6600" b="1" i="0" u="none" strike="noStrike" kern="1200" cap="none" spc="0" normalizeH="0" baseline="0" noProof="0" dirty="0">
              <a:ln w="19050">
                <a:solidFill>
                  <a:srgbClr val="1F497D">
                    <a:tint val="1000"/>
                  </a:srgbClr>
                </a:solidFill>
                <a:prstDash val="solid"/>
              </a:ln>
              <a:solidFill>
                <a:srgbClr val="00660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63981" y="4008544"/>
            <a:ext cx="3763962" cy="1728787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2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spcBef>
                <a:spcPts val="0"/>
              </a:spcBef>
            </a:pPr>
            <a:endParaRPr lang="ru-RU" sz="24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663981" y="2593798"/>
            <a:ext cx="26087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7 клас Урок № 24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9BBB59">
                  <a:lumMod val="50000"/>
                </a:srgbClr>
              </a:solidFill>
              <a:effectLst/>
              <a:uLnTx/>
              <a:uFillTx/>
              <a:latin typeface="Book Antiqua"/>
              <a:ea typeface="+mn-ea"/>
              <a:cs typeface="+mn-cs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4037459" y="3808490"/>
            <a:ext cx="3861833" cy="132343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1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</a:t>
            </a:r>
            <a:r>
              <a:rPr kumimoji="0" lang="en-US" altLang="en-US" sz="2800" b="1" i="1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1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бійся</a:t>
            </a:r>
            <a:r>
              <a:rPr kumimoji="0" lang="en-US" altLang="en-US" sz="2800" b="1" i="1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800" b="1" i="1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kumimoji="0" lang="en-US" altLang="en-US" sz="2800" b="1" i="1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1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</a:t>
            </a:r>
            <a:r>
              <a:rPr kumimoji="0" lang="en-US" altLang="en-US" sz="2800" b="1" i="1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1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знаєш</a:t>
            </a:r>
            <a:r>
              <a:rPr kumimoji="0" lang="en-US" altLang="en-US" sz="2800" b="1" i="1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kumimoji="0" lang="en-US" altLang="en-US" sz="24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1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Бійся</a:t>
            </a:r>
            <a:r>
              <a:rPr kumimoji="0" lang="en-US" altLang="en-US" sz="2800" b="1" i="1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800" b="1" i="1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kumimoji="0" lang="en-US" altLang="en-US" sz="2800" b="1" i="1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1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</a:t>
            </a:r>
            <a:r>
              <a:rPr kumimoji="0" lang="en-US" altLang="en-US" sz="2800" b="1" i="1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1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навчишся</a:t>
            </a:r>
            <a:endParaRPr kumimoji="0" lang="en-US" altLang="en-US" sz="24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1" u="none" strike="noStrike" cap="none" normalizeH="0" baseline="0" dirty="0" err="1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Китайська</a:t>
            </a:r>
            <a:r>
              <a:rPr kumimoji="0" lang="en-US" altLang="en-US" sz="2400" b="1" i="1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1" u="none" strike="noStrike" cap="none" normalizeH="0" baseline="0" dirty="0" err="1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мудрість</a:t>
            </a:r>
            <a:endParaRPr kumimoji="0" lang="en-US" altLang="en-US" sz="3200" b="1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1464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498094"/>
          </a:xfrm>
        </p:spPr>
        <p:txBody>
          <a:bodyPr>
            <a:normAutofit fontScale="90000"/>
          </a:bodyPr>
          <a:lstStyle/>
          <a:p>
            <a:r>
              <a:rPr lang="uk-UA" sz="3200" b="1" dirty="0" smtClean="0"/>
              <a:t>Додаткові позначення в рівняннях реакцій</a:t>
            </a:r>
            <a:endParaRPr lang="en-US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450760" y="875763"/>
            <a:ext cx="10895528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uk-UA" sz="2800" dirty="0" smtClean="0"/>
              <a:t>В рівняннях над стрілками часто вказують умови, за яких відбувається реакція:</a:t>
            </a:r>
          </a:p>
          <a:p>
            <a:r>
              <a:rPr lang="uk-UA" sz="2800" dirty="0" smtClean="0"/>
              <a:t>    - нагрівання (</a:t>
            </a:r>
            <a:r>
              <a:rPr lang="en-US" sz="2800" dirty="0" smtClean="0"/>
              <a:t>t</a:t>
            </a:r>
            <a:r>
              <a:rPr lang="uk-UA" sz="2800" dirty="0" smtClean="0"/>
              <a:t>), </a:t>
            </a:r>
          </a:p>
          <a:p>
            <a:r>
              <a:rPr lang="uk-UA" sz="2800" dirty="0"/>
              <a:t> </a:t>
            </a:r>
            <a:r>
              <a:rPr lang="uk-UA" sz="2800" dirty="0" smtClean="0"/>
              <a:t>   - підвищення тиску (р)</a:t>
            </a:r>
          </a:p>
          <a:p>
            <a:r>
              <a:rPr lang="uk-UA" sz="2800" dirty="0"/>
              <a:t> </a:t>
            </a:r>
            <a:r>
              <a:rPr lang="uk-UA" sz="2800" dirty="0" smtClean="0"/>
              <a:t>   - освітлення (</a:t>
            </a:r>
            <a:r>
              <a:rPr lang="en-US" sz="2800" dirty="0" smtClean="0"/>
              <a:t>h</a:t>
            </a:r>
            <a:r>
              <a:rPr lang="el-GR" sz="2800" dirty="0" smtClean="0"/>
              <a:t>υ</a:t>
            </a:r>
            <a:r>
              <a:rPr lang="uk-UA" sz="2800" dirty="0" smtClean="0"/>
              <a:t>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uk-UA" sz="2800" dirty="0" smtClean="0"/>
              <a:t>Якщо продуктом реакції є газ, то після його формули записують стрілку, направлену вгору (↑),</a:t>
            </a:r>
          </a:p>
          <a:p>
            <a:r>
              <a:rPr lang="uk-UA" sz="2800" dirty="0"/>
              <a:t> </a:t>
            </a:r>
            <a:r>
              <a:rPr lang="uk-UA" sz="2800" dirty="0" smtClean="0"/>
              <a:t>   а якщо утворюється осад, стрілку спрямовують донизу (</a:t>
            </a:r>
            <a:r>
              <a:rPr lang="uk-UA" sz="2800" dirty="0" smtClean="0"/>
              <a:t>↓)</a:t>
            </a:r>
            <a:endParaRPr lang="en-US" sz="2800" dirty="0" smtClean="0"/>
          </a:p>
          <a:p>
            <a:endParaRPr lang="en-US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473802" y="4784525"/>
            <a:ext cx="5266185" cy="20313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tabLst>
                <a:tab pos="4876800" algn="l"/>
              </a:tabLs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Zn</a:t>
            </a:r>
            <a:r>
              <a:rPr lang="uk-UA" sz="2400" dirty="0">
                <a:ea typeface="Times New Roman" panose="02020603050405020304" pitchFamily="18" charset="0"/>
              </a:rPr>
              <a:t> + 2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HCl</a:t>
            </a:r>
            <a:r>
              <a:rPr lang="uk-UA" sz="2400" dirty="0">
                <a:ea typeface="Times New Roman" panose="02020603050405020304" pitchFamily="18" charset="0"/>
              </a:rPr>
              <a:t> →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ZnCl</a:t>
            </a:r>
            <a:r>
              <a:rPr lang="uk-UA" sz="2400" baseline="-25000" dirty="0">
                <a:ea typeface="Times New Roman" panose="02020603050405020304" pitchFamily="18" charset="0"/>
              </a:rPr>
              <a:t>2</a:t>
            </a:r>
            <a:r>
              <a:rPr lang="uk-UA" sz="2400" dirty="0">
                <a:ea typeface="Times New Roman" panose="02020603050405020304" pitchFamily="18" charset="0"/>
              </a:rPr>
              <a:t> + 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H</a:t>
            </a:r>
            <a:r>
              <a:rPr lang="uk-UA" sz="2400" baseline="-25000" dirty="0" smtClean="0">
                <a:ea typeface="Times New Roman" panose="02020603050405020304" pitchFamily="18" charset="0"/>
              </a:rPr>
              <a:t>2</a:t>
            </a:r>
            <a:r>
              <a:rPr lang="uk-UA" sz="2800" dirty="0" smtClean="0"/>
              <a:t>↑</a:t>
            </a:r>
          </a:p>
          <a:p>
            <a:pPr>
              <a:lnSpc>
                <a:spcPct val="150000"/>
              </a:lnSpc>
              <a:tabLst>
                <a:tab pos="4876800" algn="l"/>
              </a:tabLst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CuSO</a:t>
            </a:r>
            <a:r>
              <a:rPr lang="en-US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+ 2NaOH = Cu(OH)</a:t>
            </a:r>
            <a:r>
              <a:rPr lang="en-US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↓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</a:t>
            </a:r>
            <a:r>
              <a:rPr lang="en-US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uk-UA" sz="2400" baseline="-25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tabLst>
                <a:tab pos="4876800" algn="l"/>
              </a:tabLst>
            </a:pP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9472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2631" y="175318"/>
            <a:ext cx="10972800" cy="1143000"/>
          </a:xfrm>
        </p:spPr>
        <p:txBody>
          <a:bodyPr>
            <a:normAutofit/>
          </a:bodyPr>
          <a:lstStyle/>
          <a:p>
            <a:r>
              <a:rPr lang="uk-U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Записати рівняння взаємодії цинку з киснем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314" name="Picture 2" descr="https://subject.com.ua/textbook/chemistry/7klas_2/7klas_2.files/image123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1648" y="1625230"/>
            <a:ext cx="4996568" cy="1478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37141" y="3784208"/>
            <a:ext cx="42886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2Zn  +  </a:t>
            </a:r>
            <a:r>
              <a:rPr lang="uk-UA" sz="2800" b="1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uk-UA" sz="2800" b="1" i="0" baseline="-25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uk-UA" sz="2800" b="1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—&gt; 2</a:t>
            </a:r>
            <a:r>
              <a:rPr lang="en-US" sz="2800" b="1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ZnO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316" name="Picture 4" descr="https://subject.com.ua/textbook/chemistry/7klas_1/7klas_1.files/image115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225" b="5605"/>
          <a:stretch/>
        </p:blipFill>
        <p:spPr bwMode="auto">
          <a:xfrm>
            <a:off x="7058216" y="1363653"/>
            <a:ext cx="4270465" cy="3480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9063559" y="3784208"/>
            <a:ext cx="775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Zn</a:t>
            </a:r>
            <a:endParaRPr lang="en-US" sz="2000" b="1" dirty="0"/>
          </a:p>
        </p:txBody>
      </p:sp>
      <p:sp>
        <p:nvSpPr>
          <p:cNvPr id="8" name="TextBox 7"/>
          <p:cNvSpPr txBox="1"/>
          <p:nvPr/>
        </p:nvSpPr>
        <p:spPr>
          <a:xfrm flipH="1">
            <a:off x="9320201" y="2903752"/>
            <a:ext cx="7036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O</a:t>
            </a:r>
            <a:r>
              <a:rPr lang="en-US" sz="2000" b="1" baseline="-25000" dirty="0" smtClean="0"/>
              <a:t>2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78507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000931" y="770702"/>
            <a:ext cx="25417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1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en-US" sz="2400" b="1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 + O</a:t>
            </a:r>
            <a:r>
              <a:rPr lang="en-US" sz="2400" b="1" i="0" baseline="-25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b="1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—&gt; Al</a:t>
            </a:r>
            <a:r>
              <a:rPr lang="en-US" sz="2400" b="1" i="0" baseline="-25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b="1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400" b="1" i="0" baseline="-25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36083" y="1256625"/>
            <a:ext cx="1144931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Підраховуємо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окремо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кількість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атомів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Оксигену у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лівій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правій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частинах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рівняння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лівій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частині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хімічного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рівняння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 2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атоми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Оксигену, 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правій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3. Число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атомів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різне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тому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слід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знайти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них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найменше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спільне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кратне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число 6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Поставимо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коефіцієнти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так,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щоб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Оксигену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було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зліва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і справа по 6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атомів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778433" y="2860917"/>
            <a:ext cx="29867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1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en-US" sz="2400" b="1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 + 3O</a:t>
            </a:r>
            <a:r>
              <a:rPr lang="en-US" sz="2400" b="1" i="0" baseline="-25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b="1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—&gt; 2</a:t>
            </a:r>
            <a:r>
              <a:rPr lang="uk-UA" sz="2400" b="1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en-US" sz="2400" b="1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400" b="1" i="0" baseline="-25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b="1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400" b="1" i="0" baseline="-25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 b="1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8892" y="3387269"/>
            <a:ext cx="1107251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Відтепер запис 2А</a:t>
            </a:r>
            <a:r>
              <a:rPr lang="en-US" sz="24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400" b="0" i="0" baseline="-25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400" b="0" i="0" baseline="-25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uk-UA" sz="24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позначає після реакції не лише 6 атомів </a:t>
            </a:r>
            <a:r>
              <a:rPr lang="uk-UA" sz="24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Оксигену</a:t>
            </a:r>
            <a:r>
              <a:rPr lang="uk-UA" sz="24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але й 4 атоми Алюмінію. За законом збереження маси речовин до реакції і після реакції кількість атомів однакова. Тож перед А</a:t>
            </a:r>
            <a:r>
              <a:rPr lang="en-US" sz="24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 </a:t>
            </a:r>
            <a:r>
              <a:rPr lang="uk-UA" sz="24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 лівій частині рівняння пишемо коефіцієнт 4:    </a:t>
            </a:r>
          </a:p>
          <a:p>
            <a:pPr algn="just"/>
            <a:r>
              <a:rPr lang="uk-UA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   </a:t>
            </a:r>
            <a:r>
              <a:rPr lang="uk-UA" sz="2400" b="1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4А</a:t>
            </a:r>
            <a:r>
              <a:rPr lang="en-US" sz="2400" b="1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 + 3O</a:t>
            </a:r>
            <a:r>
              <a:rPr lang="en-US" sz="2400" b="1" i="0" baseline="-25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b="1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→ 2Al</a:t>
            </a:r>
            <a:r>
              <a:rPr lang="en-US" sz="2400" b="1" i="0" baseline="-25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b="1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400" b="1" i="0" baseline="-25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 b="1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b="1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9445" y="5289675"/>
            <a:ext cx="71972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0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Перевіряймо правильність розстановки коефіцієнтів</a:t>
            </a:r>
            <a:endParaRPr lang="en-US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99445" y="5875962"/>
            <a:ext cx="957824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0" i="0" dirty="0" err="1" smtClean="0">
                <a:solidFill>
                  <a:srgbClr val="000000"/>
                </a:solidFill>
                <a:effectLst/>
                <a:latin typeface="Roboto"/>
              </a:rPr>
              <a:t>Прочитаємо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Roboto"/>
              </a:rPr>
              <a:t> 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  <a:latin typeface="Roboto"/>
              </a:rPr>
              <a:t>написане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Roboto"/>
              </a:rPr>
              <a:t> 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  <a:latin typeface="Roboto"/>
              </a:rPr>
              <a:t>рівняння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Roboto"/>
              </a:rPr>
              <a:t>: «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  <a:latin typeface="Roboto"/>
              </a:rPr>
              <a:t>чотири-алюміній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Roboto"/>
              </a:rPr>
              <a:t> плюс три-о-два 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  <a:latin typeface="Roboto"/>
              </a:rPr>
              <a:t>дорівнює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Roboto"/>
              </a:rPr>
              <a:t> два-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  <a:latin typeface="Roboto"/>
              </a:rPr>
              <a:t>алюміній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Roboto"/>
              </a:rPr>
              <a:t>-два-о-три».</a:t>
            </a:r>
            <a:endParaRPr lang="en-US" dirty="0"/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474342" y="159735"/>
            <a:ext cx="10972800" cy="684724"/>
          </a:xfrm>
        </p:spPr>
        <p:txBody>
          <a:bodyPr>
            <a:normAutofit/>
          </a:bodyPr>
          <a:lstStyle/>
          <a:p>
            <a:r>
              <a:rPr lang="uk-U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Записати рівняння взаємодії алюмінію з киснем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4" descr="https://subject.com.ua/textbook/chemistry/7klas_1/7klas_1.files/image11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225" b="5605"/>
          <a:stretch/>
        </p:blipFill>
        <p:spPr bwMode="auto">
          <a:xfrm>
            <a:off x="9977687" y="5022761"/>
            <a:ext cx="1982060" cy="1615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0643459" y="6093596"/>
            <a:ext cx="4683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Al</a:t>
            </a:r>
            <a:endParaRPr lang="en-US" sz="2000" b="1" dirty="0"/>
          </a:p>
        </p:txBody>
      </p:sp>
      <p:sp>
        <p:nvSpPr>
          <p:cNvPr id="12" name="TextBox 11"/>
          <p:cNvSpPr txBox="1"/>
          <p:nvPr/>
        </p:nvSpPr>
        <p:spPr>
          <a:xfrm flipH="1">
            <a:off x="10877658" y="5628799"/>
            <a:ext cx="7036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O</a:t>
            </a:r>
            <a:r>
              <a:rPr lang="en-US" sz="2000" b="1" baseline="-25000" dirty="0" smtClean="0"/>
              <a:t>2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4180290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Записати рівняння взаємодії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фосфору  з киснем</a:t>
            </a:r>
            <a:endParaRPr lang="en-US" dirty="0"/>
          </a:p>
        </p:txBody>
      </p:sp>
      <p:pic>
        <p:nvPicPr>
          <p:cNvPr id="3" name="Рисунок 2" descr="167.gif"/>
          <p:cNvPicPr>
            <a:picLocks noChangeAspect="1"/>
          </p:cNvPicPr>
          <p:nvPr/>
        </p:nvPicPr>
        <p:blipFill>
          <a:blip r:embed="rId2">
            <a:clrChange>
              <a:clrFrom>
                <a:srgbClr val="9F7B47"/>
              </a:clrFrom>
              <a:clrTo>
                <a:srgbClr val="9F7B47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6270" y="4134117"/>
            <a:ext cx="3085877" cy="2392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815921" y="2936383"/>
            <a:ext cx="4042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 smtClean="0"/>
              <a:t>Р</a:t>
            </a:r>
            <a:endParaRPr lang="en-US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9631250" y="4807199"/>
            <a:ext cx="434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b="1" dirty="0" smtClean="0">
                <a:solidFill>
                  <a:srgbClr val="C00000"/>
                </a:solidFill>
              </a:rPr>
              <a:t>Р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58355" y="2936383"/>
            <a:ext cx="5838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 smtClean="0"/>
              <a:t>О</a:t>
            </a:r>
            <a:r>
              <a:rPr lang="uk-UA" sz="2800" b="1" baseline="-25000" dirty="0" smtClean="0"/>
              <a:t>2</a:t>
            </a:r>
            <a:endParaRPr lang="en-US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537940" y="2936383"/>
            <a:ext cx="4026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+</a:t>
            </a:r>
            <a:endParaRPr lang="en-US" sz="2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301544" y="2936383"/>
            <a:ext cx="4026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=</a:t>
            </a:r>
            <a:endParaRPr lang="en-US" sz="2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163593" y="2936383"/>
            <a:ext cx="9236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 smtClean="0"/>
              <a:t>Р</a:t>
            </a:r>
            <a:r>
              <a:rPr lang="uk-UA" sz="2800" b="1" baseline="-25000" dirty="0" smtClean="0"/>
              <a:t>2</a:t>
            </a:r>
            <a:r>
              <a:rPr lang="uk-UA" sz="2800" b="1" dirty="0" smtClean="0"/>
              <a:t>О</a:t>
            </a:r>
            <a:r>
              <a:rPr lang="uk-UA" sz="2800" b="1" baseline="-25000" dirty="0" smtClean="0"/>
              <a:t>5</a:t>
            </a:r>
            <a:endParaRPr lang="en-US" sz="28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917384" y="2936383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 smtClean="0"/>
              <a:t>5</a:t>
            </a:r>
            <a:endParaRPr lang="en-US" sz="28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799391" y="2936383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 smtClean="0"/>
              <a:t>2</a:t>
            </a:r>
            <a:endParaRPr lang="en-US" sz="2800" b="1" dirty="0"/>
          </a:p>
        </p:txBody>
      </p:sp>
      <p:sp>
        <p:nvSpPr>
          <p:cNvPr id="13" name="TextBox 12"/>
          <p:cNvSpPr txBox="1"/>
          <p:nvPr/>
        </p:nvSpPr>
        <p:spPr>
          <a:xfrm flipH="1">
            <a:off x="1545464" y="2936382"/>
            <a:ext cx="12535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/>
              <a:t>4</a:t>
            </a:r>
            <a:endParaRPr lang="en-US" sz="2800" b="1" dirty="0"/>
          </a:p>
        </p:txBody>
      </p:sp>
      <p:sp>
        <p:nvSpPr>
          <p:cNvPr id="15" name="TextBox 14"/>
          <p:cNvSpPr txBox="1"/>
          <p:nvPr/>
        </p:nvSpPr>
        <p:spPr>
          <a:xfrm flipH="1">
            <a:off x="10293484" y="5596843"/>
            <a:ext cx="7036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O</a:t>
            </a:r>
            <a:r>
              <a:rPr lang="en-US" sz="2400" b="1" baseline="-25000" dirty="0" smtClean="0">
                <a:solidFill>
                  <a:srgbClr val="C00000"/>
                </a:solidFill>
              </a:rPr>
              <a:t>2</a:t>
            </a:r>
            <a:endParaRPr lang="en-US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4888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Напишіть рівняння реакцій за наведеними </a:t>
            </a:r>
            <a:r>
              <a:rPr lang="uk-UA" sz="32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схемами</a:t>
            </a:r>
            <a:endParaRPr lang="en-US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815921" y="1236371"/>
            <a:ext cx="7611414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b="0" i="0" dirty="0" smtClean="0">
                <a:solidFill>
                  <a:srgbClr val="000000"/>
                </a:solidFill>
                <a:effectLst/>
                <a:latin typeface="Roboto"/>
              </a:rPr>
              <a:t>  </a:t>
            </a:r>
          </a:p>
          <a:p>
            <a:pPr algn="just">
              <a:lnSpc>
                <a:spcPct val="150000"/>
              </a:lnSpc>
            </a:pPr>
            <a:r>
              <a:rPr lang="uk-UA" sz="2800" b="0" i="0" dirty="0" smtClean="0">
                <a:solidFill>
                  <a:srgbClr val="000000"/>
                </a:solidFill>
                <a:effectLst/>
                <a:latin typeface="Roboto"/>
              </a:rPr>
              <a:t>     А</a:t>
            </a:r>
            <a:r>
              <a:rPr lang="en-US" sz="2800" b="0" i="0" dirty="0" smtClean="0">
                <a:solidFill>
                  <a:srgbClr val="000000"/>
                </a:solidFill>
                <a:effectLst/>
                <a:latin typeface="Roboto"/>
              </a:rPr>
              <a:t>g + </a:t>
            </a:r>
            <a:r>
              <a:rPr lang="uk-UA" sz="2800" b="0" i="0" dirty="0" smtClean="0">
                <a:solidFill>
                  <a:srgbClr val="000000"/>
                </a:solidFill>
                <a:effectLst/>
                <a:latin typeface="Roboto"/>
              </a:rPr>
              <a:t>С</a:t>
            </a:r>
            <a:r>
              <a:rPr lang="en-US" sz="2800" b="0" i="0" dirty="0" smtClean="0">
                <a:solidFill>
                  <a:srgbClr val="000000"/>
                </a:solidFill>
                <a:effectLst/>
                <a:latin typeface="Roboto"/>
              </a:rPr>
              <a:t>l</a:t>
            </a:r>
            <a:r>
              <a:rPr lang="en-US" sz="2800" b="0" i="0" baseline="-25000" dirty="0" smtClean="0">
                <a:solidFill>
                  <a:srgbClr val="000000"/>
                </a:solidFill>
                <a:effectLst/>
                <a:latin typeface="Roboto"/>
              </a:rPr>
              <a:t>2</a:t>
            </a:r>
            <a:r>
              <a:rPr lang="en-US" sz="2800" b="0" i="0" dirty="0" smtClean="0">
                <a:solidFill>
                  <a:srgbClr val="000000"/>
                </a:solidFill>
                <a:effectLst/>
                <a:latin typeface="Roboto"/>
              </a:rPr>
              <a:t> →</a:t>
            </a:r>
            <a:r>
              <a:rPr lang="uk-UA" sz="2800" b="0" i="0" dirty="0" smtClean="0">
                <a:solidFill>
                  <a:srgbClr val="000000"/>
                </a:solidFill>
                <a:effectLst/>
                <a:latin typeface="Roboto"/>
              </a:rPr>
              <a:t>   А</a:t>
            </a:r>
            <a:r>
              <a:rPr lang="en-US" sz="2800" b="0" i="0" dirty="0" smtClean="0">
                <a:solidFill>
                  <a:srgbClr val="000000"/>
                </a:solidFill>
                <a:effectLst/>
                <a:latin typeface="Roboto"/>
              </a:rPr>
              <a:t>g</a:t>
            </a:r>
            <a:r>
              <a:rPr lang="uk-UA" sz="2800" b="0" i="0" dirty="0" smtClean="0">
                <a:solidFill>
                  <a:srgbClr val="000000"/>
                </a:solidFill>
                <a:effectLst/>
                <a:latin typeface="Roboto"/>
              </a:rPr>
              <a:t>С</a:t>
            </a:r>
            <a:r>
              <a:rPr lang="en-US" sz="2800" b="0" i="0" dirty="0" smtClean="0">
                <a:solidFill>
                  <a:srgbClr val="000000"/>
                </a:solidFill>
                <a:effectLst/>
                <a:latin typeface="Roboto"/>
              </a:rPr>
              <a:t>l</a:t>
            </a:r>
          </a:p>
          <a:p>
            <a:pPr algn="just">
              <a:lnSpc>
                <a:spcPct val="150000"/>
              </a:lnSpc>
            </a:pPr>
            <a:r>
              <a:rPr lang="uk-UA" sz="2800" b="0" i="0" dirty="0" smtClean="0">
                <a:solidFill>
                  <a:srgbClr val="000000"/>
                </a:solidFill>
                <a:effectLst/>
                <a:latin typeface="Roboto"/>
              </a:rPr>
              <a:t>     С</a:t>
            </a:r>
            <a:r>
              <a:rPr lang="en-US" sz="2800" b="0" i="0" dirty="0" smtClean="0">
                <a:solidFill>
                  <a:srgbClr val="000000"/>
                </a:solidFill>
                <a:effectLst/>
                <a:latin typeface="Roboto"/>
              </a:rPr>
              <a:t>u</a:t>
            </a:r>
            <a:r>
              <a:rPr lang="uk-UA" sz="2800" b="0" i="0" dirty="0" smtClean="0">
                <a:solidFill>
                  <a:srgbClr val="000000"/>
                </a:solidFill>
                <a:effectLst/>
                <a:latin typeface="Roboto"/>
              </a:rPr>
              <a:t>О + Н</a:t>
            </a:r>
            <a:r>
              <a:rPr lang="uk-UA" sz="2800" b="0" i="0" baseline="-25000" dirty="0" smtClean="0">
                <a:solidFill>
                  <a:srgbClr val="000000"/>
                </a:solidFill>
                <a:effectLst/>
                <a:latin typeface="Roboto"/>
              </a:rPr>
              <a:t>2</a:t>
            </a:r>
            <a:r>
              <a:rPr lang="uk-UA" sz="2800" b="0" i="0" dirty="0" smtClean="0">
                <a:solidFill>
                  <a:srgbClr val="000000"/>
                </a:solidFill>
                <a:effectLst/>
                <a:latin typeface="Roboto"/>
              </a:rPr>
              <a:t> → С</a:t>
            </a:r>
            <a:r>
              <a:rPr lang="en-US" sz="2800" b="0" i="0" dirty="0" smtClean="0">
                <a:solidFill>
                  <a:srgbClr val="000000"/>
                </a:solidFill>
                <a:effectLst/>
                <a:latin typeface="Roboto"/>
              </a:rPr>
              <a:t>u + H</a:t>
            </a:r>
            <a:r>
              <a:rPr lang="uk-UA" sz="2800" b="0" i="0" baseline="-25000" dirty="0" smtClean="0">
                <a:solidFill>
                  <a:srgbClr val="000000"/>
                </a:solidFill>
                <a:effectLst/>
                <a:latin typeface="Roboto"/>
              </a:rPr>
              <a:t>2</a:t>
            </a:r>
            <a:r>
              <a:rPr lang="en-US" sz="2800" b="0" i="0" dirty="0" smtClean="0">
                <a:solidFill>
                  <a:srgbClr val="000000"/>
                </a:solidFill>
                <a:effectLst/>
                <a:latin typeface="Roboto"/>
              </a:rPr>
              <a:t>O</a:t>
            </a:r>
          </a:p>
          <a:p>
            <a:pPr algn="just">
              <a:lnSpc>
                <a:spcPct val="150000"/>
              </a:lnSpc>
            </a:pPr>
            <a:r>
              <a:rPr lang="uk-UA" sz="2800" b="0" i="0" dirty="0" smtClean="0">
                <a:solidFill>
                  <a:srgbClr val="000000"/>
                </a:solidFill>
                <a:effectLst/>
                <a:latin typeface="Roboto"/>
              </a:rPr>
              <a:t>     М</a:t>
            </a:r>
            <a:r>
              <a:rPr lang="en-US" sz="2800" b="0" i="0" dirty="0" smtClean="0">
                <a:solidFill>
                  <a:srgbClr val="000000"/>
                </a:solidFill>
                <a:effectLst/>
                <a:latin typeface="Roboto"/>
              </a:rPr>
              <a:t>g + N</a:t>
            </a:r>
            <a:r>
              <a:rPr lang="en-US" sz="2800" b="0" i="0" baseline="-25000" dirty="0" smtClean="0">
                <a:solidFill>
                  <a:srgbClr val="000000"/>
                </a:solidFill>
                <a:effectLst/>
                <a:latin typeface="Roboto"/>
              </a:rPr>
              <a:t>2</a:t>
            </a:r>
            <a:r>
              <a:rPr lang="en-US" sz="2800" b="0" i="0" dirty="0" smtClean="0">
                <a:solidFill>
                  <a:srgbClr val="000000"/>
                </a:solidFill>
                <a:effectLst/>
                <a:latin typeface="Roboto"/>
              </a:rPr>
              <a:t> → Mg</a:t>
            </a:r>
            <a:r>
              <a:rPr lang="en-US" sz="2800" b="0" i="0" baseline="-25000" dirty="0" smtClean="0">
                <a:solidFill>
                  <a:srgbClr val="000000"/>
                </a:solidFill>
                <a:effectLst/>
                <a:latin typeface="Roboto"/>
              </a:rPr>
              <a:t>3</a:t>
            </a:r>
            <a:r>
              <a:rPr lang="en-US" sz="2800" b="0" i="0" dirty="0" smtClean="0">
                <a:solidFill>
                  <a:srgbClr val="000000"/>
                </a:solidFill>
                <a:effectLst/>
                <a:latin typeface="Roboto"/>
              </a:rPr>
              <a:t>N</a:t>
            </a:r>
            <a:r>
              <a:rPr lang="en-US" sz="2800" b="0" i="0" baseline="-25000" dirty="0" smtClean="0">
                <a:solidFill>
                  <a:srgbClr val="000000"/>
                </a:solidFill>
                <a:effectLst/>
                <a:latin typeface="Roboto"/>
              </a:rPr>
              <a:t>2</a:t>
            </a:r>
            <a:endParaRPr lang="en-US" sz="2800" b="0" i="0" dirty="0" smtClean="0">
              <a:solidFill>
                <a:srgbClr val="000000"/>
              </a:solidFill>
              <a:effectLst/>
              <a:latin typeface="Roboto"/>
            </a:endParaRPr>
          </a:p>
          <a:p>
            <a:pPr algn="just">
              <a:lnSpc>
                <a:spcPct val="150000"/>
              </a:lnSpc>
            </a:pPr>
            <a:r>
              <a:rPr lang="uk-UA" sz="2800" b="0" i="0" dirty="0" smtClean="0">
                <a:solidFill>
                  <a:srgbClr val="000000"/>
                </a:solidFill>
                <a:effectLst/>
                <a:latin typeface="Roboto"/>
              </a:rPr>
              <a:t>     КС</a:t>
            </a:r>
            <a:r>
              <a:rPr lang="en-US" sz="2800" b="0" i="0" dirty="0" smtClean="0">
                <a:solidFill>
                  <a:srgbClr val="000000"/>
                </a:solidFill>
                <a:effectLst/>
                <a:latin typeface="Roboto"/>
              </a:rPr>
              <a:t>l</a:t>
            </a:r>
            <a:r>
              <a:rPr lang="uk-UA" sz="2800" b="0" i="0" dirty="0" smtClean="0">
                <a:solidFill>
                  <a:srgbClr val="000000"/>
                </a:solidFill>
                <a:effectLst/>
                <a:latin typeface="Roboto"/>
              </a:rPr>
              <a:t>О</a:t>
            </a:r>
            <a:r>
              <a:rPr lang="uk-UA" sz="2800" b="0" i="0" baseline="-25000" dirty="0" smtClean="0">
                <a:solidFill>
                  <a:srgbClr val="000000"/>
                </a:solidFill>
                <a:effectLst/>
                <a:latin typeface="Roboto"/>
              </a:rPr>
              <a:t>3  </a:t>
            </a:r>
            <a:r>
              <a:rPr lang="uk-UA" sz="2800" b="0" i="0" dirty="0" smtClean="0">
                <a:solidFill>
                  <a:srgbClr val="000000"/>
                </a:solidFill>
                <a:effectLst/>
                <a:latin typeface="Roboto"/>
              </a:rPr>
              <a:t>→   КС</a:t>
            </a:r>
            <a:r>
              <a:rPr lang="en-US" sz="2800" b="0" i="0" dirty="0" smtClean="0">
                <a:solidFill>
                  <a:srgbClr val="000000"/>
                </a:solidFill>
                <a:effectLst/>
                <a:latin typeface="Roboto"/>
              </a:rPr>
              <a:t>l + </a:t>
            </a:r>
            <a:r>
              <a:rPr lang="uk-UA" sz="2800" b="0" i="0" dirty="0" smtClean="0">
                <a:solidFill>
                  <a:srgbClr val="000000"/>
                </a:solidFill>
                <a:effectLst/>
                <a:latin typeface="Roboto"/>
              </a:rPr>
              <a:t> </a:t>
            </a:r>
            <a:r>
              <a:rPr lang="en-US" sz="2800" b="0" i="0" dirty="0" smtClean="0">
                <a:solidFill>
                  <a:srgbClr val="000000"/>
                </a:solidFill>
                <a:effectLst/>
                <a:latin typeface="Roboto"/>
              </a:rPr>
              <a:t>O</a:t>
            </a:r>
            <a:r>
              <a:rPr lang="en-US" sz="2800" b="0" i="0" baseline="-25000" dirty="0" smtClean="0">
                <a:solidFill>
                  <a:srgbClr val="000000"/>
                </a:solidFill>
                <a:effectLst/>
                <a:latin typeface="Roboto"/>
              </a:rPr>
              <a:t>2</a:t>
            </a:r>
            <a:endParaRPr lang="en-US" sz="2800" b="0" i="0" dirty="0" smtClean="0">
              <a:solidFill>
                <a:srgbClr val="000000"/>
              </a:solidFill>
              <a:effectLst/>
              <a:latin typeface="Roboto"/>
            </a:endParaRPr>
          </a:p>
          <a:p>
            <a:pPr algn="just">
              <a:lnSpc>
                <a:spcPct val="150000"/>
              </a:lnSpc>
            </a:pPr>
            <a:r>
              <a:rPr lang="uk-UA" sz="2800" b="0" i="0" dirty="0" smtClean="0">
                <a:solidFill>
                  <a:srgbClr val="000000"/>
                </a:solidFill>
                <a:effectLst/>
                <a:latin typeface="Roboto"/>
              </a:rPr>
              <a:t>     </a:t>
            </a:r>
            <a:r>
              <a:rPr lang="en-US" sz="2800" b="0" i="0" dirty="0" smtClean="0">
                <a:solidFill>
                  <a:srgbClr val="000000"/>
                </a:solidFill>
                <a:effectLst/>
                <a:latin typeface="Roboto"/>
              </a:rPr>
              <a:t>Na + </a:t>
            </a:r>
            <a:r>
              <a:rPr lang="uk-UA" sz="2800" b="0" i="0" dirty="0" smtClean="0">
                <a:solidFill>
                  <a:srgbClr val="000000"/>
                </a:solidFill>
                <a:effectLst/>
                <a:latin typeface="Roboto"/>
              </a:rPr>
              <a:t>  Н</a:t>
            </a:r>
            <a:r>
              <a:rPr lang="uk-UA" sz="2800" b="0" i="0" baseline="-25000" dirty="0" smtClean="0">
                <a:solidFill>
                  <a:srgbClr val="000000"/>
                </a:solidFill>
                <a:effectLst/>
                <a:latin typeface="Roboto"/>
              </a:rPr>
              <a:t>2</a:t>
            </a:r>
            <a:r>
              <a:rPr lang="en-US" sz="2800" b="0" i="0" dirty="0" smtClean="0">
                <a:solidFill>
                  <a:srgbClr val="000000"/>
                </a:solidFill>
                <a:effectLst/>
                <a:latin typeface="Roboto"/>
              </a:rPr>
              <a:t>O </a:t>
            </a:r>
            <a:r>
              <a:rPr lang="uk-UA" sz="2800" b="0" i="0" dirty="0" smtClean="0">
                <a:solidFill>
                  <a:srgbClr val="000000"/>
                </a:solidFill>
                <a:effectLst/>
                <a:latin typeface="Roboto"/>
              </a:rPr>
              <a:t> </a:t>
            </a:r>
            <a:r>
              <a:rPr lang="en-US" sz="2800" b="0" i="0" dirty="0" smtClean="0">
                <a:solidFill>
                  <a:srgbClr val="000000"/>
                </a:solidFill>
                <a:effectLst/>
                <a:latin typeface="Roboto"/>
              </a:rPr>
              <a:t>→ </a:t>
            </a:r>
            <a:r>
              <a:rPr lang="uk-UA" sz="2800" b="0" i="0" dirty="0" smtClean="0">
                <a:solidFill>
                  <a:srgbClr val="000000"/>
                </a:solidFill>
                <a:effectLst/>
                <a:latin typeface="Roboto"/>
              </a:rPr>
              <a:t>  </a:t>
            </a:r>
            <a:r>
              <a:rPr lang="en-US" sz="2800" b="0" i="0" dirty="0" err="1" smtClean="0">
                <a:solidFill>
                  <a:srgbClr val="000000"/>
                </a:solidFill>
                <a:effectLst/>
                <a:latin typeface="Roboto"/>
              </a:rPr>
              <a:t>NaOH</a:t>
            </a:r>
            <a:r>
              <a:rPr lang="en-US" sz="2800" b="0" i="0" dirty="0" smtClean="0">
                <a:solidFill>
                  <a:srgbClr val="000000"/>
                </a:solidFill>
                <a:effectLst/>
                <a:latin typeface="Roboto"/>
              </a:rPr>
              <a:t> </a:t>
            </a:r>
            <a:r>
              <a:rPr lang="uk-UA" sz="2800" b="0" i="0" dirty="0" smtClean="0">
                <a:solidFill>
                  <a:srgbClr val="000000"/>
                </a:solidFill>
                <a:effectLst/>
                <a:latin typeface="Roboto"/>
              </a:rPr>
              <a:t> </a:t>
            </a:r>
            <a:r>
              <a:rPr lang="en-US" sz="2800" b="0" i="0" dirty="0" smtClean="0">
                <a:solidFill>
                  <a:srgbClr val="000000"/>
                </a:solidFill>
                <a:effectLst/>
                <a:latin typeface="Roboto"/>
              </a:rPr>
              <a:t>+ </a:t>
            </a:r>
            <a:r>
              <a:rPr lang="uk-UA" sz="2800" b="0" i="0" dirty="0" smtClean="0">
                <a:solidFill>
                  <a:srgbClr val="000000"/>
                </a:solidFill>
                <a:effectLst/>
                <a:latin typeface="Roboto"/>
              </a:rPr>
              <a:t> Н</a:t>
            </a:r>
            <a:r>
              <a:rPr lang="uk-UA" sz="2800" b="0" i="0" baseline="-25000" dirty="0" smtClean="0">
                <a:solidFill>
                  <a:srgbClr val="000000"/>
                </a:solidFill>
                <a:effectLst/>
                <a:latin typeface="Roboto"/>
              </a:rPr>
              <a:t>2</a:t>
            </a:r>
            <a:endParaRPr lang="uk-UA" sz="2800" b="0" i="0" dirty="0">
              <a:solidFill>
                <a:srgbClr val="000000"/>
              </a:solidFill>
              <a:effectLst/>
              <a:latin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604373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Завдання для кмітливих</a:t>
            </a:r>
            <a:endParaRPr lang="en-US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99245" y="1417638"/>
            <a:ext cx="10998558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90488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 err="1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Допишіть</a:t>
            </a:r>
            <a:r>
              <a:rPr lang="en-US" altLang="en-US" sz="2800" b="1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рівняння</a:t>
            </a:r>
            <a:r>
              <a:rPr lang="en-US" altLang="en-US" sz="28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хімічних</a:t>
            </a:r>
            <a:r>
              <a:rPr lang="en-US" altLang="en-US" sz="28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реакцій</a:t>
            </a:r>
            <a:r>
              <a:rPr lang="en-US" altLang="en-US" sz="28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</a:t>
            </a:r>
            <a:r>
              <a:rPr lang="en-US" altLang="en-US" sz="28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розставте</a:t>
            </a:r>
            <a:r>
              <a:rPr lang="en-US" altLang="en-US" sz="28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коефіцієнти</a:t>
            </a:r>
            <a:r>
              <a:rPr lang="en-US" altLang="en-US" sz="28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kumimoji="0" lang="en-US" altLang="en-US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lvl="0" indent="68580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kumimoji="0" lang="en-US" altLang="en-US" sz="28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    </a:t>
            </a:r>
            <a:r>
              <a:rPr lang="en-US" altLang="en-US" sz="28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 + O</a:t>
            </a:r>
            <a:r>
              <a:rPr lang="en-US" altLang="en-US" sz="2800" b="1" baseline="-30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8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→ CO</a:t>
            </a:r>
            <a:r>
              <a:rPr lang="en-US" altLang="en-US" sz="2800" b="1" baseline="-30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8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                       </a:t>
            </a:r>
            <a:endParaRPr lang="uk-UA" altLang="en-US" sz="2800" b="1" dirty="0" smtClean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68580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8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kumimoji="0" lang="en-US" altLang="en-US" sz="28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    </a:t>
            </a:r>
            <a:r>
              <a:rPr lang="en-US" altLang="en-US" sz="28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 + Cl</a:t>
            </a:r>
            <a:r>
              <a:rPr lang="en-US" altLang="en-US" sz="2800" b="1" baseline="-30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8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→ </a:t>
            </a:r>
            <a:r>
              <a:rPr lang="en-US" altLang="en-US" sz="2800" b="1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AlCl</a:t>
            </a:r>
            <a:r>
              <a:rPr lang="en-US" altLang="en-US" sz="2800" b="1" baseline="-30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3</a:t>
            </a:r>
            <a:r>
              <a:rPr lang="en-US" altLang="en-US" sz="28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                    </a:t>
            </a:r>
            <a:endParaRPr kumimoji="0" lang="en-US" altLang="en-US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lvl="0" indent="68580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kumimoji="0" lang="en-US" altLang="en-US" sz="28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    </a:t>
            </a:r>
            <a:r>
              <a:rPr lang="en-US" altLang="en-US" sz="28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 + … → </a:t>
            </a:r>
            <a:r>
              <a:rPr lang="en-US" altLang="en-US" sz="2800" b="1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</a:t>
            </a:r>
            <a:r>
              <a:rPr lang="en-US" altLang="en-US" sz="2800" b="1" baseline="-300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800" b="1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en-US" sz="2800" b="1" baseline="-300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uk-UA" altLang="en-US" sz="2800" b="1" baseline="-30000" dirty="0" smtClean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68580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 Ba + … → </a:t>
            </a:r>
            <a:r>
              <a:rPr lang="en-US" altLang="en-US" sz="2800" b="1" dirty="0" err="1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</a:t>
            </a:r>
            <a:endParaRPr kumimoji="0" lang="en-US" altLang="en-US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lvl="0" indent="68580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 Na + O</a:t>
            </a:r>
            <a:r>
              <a:rPr lang="en-US" altLang="en-US" sz="2800" b="1" baseline="-300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800" b="1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→ …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967320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609600" y="1261512"/>
            <a:ext cx="10728101" cy="332398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6858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en-US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alt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6858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en-US" sz="2800" b="1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+mn-lt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1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Складіть</a:t>
            </a:r>
            <a:r>
              <a:rPr kumimoji="0" lang="en-US" altLang="en-US" sz="2800" b="1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1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рівняння</a:t>
            </a:r>
            <a:r>
              <a:rPr kumimoji="0" lang="en-US" altLang="en-US" sz="2800" b="1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1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реакцій</a:t>
            </a:r>
            <a:r>
              <a:rPr kumimoji="0" lang="en-US" altLang="en-US" sz="2800" b="1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kumimoji="0" lang="uk-UA" altLang="en-US" sz="2800" b="1" i="1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6858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altLang="en-US" sz="28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а)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Унаслідок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взаємодії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водню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</a:t>
            </a:r>
            <a:r>
              <a:rPr kumimoji="0" lang="en-US" altLang="en-US" sz="2800" b="0" i="0" u="none" strike="noStrike" cap="none" normalizeH="0" baseline="-3000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і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кисню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О</a:t>
            </a:r>
            <a:r>
              <a:rPr kumimoji="0" lang="en-US" altLang="en-US" sz="2800" b="0" i="0" u="none" strike="noStrike" cap="none" normalizeH="0" baseline="-3000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утворюється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вода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</a:t>
            </a:r>
            <a:r>
              <a:rPr kumimoji="0" lang="en-US" altLang="en-US" sz="2800" b="0" i="0" u="none" strike="noStrike" cap="none" normalizeH="0" baseline="-3000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О;</a:t>
            </a:r>
            <a:endParaRPr lang="uk-UA" altLang="en-US" sz="2800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altLang="en-US" sz="28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0850" marR="0" lvl="0" indent="-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б)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</a:t>
            </a:r>
            <a:r>
              <a:rPr kumimoji="0" lang="ru-RU" altLang="en-US" sz="2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 час </a:t>
            </a:r>
            <a:r>
              <a:rPr kumimoji="0" lang="ru-RU" altLang="en-US" sz="28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горіння</a:t>
            </a:r>
            <a:r>
              <a:rPr kumimoji="0" lang="ru-RU" altLang="en-US" sz="2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kumimoji="0" lang="ru-RU" altLang="en-US" sz="28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взаємодії</a:t>
            </a:r>
            <a:r>
              <a:rPr kumimoji="0" lang="ru-RU" altLang="en-US" sz="2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 киснем О</a:t>
            </a:r>
            <a:r>
              <a:rPr kumimoji="0" lang="ru-RU" altLang="en-US" sz="2800" b="0" i="0" u="none" strike="noStrike" cap="none" normalizeH="0" baseline="-3000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0" lang="ru-RU" altLang="en-US" sz="2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kumimoji="0" lang="ru-RU" altLang="en-US" sz="28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залізного</a:t>
            </a:r>
            <a:r>
              <a:rPr kumimoji="0" lang="ru-RU" altLang="en-US" sz="2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порош­ку 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kumimoji="0" lang="ru-RU" altLang="en-US" sz="2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 </a:t>
            </a:r>
            <a:r>
              <a:rPr kumimoji="0" lang="ru-RU" altLang="en-US" sz="28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утворюється</a:t>
            </a:r>
            <a:r>
              <a:rPr kumimoji="0" lang="ru-RU" altLang="en-US" sz="2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en-US" sz="28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ферум</a:t>
            </a:r>
            <a:r>
              <a:rPr lang="ru-RU" altLang="en-US" sz="2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28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en-US" sz="2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оксид  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kumimoji="0" lang="ru-RU" altLang="en-US" sz="2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altLang="en-US" sz="2800" baseline="-30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ru-RU" altLang="en-US" sz="2800" baseline="-30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kumimoji="0" lang="ru-RU" altLang="en-US" sz="2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ru-RU" alt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6858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en-US" sz="2800" b="1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alt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Завдання для кмітливих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1417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-204888"/>
            <a:ext cx="10972800" cy="1143000"/>
          </a:xfrm>
        </p:spPr>
        <p:txBody>
          <a:bodyPr/>
          <a:lstStyle/>
          <a:p>
            <a:r>
              <a:rPr lang="uk-UA" b="1" dirty="0" smtClean="0"/>
              <a:t>Відповіді:</a:t>
            </a:r>
            <a:endParaRPr lang="en-US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083082" y="1749861"/>
            <a:ext cx="7183821" cy="2862322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uk-UA" sz="2400" dirty="0" smtClean="0">
                <a:solidFill>
                  <a:srgbClr val="000000"/>
                </a:solidFill>
                <a:latin typeface="Roboto"/>
              </a:rPr>
              <a:t>     2А</a:t>
            </a:r>
            <a:r>
              <a:rPr lang="en-US" sz="2400" dirty="0">
                <a:solidFill>
                  <a:srgbClr val="000000"/>
                </a:solidFill>
                <a:latin typeface="Roboto"/>
              </a:rPr>
              <a:t>g + </a:t>
            </a:r>
            <a:r>
              <a:rPr lang="uk-UA" sz="2400" dirty="0">
                <a:solidFill>
                  <a:srgbClr val="000000"/>
                </a:solidFill>
                <a:latin typeface="Roboto"/>
              </a:rPr>
              <a:t>С</a:t>
            </a:r>
            <a:r>
              <a:rPr lang="en-US" sz="2400" dirty="0">
                <a:solidFill>
                  <a:srgbClr val="000000"/>
                </a:solidFill>
                <a:latin typeface="Roboto"/>
              </a:rPr>
              <a:t>l</a:t>
            </a:r>
            <a:r>
              <a:rPr lang="en-US" sz="2400" baseline="-25000" dirty="0">
                <a:solidFill>
                  <a:srgbClr val="000000"/>
                </a:solidFill>
                <a:latin typeface="Roboto"/>
              </a:rPr>
              <a:t>2</a:t>
            </a:r>
            <a:r>
              <a:rPr lang="en-US" sz="2400" dirty="0">
                <a:solidFill>
                  <a:srgbClr val="000000"/>
                </a:solidFill>
                <a:latin typeface="Roboto"/>
              </a:rPr>
              <a:t> </a:t>
            </a:r>
            <a:r>
              <a:rPr lang="en-US" sz="2400" dirty="0" smtClean="0">
                <a:solidFill>
                  <a:srgbClr val="000000"/>
                </a:solidFill>
                <a:latin typeface="Roboto"/>
              </a:rPr>
              <a:t>→</a:t>
            </a:r>
            <a:r>
              <a:rPr lang="uk-UA" sz="2400" dirty="0" smtClean="0">
                <a:solidFill>
                  <a:srgbClr val="000000"/>
                </a:solidFill>
                <a:latin typeface="Roboto"/>
              </a:rPr>
              <a:t>2А</a:t>
            </a:r>
            <a:r>
              <a:rPr lang="en-US" sz="2400" dirty="0">
                <a:solidFill>
                  <a:srgbClr val="000000"/>
                </a:solidFill>
                <a:latin typeface="Roboto"/>
              </a:rPr>
              <a:t>g</a:t>
            </a:r>
            <a:r>
              <a:rPr lang="uk-UA" sz="2400" dirty="0">
                <a:solidFill>
                  <a:srgbClr val="000000"/>
                </a:solidFill>
                <a:latin typeface="Roboto"/>
              </a:rPr>
              <a:t>С</a:t>
            </a:r>
            <a:r>
              <a:rPr lang="en-US" sz="2400" dirty="0">
                <a:solidFill>
                  <a:srgbClr val="000000"/>
                </a:solidFill>
                <a:latin typeface="Roboto"/>
              </a:rPr>
              <a:t>l</a:t>
            </a:r>
          </a:p>
          <a:p>
            <a:pPr algn="just">
              <a:lnSpc>
                <a:spcPct val="150000"/>
              </a:lnSpc>
            </a:pPr>
            <a:r>
              <a:rPr lang="uk-UA" sz="2400" dirty="0">
                <a:solidFill>
                  <a:srgbClr val="000000"/>
                </a:solidFill>
                <a:latin typeface="Roboto"/>
              </a:rPr>
              <a:t>     С</a:t>
            </a:r>
            <a:r>
              <a:rPr lang="en-US" sz="2400" dirty="0">
                <a:solidFill>
                  <a:srgbClr val="000000"/>
                </a:solidFill>
                <a:latin typeface="Roboto"/>
              </a:rPr>
              <a:t>u</a:t>
            </a:r>
            <a:r>
              <a:rPr lang="uk-UA" sz="2400" dirty="0">
                <a:solidFill>
                  <a:srgbClr val="000000"/>
                </a:solidFill>
                <a:latin typeface="Roboto"/>
              </a:rPr>
              <a:t>О + Н</a:t>
            </a:r>
            <a:r>
              <a:rPr lang="uk-UA" sz="2400" baseline="-25000" dirty="0">
                <a:solidFill>
                  <a:srgbClr val="000000"/>
                </a:solidFill>
                <a:latin typeface="Roboto"/>
              </a:rPr>
              <a:t>2</a:t>
            </a:r>
            <a:r>
              <a:rPr lang="uk-UA" sz="2400" dirty="0">
                <a:solidFill>
                  <a:srgbClr val="000000"/>
                </a:solidFill>
                <a:latin typeface="Roboto"/>
              </a:rPr>
              <a:t> → С</a:t>
            </a:r>
            <a:r>
              <a:rPr lang="en-US" sz="2400" dirty="0">
                <a:solidFill>
                  <a:srgbClr val="000000"/>
                </a:solidFill>
                <a:latin typeface="Roboto"/>
              </a:rPr>
              <a:t>u + </a:t>
            </a:r>
            <a:r>
              <a:rPr lang="en-US" sz="2400" dirty="0" smtClean="0">
                <a:solidFill>
                  <a:srgbClr val="000000"/>
                </a:solidFill>
                <a:latin typeface="Roboto"/>
              </a:rPr>
              <a:t>H</a:t>
            </a:r>
            <a:r>
              <a:rPr lang="uk-UA" sz="2400" baseline="-25000" dirty="0" smtClean="0">
                <a:solidFill>
                  <a:srgbClr val="000000"/>
                </a:solidFill>
                <a:latin typeface="Roboto"/>
              </a:rPr>
              <a:t>2</a:t>
            </a:r>
            <a:r>
              <a:rPr lang="uk-UA" sz="2400" dirty="0" smtClean="0">
                <a:solidFill>
                  <a:srgbClr val="000000"/>
                </a:solidFill>
                <a:latin typeface="Roboto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Roboto"/>
              </a:rPr>
              <a:t>O</a:t>
            </a:r>
            <a:endParaRPr lang="en-US" sz="2400" dirty="0">
              <a:solidFill>
                <a:srgbClr val="000000"/>
              </a:solidFill>
              <a:latin typeface="Roboto"/>
            </a:endParaRPr>
          </a:p>
          <a:p>
            <a:pPr algn="just">
              <a:lnSpc>
                <a:spcPct val="150000"/>
              </a:lnSpc>
            </a:pPr>
            <a:r>
              <a:rPr lang="uk-UA" sz="2400" dirty="0">
                <a:solidFill>
                  <a:srgbClr val="000000"/>
                </a:solidFill>
                <a:latin typeface="Roboto"/>
              </a:rPr>
              <a:t>     </a:t>
            </a:r>
            <a:r>
              <a:rPr lang="uk-UA" sz="2400" dirty="0" smtClean="0">
                <a:solidFill>
                  <a:srgbClr val="000000"/>
                </a:solidFill>
                <a:latin typeface="Roboto"/>
              </a:rPr>
              <a:t>3М</a:t>
            </a:r>
            <a:r>
              <a:rPr lang="en-US" sz="2400" dirty="0">
                <a:solidFill>
                  <a:srgbClr val="000000"/>
                </a:solidFill>
                <a:latin typeface="Roboto"/>
              </a:rPr>
              <a:t>g + N</a:t>
            </a:r>
            <a:r>
              <a:rPr lang="en-US" sz="2400" baseline="-25000" dirty="0">
                <a:solidFill>
                  <a:srgbClr val="000000"/>
                </a:solidFill>
                <a:latin typeface="Roboto"/>
              </a:rPr>
              <a:t>2</a:t>
            </a:r>
            <a:r>
              <a:rPr lang="en-US" sz="2400" dirty="0">
                <a:solidFill>
                  <a:srgbClr val="000000"/>
                </a:solidFill>
                <a:latin typeface="Roboto"/>
              </a:rPr>
              <a:t> → Mg</a:t>
            </a:r>
            <a:r>
              <a:rPr lang="en-US" sz="2400" baseline="-25000" dirty="0">
                <a:solidFill>
                  <a:srgbClr val="000000"/>
                </a:solidFill>
                <a:latin typeface="Roboto"/>
              </a:rPr>
              <a:t>3</a:t>
            </a:r>
            <a:r>
              <a:rPr lang="en-US" sz="2400" dirty="0">
                <a:solidFill>
                  <a:srgbClr val="000000"/>
                </a:solidFill>
                <a:latin typeface="Roboto"/>
              </a:rPr>
              <a:t>N</a:t>
            </a:r>
            <a:r>
              <a:rPr lang="en-US" sz="2400" baseline="-25000" dirty="0">
                <a:solidFill>
                  <a:srgbClr val="000000"/>
                </a:solidFill>
                <a:latin typeface="Roboto"/>
              </a:rPr>
              <a:t>2</a:t>
            </a:r>
            <a:endParaRPr lang="en-US" sz="2400" dirty="0">
              <a:solidFill>
                <a:srgbClr val="000000"/>
              </a:solidFill>
              <a:latin typeface="Roboto"/>
            </a:endParaRPr>
          </a:p>
          <a:p>
            <a:pPr algn="just">
              <a:lnSpc>
                <a:spcPct val="150000"/>
              </a:lnSpc>
            </a:pPr>
            <a:r>
              <a:rPr lang="uk-UA" sz="2400" dirty="0">
                <a:solidFill>
                  <a:srgbClr val="000000"/>
                </a:solidFill>
                <a:latin typeface="Roboto"/>
              </a:rPr>
              <a:t>     </a:t>
            </a:r>
            <a:r>
              <a:rPr lang="uk-UA" sz="2400" dirty="0" smtClean="0">
                <a:solidFill>
                  <a:srgbClr val="000000"/>
                </a:solidFill>
                <a:latin typeface="Roboto"/>
              </a:rPr>
              <a:t>2КС</a:t>
            </a:r>
            <a:r>
              <a:rPr lang="en-US" sz="2400" dirty="0">
                <a:solidFill>
                  <a:srgbClr val="000000"/>
                </a:solidFill>
                <a:latin typeface="Roboto"/>
              </a:rPr>
              <a:t>l</a:t>
            </a:r>
            <a:r>
              <a:rPr lang="uk-UA" sz="2400" dirty="0">
                <a:solidFill>
                  <a:srgbClr val="000000"/>
                </a:solidFill>
                <a:latin typeface="Roboto"/>
              </a:rPr>
              <a:t>О</a:t>
            </a:r>
            <a:r>
              <a:rPr lang="uk-UA" sz="2400" baseline="-25000" dirty="0">
                <a:solidFill>
                  <a:srgbClr val="000000"/>
                </a:solidFill>
                <a:latin typeface="Roboto"/>
              </a:rPr>
              <a:t>3  </a:t>
            </a:r>
            <a:r>
              <a:rPr lang="uk-UA" sz="2400" dirty="0">
                <a:solidFill>
                  <a:srgbClr val="000000"/>
                </a:solidFill>
                <a:latin typeface="Roboto"/>
              </a:rPr>
              <a:t>→   </a:t>
            </a:r>
            <a:r>
              <a:rPr lang="uk-UA" sz="2400" dirty="0" smtClean="0">
                <a:solidFill>
                  <a:srgbClr val="000000"/>
                </a:solidFill>
                <a:latin typeface="Roboto"/>
              </a:rPr>
              <a:t>2КС</a:t>
            </a:r>
            <a:r>
              <a:rPr lang="en-US" sz="2400" dirty="0">
                <a:solidFill>
                  <a:srgbClr val="000000"/>
                </a:solidFill>
                <a:latin typeface="Roboto"/>
              </a:rPr>
              <a:t>l </a:t>
            </a:r>
            <a:r>
              <a:rPr lang="en-US" sz="2400" dirty="0" smtClean="0">
                <a:solidFill>
                  <a:srgbClr val="000000"/>
                </a:solidFill>
                <a:latin typeface="Roboto"/>
              </a:rPr>
              <a:t>+</a:t>
            </a:r>
            <a:r>
              <a:rPr lang="uk-UA" sz="2400" dirty="0" smtClean="0">
                <a:solidFill>
                  <a:srgbClr val="000000"/>
                </a:solidFill>
                <a:latin typeface="Roboto"/>
              </a:rPr>
              <a:t>3</a:t>
            </a:r>
            <a:r>
              <a:rPr lang="en-US" sz="2400" dirty="0" smtClean="0">
                <a:solidFill>
                  <a:srgbClr val="000000"/>
                </a:solidFill>
                <a:latin typeface="Roboto"/>
              </a:rPr>
              <a:t>O</a:t>
            </a:r>
            <a:r>
              <a:rPr lang="en-US" sz="2400" baseline="-25000" dirty="0" smtClean="0">
                <a:solidFill>
                  <a:srgbClr val="000000"/>
                </a:solidFill>
                <a:latin typeface="Roboto"/>
              </a:rPr>
              <a:t>2</a:t>
            </a:r>
            <a:endParaRPr lang="en-US" sz="2400" dirty="0">
              <a:solidFill>
                <a:srgbClr val="000000"/>
              </a:solidFill>
              <a:latin typeface="Roboto"/>
            </a:endParaRPr>
          </a:p>
          <a:p>
            <a:pPr algn="just">
              <a:lnSpc>
                <a:spcPct val="150000"/>
              </a:lnSpc>
            </a:pPr>
            <a:r>
              <a:rPr lang="uk-UA" sz="2400" dirty="0">
                <a:solidFill>
                  <a:srgbClr val="000000"/>
                </a:solidFill>
                <a:latin typeface="Roboto"/>
              </a:rPr>
              <a:t>     </a:t>
            </a:r>
            <a:r>
              <a:rPr lang="uk-UA" sz="2400" dirty="0" smtClean="0">
                <a:solidFill>
                  <a:srgbClr val="000000"/>
                </a:solidFill>
                <a:latin typeface="Roboto"/>
              </a:rPr>
              <a:t>2</a:t>
            </a:r>
            <a:r>
              <a:rPr lang="en-US" sz="2400" dirty="0" smtClean="0">
                <a:solidFill>
                  <a:srgbClr val="000000"/>
                </a:solidFill>
                <a:latin typeface="Roboto"/>
              </a:rPr>
              <a:t>Na </a:t>
            </a:r>
            <a:r>
              <a:rPr lang="en-US" sz="2400" dirty="0">
                <a:solidFill>
                  <a:srgbClr val="000000"/>
                </a:solidFill>
                <a:latin typeface="Roboto"/>
              </a:rPr>
              <a:t>+ </a:t>
            </a:r>
            <a:r>
              <a:rPr lang="uk-UA" sz="2400" dirty="0">
                <a:solidFill>
                  <a:srgbClr val="000000"/>
                </a:solidFill>
                <a:latin typeface="Roboto"/>
              </a:rPr>
              <a:t> </a:t>
            </a:r>
            <a:r>
              <a:rPr lang="uk-UA" sz="2400" dirty="0" smtClean="0">
                <a:solidFill>
                  <a:srgbClr val="000000"/>
                </a:solidFill>
                <a:latin typeface="Roboto"/>
              </a:rPr>
              <a:t>2Н</a:t>
            </a:r>
            <a:r>
              <a:rPr lang="uk-UA" sz="2400" baseline="-25000" dirty="0" smtClean="0">
                <a:solidFill>
                  <a:srgbClr val="000000"/>
                </a:solidFill>
                <a:latin typeface="Roboto"/>
              </a:rPr>
              <a:t>2</a:t>
            </a:r>
            <a:r>
              <a:rPr lang="en-US" sz="2400" dirty="0">
                <a:solidFill>
                  <a:srgbClr val="000000"/>
                </a:solidFill>
                <a:latin typeface="Roboto"/>
              </a:rPr>
              <a:t>O </a:t>
            </a:r>
            <a:r>
              <a:rPr lang="uk-UA" sz="2400" dirty="0">
                <a:solidFill>
                  <a:srgbClr val="000000"/>
                </a:solidFill>
                <a:latin typeface="Roboto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Roboto"/>
              </a:rPr>
              <a:t>→ </a:t>
            </a:r>
            <a:r>
              <a:rPr lang="uk-UA" sz="2400" dirty="0">
                <a:solidFill>
                  <a:srgbClr val="000000"/>
                </a:solidFill>
                <a:latin typeface="Roboto"/>
              </a:rPr>
              <a:t> </a:t>
            </a:r>
            <a:r>
              <a:rPr lang="uk-UA" sz="2400" dirty="0" smtClean="0">
                <a:solidFill>
                  <a:srgbClr val="000000"/>
                </a:solidFill>
                <a:latin typeface="Roboto"/>
              </a:rPr>
              <a:t>2 </a:t>
            </a:r>
            <a:r>
              <a:rPr lang="en-US" sz="2400" dirty="0" err="1">
                <a:solidFill>
                  <a:srgbClr val="000000"/>
                </a:solidFill>
                <a:latin typeface="Roboto"/>
              </a:rPr>
              <a:t>NaOH</a:t>
            </a:r>
            <a:r>
              <a:rPr lang="en-US" sz="2400" dirty="0">
                <a:solidFill>
                  <a:srgbClr val="000000"/>
                </a:solidFill>
                <a:latin typeface="Roboto"/>
              </a:rPr>
              <a:t> </a:t>
            </a:r>
            <a:r>
              <a:rPr lang="uk-UA" sz="2400" dirty="0">
                <a:solidFill>
                  <a:srgbClr val="000000"/>
                </a:solidFill>
                <a:latin typeface="Roboto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Roboto"/>
              </a:rPr>
              <a:t>+ </a:t>
            </a:r>
            <a:r>
              <a:rPr lang="uk-UA" sz="2400" dirty="0">
                <a:solidFill>
                  <a:srgbClr val="000000"/>
                </a:solidFill>
                <a:latin typeface="Roboto"/>
              </a:rPr>
              <a:t> Н</a:t>
            </a:r>
            <a:r>
              <a:rPr lang="uk-UA" sz="2400" baseline="-25000" dirty="0">
                <a:solidFill>
                  <a:srgbClr val="000000"/>
                </a:solidFill>
                <a:latin typeface="Roboto"/>
              </a:rPr>
              <a:t>2</a:t>
            </a:r>
            <a:endParaRPr lang="uk-UA" sz="2400" dirty="0">
              <a:solidFill>
                <a:srgbClr val="000000"/>
              </a:solidFill>
              <a:latin typeface="Roboto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609600" y="772487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3200" b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Напишіть рівняння реакцій за наведеними схемами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6192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618593" y="1820918"/>
            <a:ext cx="109728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indent="68580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1.     </a:t>
            </a:r>
            <a:r>
              <a:rPr lang="uk-UA" alt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en-US" altLang="en-US" b="1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 O</a:t>
            </a:r>
            <a:r>
              <a:rPr lang="en-US" altLang="en-US" b="1" baseline="-30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→ CO</a:t>
            </a:r>
            <a:r>
              <a:rPr lang="en-US" altLang="en-US" b="1" baseline="-30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                       </a:t>
            </a:r>
            <a:endParaRPr lang="uk-UA" altLang="en-US" b="1" dirty="0">
              <a:solidFill>
                <a:srgbClr val="333333"/>
              </a:solidFill>
              <a:cs typeface="Times New Roman" panose="02020603050405020304" pitchFamily="18" charset="0"/>
            </a:endParaRPr>
          </a:p>
          <a:p>
            <a:pPr lvl="0" indent="68580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2.    </a:t>
            </a:r>
            <a:r>
              <a:rPr lang="en-US" alt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2Al</a:t>
            </a:r>
            <a:r>
              <a:rPr lang="en-US" altLang="en-US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altLang="en-US" b="1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 </a:t>
            </a:r>
            <a:r>
              <a:rPr lang="en-US" alt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b="1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</a:t>
            </a:r>
            <a:r>
              <a:rPr lang="en-US" altLang="en-US" b="1" baseline="-300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→ </a:t>
            </a:r>
            <a:r>
              <a:rPr lang="en-US" alt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b="1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AlCl</a:t>
            </a:r>
            <a:r>
              <a:rPr lang="en-US" altLang="en-US" b="1" baseline="-30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3</a:t>
            </a:r>
            <a:r>
              <a:rPr lang="en-US" altLang="en-US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                    </a:t>
            </a:r>
            <a:endParaRPr lang="en-US" altLang="en-US" b="1" dirty="0"/>
          </a:p>
          <a:p>
            <a:pPr lvl="0" indent="68580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3.    </a:t>
            </a:r>
            <a:r>
              <a:rPr lang="en-US" alt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en-US" b="1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</a:t>
            </a:r>
            <a:r>
              <a:rPr lang="en-US" altLang="en-US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+ </a:t>
            </a:r>
            <a:r>
              <a:rPr lang="en-US" altLang="en-US" b="1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3O</a:t>
            </a:r>
            <a:r>
              <a:rPr lang="en-US" altLang="en-US" b="1" baseline="-25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 </a:t>
            </a:r>
            <a:r>
              <a:rPr lang="en-US" alt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b="1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</a:t>
            </a:r>
            <a:r>
              <a:rPr lang="en-US" altLang="en-US" b="1" baseline="-300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b="1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en-US" b="1" baseline="-300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uk-UA" altLang="en-US" b="1" baseline="-30000" dirty="0">
              <a:solidFill>
                <a:srgbClr val="333333"/>
              </a:solidFill>
              <a:cs typeface="Times New Roman" panose="02020603050405020304" pitchFamily="18" charset="0"/>
            </a:endParaRPr>
          </a:p>
          <a:p>
            <a:pPr indent="68580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4. </a:t>
            </a:r>
            <a:r>
              <a:rPr lang="en-US" altLang="en-US" b="1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Ba</a:t>
            </a:r>
            <a:r>
              <a:rPr lang="en-US" altLang="en-US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+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</a:t>
            </a:r>
            <a:r>
              <a:rPr lang="en-US" altLang="en-US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 </a:t>
            </a:r>
            <a:r>
              <a:rPr lang="en-US" altLang="en-US" b="1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</a:t>
            </a:r>
            <a:endParaRPr lang="en-US" altLang="en-US" b="1" dirty="0"/>
          </a:p>
          <a:p>
            <a:pPr lvl="0" indent="68580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altLang="en-US" b="1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 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alt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en-US" b="1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altLang="en-US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+ O</a:t>
            </a:r>
            <a:r>
              <a:rPr lang="en-US" altLang="en-US" b="1" baseline="-30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altLang="en-US" b="1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en-US" alt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b="1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altLang="en-US" b="1" baseline="-25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956442" y="899837"/>
            <a:ext cx="10972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90488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 err="1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Допишіть</a:t>
            </a:r>
            <a:r>
              <a:rPr lang="en-US" altLang="en-US" sz="2800" b="1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рівняння</a:t>
            </a:r>
            <a:r>
              <a:rPr lang="en-US" altLang="en-US" sz="28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хімічних</a:t>
            </a:r>
            <a:r>
              <a:rPr lang="en-US" altLang="en-US" sz="28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реакцій</a:t>
            </a:r>
            <a:r>
              <a:rPr lang="en-US" altLang="en-US" sz="28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</a:t>
            </a:r>
            <a:r>
              <a:rPr lang="en-US" altLang="en-US" sz="28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розставте</a:t>
            </a:r>
            <a:r>
              <a:rPr lang="en-US" altLang="en-US" sz="28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коефіцієнти</a:t>
            </a:r>
            <a:r>
              <a:rPr lang="en-US" altLang="en-US" sz="2800" b="1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kumimoji="0" lang="en-US" altLang="en-US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220582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 txBox="1">
            <a:spLocks noGrp="1"/>
          </p:cNvSpPr>
          <p:nvPr>
            <p:ph idx="1"/>
          </p:nvPr>
        </p:nvSpPr>
        <p:spPr>
          <a:xfrm>
            <a:off x="3217197" y="4802835"/>
            <a:ext cx="39466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uk-UA" sz="2800" b="1" dirty="0"/>
              <a:t>а</a:t>
            </a:r>
            <a:r>
              <a:rPr lang="uk-UA" sz="2800" b="1" dirty="0" smtClean="0"/>
              <a:t>)  2Н</a:t>
            </a:r>
            <a:r>
              <a:rPr lang="uk-UA" sz="2800" b="1" baseline="-25000" dirty="0" smtClean="0"/>
              <a:t>2</a:t>
            </a:r>
            <a:r>
              <a:rPr lang="uk-UA" sz="2800" b="1" dirty="0" smtClean="0"/>
              <a:t> + О</a:t>
            </a:r>
            <a:r>
              <a:rPr lang="uk-UA" sz="2800" b="1" baseline="-25000" dirty="0" smtClean="0"/>
              <a:t>2 </a:t>
            </a:r>
            <a:r>
              <a:rPr lang="uk-UA" sz="2800" b="1" dirty="0" smtClean="0"/>
              <a:t> = 2Н</a:t>
            </a:r>
            <a:r>
              <a:rPr lang="uk-UA" sz="2800" b="1" baseline="-25000" dirty="0" smtClean="0"/>
              <a:t>2</a:t>
            </a:r>
            <a:r>
              <a:rPr lang="uk-UA" sz="2800" b="1" dirty="0" smtClean="0"/>
              <a:t>О </a:t>
            </a:r>
            <a:endParaRPr lang="en-US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217197" y="5769142"/>
            <a:ext cx="36327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/>
              <a:t>б</a:t>
            </a:r>
            <a:r>
              <a:rPr lang="uk-UA" sz="2800" b="1" dirty="0" smtClean="0"/>
              <a:t>) </a:t>
            </a:r>
            <a:r>
              <a:rPr lang="en-US" sz="2800" b="1" dirty="0" smtClean="0"/>
              <a:t>3Fe +</a:t>
            </a:r>
            <a:r>
              <a:rPr lang="uk-UA" sz="2800" b="1" dirty="0"/>
              <a:t> </a:t>
            </a:r>
            <a:r>
              <a:rPr lang="en-US" sz="2800" b="1" dirty="0" smtClean="0"/>
              <a:t>2</a:t>
            </a:r>
            <a:r>
              <a:rPr lang="uk-UA" sz="2800" b="1" dirty="0" smtClean="0"/>
              <a:t>О</a:t>
            </a:r>
            <a:r>
              <a:rPr lang="uk-UA" sz="2800" b="1" baseline="-25000" dirty="0" smtClean="0"/>
              <a:t>2 </a:t>
            </a:r>
            <a:r>
              <a:rPr lang="uk-UA" sz="2800" b="1" dirty="0" smtClean="0"/>
              <a:t> </a:t>
            </a:r>
            <a:r>
              <a:rPr lang="uk-UA" sz="2800" b="1" dirty="0"/>
              <a:t>= </a:t>
            </a:r>
            <a:r>
              <a:rPr lang="en-US" sz="2800" b="1" dirty="0" smtClean="0"/>
              <a:t>Fe</a:t>
            </a:r>
            <a:r>
              <a:rPr lang="en-US" sz="2800" b="1" baseline="-25000" dirty="0" smtClean="0"/>
              <a:t>3</a:t>
            </a:r>
            <a:r>
              <a:rPr lang="uk-UA" sz="2800" b="1" dirty="0" smtClean="0"/>
              <a:t>О</a:t>
            </a:r>
            <a:r>
              <a:rPr lang="en-US" sz="2800" b="1" baseline="-25000" dirty="0" smtClean="0"/>
              <a:t>4</a:t>
            </a:r>
            <a:r>
              <a:rPr lang="en-US" sz="2800" dirty="0" smtClean="0"/>
              <a:t> </a:t>
            </a:r>
            <a:r>
              <a:rPr lang="uk-UA" sz="2800" dirty="0" smtClean="0"/>
              <a:t> </a:t>
            </a:r>
            <a:endParaRPr lang="en-US" sz="2800" dirty="0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943637" y="1334692"/>
            <a:ext cx="10728101" cy="332398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6858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en-US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alt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6858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en-US" sz="2800" b="1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+mn-lt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1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Складіть</a:t>
            </a:r>
            <a:r>
              <a:rPr kumimoji="0" lang="en-US" altLang="en-US" sz="2800" b="1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1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рівняння</a:t>
            </a:r>
            <a:r>
              <a:rPr kumimoji="0" lang="en-US" altLang="en-US" sz="2800" b="1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1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реакцій</a:t>
            </a:r>
            <a:r>
              <a:rPr kumimoji="0" lang="en-US" altLang="en-US" sz="2800" b="1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kumimoji="0" lang="uk-UA" altLang="en-US" sz="2800" b="1" i="1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6858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altLang="en-US" sz="28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а)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Унаслідок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взаємодії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водню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</a:t>
            </a:r>
            <a:r>
              <a:rPr kumimoji="0" lang="en-US" altLang="en-US" sz="2800" b="0" i="0" u="none" strike="noStrike" cap="none" normalizeH="0" baseline="-3000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і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кисню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О</a:t>
            </a:r>
            <a:r>
              <a:rPr kumimoji="0" lang="en-US" altLang="en-US" sz="2800" b="0" i="0" u="none" strike="noStrike" cap="none" normalizeH="0" baseline="-3000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утворюється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вода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</a:t>
            </a:r>
            <a:r>
              <a:rPr kumimoji="0" lang="en-US" altLang="en-US" sz="2800" b="0" i="0" u="none" strike="noStrike" cap="none" normalizeH="0" baseline="-3000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О;</a:t>
            </a:r>
            <a:endParaRPr lang="uk-UA" altLang="en-US" sz="2800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altLang="en-US" sz="28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0850" marR="0" lvl="0" indent="-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б)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</a:t>
            </a:r>
            <a:r>
              <a:rPr kumimoji="0" lang="ru-RU" altLang="en-US" sz="2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 час </a:t>
            </a:r>
            <a:r>
              <a:rPr kumimoji="0" lang="ru-RU" altLang="en-US" sz="28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горіння</a:t>
            </a:r>
            <a:r>
              <a:rPr kumimoji="0" lang="ru-RU" altLang="en-US" sz="2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kumimoji="0" lang="ru-RU" altLang="en-US" sz="28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взаємодії</a:t>
            </a:r>
            <a:r>
              <a:rPr kumimoji="0" lang="ru-RU" altLang="en-US" sz="2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 киснем О</a:t>
            </a:r>
            <a:r>
              <a:rPr kumimoji="0" lang="ru-RU" altLang="en-US" sz="2800" b="0" i="0" u="none" strike="noStrike" cap="none" normalizeH="0" baseline="-3000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0" lang="ru-RU" altLang="en-US" sz="2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kumimoji="0" lang="ru-RU" altLang="en-US" sz="28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залізного</a:t>
            </a:r>
            <a:r>
              <a:rPr kumimoji="0" lang="ru-RU" altLang="en-US" sz="2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порош­ку 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kumimoji="0" lang="ru-RU" altLang="en-US" sz="2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 </a:t>
            </a:r>
            <a:r>
              <a:rPr kumimoji="0" lang="ru-RU" altLang="en-US" sz="28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утворюється</a:t>
            </a:r>
            <a:r>
              <a:rPr kumimoji="0" lang="ru-RU" altLang="en-US" sz="2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en-US" sz="28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ферум</a:t>
            </a:r>
            <a:r>
              <a:rPr lang="ru-RU" altLang="en-US" sz="2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28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en-US" sz="2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оксид  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kumimoji="0" lang="ru-RU" altLang="en-US" sz="2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altLang="en-US" sz="2800" baseline="-30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ru-RU" altLang="en-US" sz="2800" baseline="-30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kumimoji="0" lang="ru-RU" altLang="en-US" sz="2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ru-RU" alt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6858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en-US" sz="2800" b="1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alt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6077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 noGrp="1"/>
          </p:cNvSpPr>
          <p:nvPr>
            <p:ph type="title"/>
          </p:nvPr>
        </p:nvSpPr>
        <p:spPr>
          <a:xfrm>
            <a:off x="2047741" y="377669"/>
            <a:ext cx="550357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600" b="1" i="0" u="none" strike="noStrike" kern="1200" cap="none" spc="0" normalizeH="0" baseline="0" noProof="0" dirty="0">
                <a:ln w="19050">
                  <a:solidFill>
                    <a:srgbClr val="1F497D">
                      <a:tint val="1000"/>
                    </a:srgbClr>
                  </a:solidFill>
                  <a:prstDash val="solid"/>
                </a:ln>
                <a:solidFill>
                  <a:srgbClr val="0066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ru-RU" sz="4800" b="1" i="0" u="none" strike="noStrike" kern="1200" cap="none" spc="0" normalizeH="0" baseline="0" noProof="0" dirty="0" err="1" smtClean="0">
                <a:ln w="19050">
                  <a:solidFill>
                    <a:srgbClr val="1F497D">
                      <a:tint val="1000"/>
                    </a:srgbClr>
                  </a:solidFill>
                  <a:prstDash val="solid"/>
                </a:ln>
                <a:solidFill>
                  <a:srgbClr val="0066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Пригадаємо</a:t>
            </a:r>
            <a:endParaRPr kumimoji="0" lang="ru-RU" sz="8800" b="1" i="0" u="none" strike="noStrike" kern="1200" cap="none" spc="0" normalizeH="0" baseline="0" noProof="0" dirty="0">
              <a:ln w="19050">
                <a:solidFill>
                  <a:srgbClr val="1F497D">
                    <a:tint val="1000"/>
                  </a:srgbClr>
                </a:solidFill>
                <a:prstDash val="solid"/>
              </a:ln>
              <a:solidFill>
                <a:srgbClr val="00660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65967" y="1520669"/>
            <a:ext cx="586711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000" dirty="0">
                <a:solidFill>
                  <a:srgbClr val="333333"/>
                </a:solidFill>
              </a:rPr>
              <a:t>Що таке хімічна реакція? </a:t>
            </a:r>
            <a:endParaRPr lang="en-US" sz="4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865967" y="2346387"/>
            <a:ext cx="813944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0" i="0" dirty="0" err="1" smtClean="0">
                <a:effectLst/>
              </a:rPr>
              <a:t>Хімі́чна</a:t>
            </a:r>
            <a:r>
              <a:rPr lang="uk-UA" sz="2800" b="0" i="0" dirty="0" smtClean="0">
                <a:effectLst/>
              </a:rPr>
              <a:t> </a:t>
            </a:r>
            <a:r>
              <a:rPr lang="uk-UA" sz="2800" b="0" i="0" dirty="0" err="1" smtClean="0">
                <a:effectLst/>
              </a:rPr>
              <a:t>реа́кція</a:t>
            </a:r>
            <a:r>
              <a:rPr lang="uk-UA" sz="2800" b="0" i="0" dirty="0" smtClean="0">
                <a:effectLst/>
              </a:rPr>
              <a:t> — це явище, під час якого одні речовини перетворюються на  інші.</a:t>
            </a:r>
            <a:endParaRPr lang="en-US" sz="2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518237" y="3884818"/>
            <a:ext cx="813944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0" i="0" dirty="0" smtClean="0">
                <a:solidFill>
                  <a:srgbClr val="4D5156"/>
                </a:solidFill>
                <a:effectLst/>
              </a:rPr>
              <a:t> </a:t>
            </a:r>
            <a:r>
              <a:rPr lang="uk-UA" sz="2800" b="0" i="0" dirty="0" smtClean="0">
                <a:effectLst/>
              </a:rPr>
              <a:t>Під час хімічних реакцій  руйнуються одні молекули  і на їхньому місці утворюються молекули інших речовин з іншим атомним складом.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08386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flipH="1">
            <a:off x="1841679" y="868681"/>
            <a:ext cx="883490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uk-UA" sz="3200" b="1" i="1" dirty="0" smtClean="0"/>
              <a:t>Домашнє завдання</a:t>
            </a:r>
          </a:p>
          <a:p>
            <a:endParaRPr lang="uk-UA" sz="3200" b="1" i="1" dirty="0"/>
          </a:p>
          <a:p>
            <a:r>
              <a:rPr lang="uk-UA" sz="3200" b="1" i="1" dirty="0" smtClean="0"/>
              <a:t>Повторити §21 </a:t>
            </a:r>
            <a:r>
              <a:rPr lang="uk-UA" sz="3200" i="1" dirty="0" smtClean="0"/>
              <a:t>(підручник </a:t>
            </a:r>
            <a:r>
              <a:rPr lang="uk-UA" sz="3200" i="1" dirty="0" err="1" smtClean="0"/>
              <a:t>Л.С.Дячук</a:t>
            </a:r>
            <a:r>
              <a:rPr lang="uk-UA" sz="3200" i="1" dirty="0" smtClean="0"/>
              <a:t>)</a:t>
            </a:r>
            <a:endParaRPr lang="uk-UA" sz="3200" b="1" i="1" dirty="0" smtClean="0"/>
          </a:p>
          <a:p>
            <a:r>
              <a:rPr lang="uk-UA" sz="3200" b="1" i="1" dirty="0" smtClean="0"/>
              <a:t>Із друкованого зошита </a:t>
            </a:r>
            <a:r>
              <a:rPr lang="uk-UA" sz="3200" b="1" i="1" dirty="0" err="1" smtClean="0"/>
              <a:t>Іванащенко</a:t>
            </a:r>
            <a:r>
              <a:rPr lang="uk-UA" sz="3200" b="1" i="1" dirty="0" smtClean="0"/>
              <a:t> виконати: вправа №5 (всім)</a:t>
            </a:r>
          </a:p>
          <a:p>
            <a:r>
              <a:rPr lang="uk-UA" sz="3200" b="1" i="1" dirty="0"/>
              <a:t>в</a:t>
            </a:r>
            <a:r>
              <a:rPr lang="uk-UA" sz="3200" b="1" i="1" dirty="0" smtClean="0"/>
              <a:t>права №7 (бажаючим мати оцінки ІІІ – І</a:t>
            </a:r>
            <a:r>
              <a:rPr lang="en-US" sz="3200" b="1" i="1" dirty="0" smtClean="0"/>
              <a:t>V</a:t>
            </a:r>
            <a:r>
              <a:rPr lang="uk-UA" sz="3200" b="1" i="1" dirty="0" smtClean="0"/>
              <a:t> рівня)</a:t>
            </a:r>
          </a:p>
          <a:p>
            <a:endParaRPr lang="uk-UA" sz="3200" b="1" i="1" dirty="0" smtClean="0"/>
          </a:p>
          <a:p>
            <a:r>
              <a:rPr lang="uk-UA" sz="3200" b="1" dirty="0" smtClean="0"/>
              <a:t>Роботу сфотографувати і надіслати вчителю.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758227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 noGrp="1"/>
          </p:cNvSpPr>
          <p:nvPr>
            <p:ph type="title"/>
          </p:nvPr>
        </p:nvSpPr>
        <p:spPr>
          <a:xfrm>
            <a:off x="2743200" y="347730"/>
            <a:ext cx="3760631" cy="8252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600" b="1" i="0" u="none" strike="noStrike" kern="1200" cap="none" spc="0" normalizeH="0" baseline="0" noProof="0" dirty="0">
                <a:ln w="19050">
                  <a:solidFill>
                    <a:srgbClr val="1F497D">
                      <a:tint val="1000"/>
                    </a:srgbClr>
                  </a:solidFill>
                  <a:prstDash val="solid"/>
                </a:ln>
                <a:solidFill>
                  <a:srgbClr val="0066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ru-RU" sz="4800" b="1" i="0" u="none" strike="noStrike" kern="1200" cap="none" spc="0" normalizeH="0" baseline="0" noProof="0" dirty="0" err="1" smtClean="0">
                <a:ln w="19050">
                  <a:solidFill>
                    <a:srgbClr val="1F497D">
                      <a:tint val="1000"/>
                    </a:srgbClr>
                  </a:solidFill>
                  <a:prstDash val="solid"/>
                </a:ln>
                <a:solidFill>
                  <a:srgbClr val="0066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Пригадаємо</a:t>
            </a:r>
            <a:endParaRPr kumimoji="0" lang="ru-RU" sz="8800" b="1" i="0" u="none" strike="noStrike" kern="1200" cap="none" spc="0" normalizeH="0" baseline="0" noProof="0" dirty="0">
              <a:ln w="19050">
                <a:solidFill>
                  <a:srgbClr val="1F497D">
                    <a:tint val="1000"/>
                  </a:srgbClr>
                </a:solidFill>
                <a:prstDash val="solid"/>
              </a:ln>
              <a:solidFill>
                <a:srgbClr val="00660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17054" y="1199660"/>
            <a:ext cx="8879984" cy="11757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uk-UA" sz="32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uk-UA" sz="3200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uk-UA" sz="2800" dirty="0" smtClean="0"/>
              <a:t>Усі хімічні реакції зображують </a:t>
            </a:r>
            <a:r>
              <a:rPr lang="uk-UA" sz="2800" dirty="0"/>
              <a:t>хімічними рівняннями.</a:t>
            </a:r>
            <a:endParaRPr kumimoji="0" lang="uk-UA" sz="3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285750" lvl="0" indent="-285750">
              <a:spcBef>
                <a:spcPct val="20000"/>
              </a:spcBef>
              <a:buFont typeface="Wingdings" panose="05000000000000000000" pitchFamily="2" charset="2"/>
              <a:buChar char="q"/>
            </a:pPr>
            <a:r>
              <a:rPr kumimoji="0" lang="uk-UA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Що </a:t>
            </a:r>
            <a:r>
              <a:rPr kumimoji="0" lang="uk-UA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називаться</a:t>
            </a:r>
            <a:r>
              <a:rPr kumimoji="0" lang="uk-UA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хімічним рівнянням?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755560" y="4318062"/>
            <a:ext cx="1012708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u="sng" dirty="0" smtClean="0">
                <a:solidFill>
                  <a:srgbClr val="000000"/>
                </a:solidFill>
              </a:rPr>
              <a:t>Коефіцієнти</a:t>
            </a:r>
            <a:r>
              <a:rPr lang="uk-UA" sz="2800" dirty="0" smtClean="0">
                <a:solidFill>
                  <a:srgbClr val="000000"/>
                </a:solidFill>
              </a:rPr>
              <a:t> – арабські цифри, записані перед хімічною формулою, мають однакові з нею розміри. </a:t>
            </a:r>
          </a:p>
          <a:p>
            <a:r>
              <a:rPr lang="uk-UA" sz="2800" u="sng" dirty="0" smtClean="0">
                <a:solidFill>
                  <a:srgbClr val="000000"/>
                </a:solidFill>
              </a:rPr>
              <a:t>Коефіцієнти</a:t>
            </a:r>
            <a:r>
              <a:rPr lang="uk-UA" sz="2800" dirty="0" smtClean="0">
                <a:solidFill>
                  <a:srgbClr val="000000"/>
                </a:solidFill>
              </a:rPr>
              <a:t> </a:t>
            </a:r>
            <a:r>
              <a:rPr lang="uk-UA" sz="2800" dirty="0">
                <a:solidFill>
                  <a:srgbClr val="000000"/>
                </a:solidFill>
              </a:rPr>
              <a:t>в хімічному рівнянні показують найпростіші співвідношення між кількостями структурних частинок реагентів і продуктів реакції.</a:t>
            </a:r>
            <a:endParaRPr lang="en-US" sz="28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425262" y="2577273"/>
            <a:ext cx="898086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dirty="0" smtClean="0">
                <a:solidFill>
                  <a:srgbClr val="000000"/>
                </a:solidFill>
              </a:rPr>
              <a:t>Хімічне рівняння – це умовний запис хімічної реакції за допомогою хімічних формул і коефіцієнтів. </a:t>
            </a:r>
            <a:endParaRPr lang="uk-UA" sz="2800" dirty="0" smtClean="0">
              <a:solidFill>
                <a:srgbClr val="000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064654" y="3733287"/>
            <a:ext cx="88799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spcBef>
                <a:spcPct val="20000"/>
              </a:spcBef>
              <a:buFont typeface="Wingdings" panose="05000000000000000000" pitchFamily="2" charset="2"/>
              <a:buChar char="q"/>
            </a:pPr>
            <a:r>
              <a:rPr kumimoji="0" lang="uk-UA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Що </a:t>
            </a:r>
            <a:r>
              <a:rPr kumimoji="0" lang="uk-UA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називаться</a:t>
            </a:r>
            <a:r>
              <a:rPr kumimoji="0" lang="uk-UA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коефіцієнтом ?</a:t>
            </a:r>
          </a:p>
        </p:txBody>
      </p:sp>
    </p:spTree>
    <p:extLst>
      <p:ext uri="{BB962C8B-B14F-4D97-AF65-F5344CB8AC3E}">
        <p14:creationId xmlns:p14="http://schemas.microsoft.com/office/powerpoint/2010/main" val="813902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600" b="1" i="0" u="none" strike="noStrike" kern="1200" cap="none" spc="0" normalizeH="0" baseline="0" noProof="0" dirty="0">
                <a:ln w="19050">
                  <a:solidFill>
                    <a:srgbClr val="1F497D">
                      <a:tint val="1000"/>
                    </a:srgbClr>
                  </a:solidFill>
                  <a:prstDash val="solid"/>
                </a:ln>
                <a:solidFill>
                  <a:srgbClr val="0066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ru-RU" sz="4800" b="1" i="0" u="none" strike="noStrike" kern="1200" cap="none" spc="0" normalizeH="0" baseline="0" noProof="0" dirty="0" err="1" smtClean="0">
                <a:ln w="19050">
                  <a:solidFill>
                    <a:srgbClr val="1F497D">
                      <a:tint val="1000"/>
                    </a:srgbClr>
                  </a:solidFill>
                  <a:prstDash val="solid"/>
                </a:ln>
                <a:solidFill>
                  <a:srgbClr val="0066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Пригадаємо</a:t>
            </a:r>
            <a:endParaRPr kumimoji="0" lang="ru-RU" sz="8800" b="1" i="0" u="none" strike="noStrike" kern="1200" cap="none" spc="0" normalizeH="0" baseline="0" noProof="0" dirty="0">
              <a:ln w="19050">
                <a:solidFill>
                  <a:srgbClr val="1F497D">
                    <a:tint val="1000"/>
                  </a:srgbClr>
                </a:solidFill>
                <a:prstDash val="solid"/>
              </a:ln>
              <a:solidFill>
                <a:srgbClr val="00660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98490" y="2809982"/>
            <a:ext cx="81823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98490" y="1609654"/>
            <a:ext cx="972355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/>
              <a:t>Під час складання рівнянь хімічних реакцій використовується </a:t>
            </a:r>
          </a:p>
          <a:p>
            <a:r>
              <a:rPr lang="uk-UA" sz="2800" dirty="0" smtClean="0"/>
              <a:t>закон  збереження маси речовин.</a:t>
            </a:r>
          </a:p>
          <a:p>
            <a:endParaRPr lang="uk-UA" sz="2800" dirty="0" smtClean="0"/>
          </a:p>
          <a:p>
            <a:r>
              <a:rPr lang="ru-RU" sz="2800" dirty="0" smtClean="0"/>
              <a:t> </a:t>
            </a:r>
            <a:r>
              <a:rPr lang="ru-RU" sz="2800" dirty="0" err="1" smtClean="0"/>
              <a:t>Хто</a:t>
            </a:r>
            <a:r>
              <a:rPr lang="ru-RU" sz="2800" dirty="0" smtClean="0"/>
              <a:t> </a:t>
            </a:r>
            <a:r>
              <a:rPr lang="ru-RU" sz="2800" dirty="0" err="1" smtClean="0"/>
              <a:t>відкрив</a:t>
            </a:r>
            <a:r>
              <a:rPr lang="ru-RU" sz="2800" dirty="0" smtClean="0"/>
              <a:t>  закон </a:t>
            </a:r>
            <a:r>
              <a:rPr lang="ru-RU" sz="2800" dirty="0" err="1" smtClean="0"/>
              <a:t>збереження</a:t>
            </a:r>
            <a:r>
              <a:rPr lang="ru-RU" sz="2800" dirty="0" smtClean="0"/>
              <a:t> </a:t>
            </a:r>
            <a:r>
              <a:rPr lang="ru-RU" sz="2800" dirty="0" err="1" smtClean="0"/>
              <a:t>маси</a:t>
            </a:r>
            <a:r>
              <a:rPr lang="ru-RU" sz="2800" dirty="0" smtClean="0"/>
              <a:t>  </a:t>
            </a:r>
            <a:r>
              <a:rPr lang="ru-RU" sz="2800" dirty="0" err="1" smtClean="0"/>
              <a:t>речовини</a:t>
            </a:r>
            <a:r>
              <a:rPr lang="ru-RU" sz="2800" dirty="0" smtClean="0"/>
              <a:t>?</a:t>
            </a:r>
            <a:endParaRPr lang="en-US" sz="2800" dirty="0" smtClean="0"/>
          </a:p>
          <a:p>
            <a:endParaRPr lang="uk-UA" sz="2400" dirty="0" smtClean="0"/>
          </a:p>
        </p:txBody>
      </p:sp>
      <p:sp>
        <p:nvSpPr>
          <p:cNvPr id="6" name="Прямоугольник 5"/>
          <p:cNvSpPr/>
          <p:nvPr/>
        </p:nvSpPr>
        <p:spPr>
          <a:xfrm>
            <a:off x="1528292" y="4056476"/>
            <a:ext cx="862025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dirty="0">
                <a:ea typeface="Calibri" panose="020F0502020204030204" pitchFamily="34" charset="0"/>
              </a:rPr>
              <a:t>Закон збереження маси ввійшов в історію як закон </a:t>
            </a:r>
            <a:r>
              <a:rPr lang="uk-UA" sz="3200" b="1" dirty="0">
                <a:ea typeface="Calibri" panose="020F0502020204030204" pitchFamily="34" charset="0"/>
              </a:rPr>
              <a:t>Ломоносова — Лавуазьє. 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4279569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80562" y="1669266"/>
            <a:ext cx="90323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sz="2800" dirty="0" err="1" smtClean="0"/>
              <a:t>Сформулюйте</a:t>
            </a:r>
            <a:r>
              <a:rPr lang="ru-RU" sz="2800" dirty="0" smtClean="0"/>
              <a:t> закон </a:t>
            </a:r>
            <a:r>
              <a:rPr lang="ru-RU" sz="2800" dirty="0" err="1" smtClean="0"/>
              <a:t>збереження</a:t>
            </a:r>
            <a:r>
              <a:rPr lang="ru-RU" sz="2800" dirty="0" smtClean="0"/>
              <a:t> </a:t>
            </a:r>
            <a:r>
              <a:rPr lang="ru-RU" sz="2800" dirty="0" err="1" smtClean="0"/>
              <a:t>маси</a:t>
            </a:r>
            <a:r>
              <a:rPr lang="ru-RU" sz="2800" dirty="0" smtClean="0"/>
              <a:t> </a:t>
            </a:r>
            <a:r>
              <a:rPr lang="ru-RU" sz="2800" dirty="0" err="1" smtClean="0"/>
              <a:t>речовини</a:t>
            </a:r>
            <a:r>
              <a:rPr lang="ru-RU" sz="2800" dirty="0" smtClean="0"/>
              <a:t>.</a:t>
            </a:r>
            <a:endParaRPr lang="en-US" sz="2800" dirty="0"/>
          </a:p>
        </p:txBody>
      </p:sp>
      <p:sp>
        <p:nvSpPr>
          <p:cNvPr id="4" name="Заголовок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600" b="1" i="0" u="none" strike="noStrike" kern="1200" cap="none" spc="0" normalizeH="0" baseline="0" noProof="0" dirty="0">
                <a:ln w="19050">
                  <a:solidFill>
                    <a:srgbClr val="1F497D">
                      <a:tint val="1000"/>
                    </a:srgbClr>
                  </a:solidFill>
                  <a:prstDash val="solid"/>
                </a:ln>
                <a:solidFill>
                  <a:srgbClr val="0066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ru-RU" sz="4800" b="1" i="0" u="none" strike="noStrike" kern="1200" cap="none" spc="0" normalizeH="0" baseline="0" noProof="0" dirty="0" err="1" smtClean="0">
                <a:ln w="19050">
                  <a:solidFill>
                    <a:srgbClr val="1F497D">
                      <a:tint val="1000"/>
                    </a:srgbClr>
                  </a:solidFill>
                  <a:prstDash val="solid"/>
                </a:ln>
                <a:solidFill>
                  <a:srgbClr val="0066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Пригадаємо</a:t>
            </a:r>
            <a:endParaRPr kumimoji="0" lang="ru-RU" sz="8800" b="1" i="0" u="none" strike="noStrike" kern="1200" cap="none" spc="0" normalizeH="0" baseline="0" noProof="0" dirty="0">
              <a:ln w="19050">
                <a:solidFill>
                  <a:srgbClr val="1F497D">
                    <a:tint val="1000"/>
                  </a:srgbClr>
                </a:solidFill>
                <a:prstDash val="solid"/>
              </a:ln>
              <a:solidFill>
                <a:srgbClr val="00660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365161" y="2967335"/>
            <a:ext cx="884778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uk-UA" sz="3200" b="1" i="1" dirty="0"/>
              <a:t>Загальна маса речовин, що вступили в хімічну реакцію, дорівнює загальній масі речовин, одержаних у результаті реакції.</a:t>
            </a:r>
            <a:endParaRPr lang="en-US" sz="32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777443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 </a:t>
            </a:r>
            <a:endParaRPr lang="en-US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828541" y="394415"/>
            <a:ext cx="922985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b="1" dirty="0" smtClean="0">
                <a:ln w="19050">
                  <a:solidFill>
                    <a:srgbClr val="1F497D">
                      <a:tint val="1000"/>
                    </a:srgbClr>
                  </a:solidFill>
                  <a:prstDash val="solid"/>
                </a:ln>
                <a:solidFill>
                  <a:srgbClr val="0066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ru-RU" b="1" dirty="0" err="1" smtClean="0">
                <a:ln w="19050">
                  <a:solidFill>
                    <a:srgbClr val="1F497D">
                      <a:tint val="1000"/>
                    </a:srgbClr>
                  </a:solidFill>
                  <a:prstDash val="solid"/>
                </a:ln>
                <a:solidFill>
                  <a:srgbClr val="0066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+mn-ea"/>
                <a:cs typeface="+mn-cs"/>
              </a:rPr>
              <a:t>Вчимося</a:t>
            </a:r>
            <a:r>
              <a:rPr lang="ru-RU" b="1" dirty="0" smtClean="0">
                <a:ln w="19050">
                  <a:solidFill>
                    <a:srgbClr val="1F497D">
                      <a:tint val="1000"/>
                    </a:srgbClr>
                  </a:solidFill>
                  <a:prstDash val="solid"/>
                </a:ln>
                <a:solidFill>
                  <a:srgbClr val="0066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ru-RU" sz="3200" b="1" dirty="0" smtClean="0">
                <a:ln w="19050">
                  <a:solidFill>
                    <a:srgbClr val="1F497D">
                      <a:tint val="1000"/>
                    </a:srgbClr>
                  </a:solidFill>
                  <a:prstDash val="solid"/>
                </a:ln>
                <a:solidFill>
                  <a:srgbClr val="0066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ru-RU" sz="4800" b="1" dirty="0" err="1" smtClean="0">
                <a:ln w="19050">
                  <a:solidFill>
                    <a:srgbClr val="1F497D">
                      <a:tint val="1000"/>
                    </a:srgbClr>
                  </a:solidFill>
                  <a:prstDash val="solid"/>
                </a:ln>
                <a:solidFill>
                  <a:srgbClr val="0066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+mn-ea"/>
                <a:cs typeface="+mn-cs"/>
              </a:rPr>
              <a:t>записувати</a:t>
            </a:r>
            <a:r>
              <a:rPr lang="ru-RU" sz="4800" b="1" dirty="0" smtClean="0">
                <a:ln w="19050">
                  <a:solidFill>
                    <a:srgbClr val="1F497D">
                      <a:tint val="1000"/>
                    </a:srgbClr>
                  </a:solidFill>
                  <a:prstDash val="solid"/>
                </a:ln>
                <a:solidFill>
                  <a:srgbClr val="0066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ru-RU" sz="4800" b="1" dirty="0" err="1" smtClean="0">
                <a:ln w="19050">
                  <a:solidFill>
                    <a:srgbClr val="1F497D">
                      <a:tint val="1000"/>
                    </a:srgbClr>
                  </a:solidFill>
                  <a:prstDash val="solid"/>
                </a:ln>
                <a:solidFill>
                  <a:srgbClr val="0066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+mn-ea"/>
                <a:cs typeface="+mn-cs"/>
              </a:rPr>
              <a:t>рівняння</a:t>
            </a:r>
            <a:r>
              <a:rPr lang="ru-RU" sz="4800" b="1" dirty="0" smtClean="0">
                <a:ln w="19050">
                  <a:solidFill>
                    <a:srgbClr val="1F497D">
                      <a:tint val="1000"/>
                    </a:srgbClr>
                  </a:solidFill>
                  <a:prstDash val="solid"/>
                </a:ln>
                <a:solidFill>
                  <a:srgbClr val="0066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ru-RU" sz="4800" b="1" dirty="0" err="1" smtClean="0">
                <a:ln w="19050">
                  <a:solidFill>
                    <a:srgbClr val="1F497D">
                      <a:tint val="1000"/>
                    </a:srgbClr>
                  </a:solidFill>
                  <a:prstDash val="solid"/>
                </a:ln>
                <a:solidFill>
                  <a:srgbClr val="0066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+mn-ea"/>
                <a:cs typeface="+mn-cs"/>
              </a:rPr>
              <a:t>хімічних</a:t>
            </a:r>
            <a:r>
              <a:rPr lang="ru-RU" sz="4800" b="1" dirty="0" smtClean="0">
                <a:ln w="19050">
                  <a:solidFill>
                    <a:srgbClr val="1F497D">
                      <a:tint val="1000"/>
                    </a:srgbClr>
                  </a:solidFill>
                  <a:prstDash val="solid"/>
                </a:ln>
                <a:solidFill>
                  <a:srgbClr val="0066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ru-RU" sz="4800" b="1" dirty="0" err="1" smtClean="0">
                <a:ln w="19050">
                  <a:solidFill>
                    <a:srgbClr val="1F497D">
                      <a:tint val="1000"/>
                    </a:srgbClr>
                  </a:solidFill>
                  <a:prstDash val="solid"/>
                </a:ln>
                <a:solidFill>
                  <a:srgbClr val="0066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+mn-ea"/>
                <a:cs typeface="+mn-cs"/>
              </a:rPr>
              <a:t>реакцій</a:t>
            </a:r>
            <a:r>
              <a:rPr lang="ru-RU" sz="4800" b="1" dirty="0" smtClean="0">
                <a:ln w="19050">
                  <a:solidFill>
                    <a:srgbClr val="1F497D">
                      <a:tint val="1000"/>
                    </a:srgbClr>
                  </a:solidFill>
                  <a:prstDash val="solid"/>
                </a:ln>
                <a:solidFill>
                  <a:srgbClr val="0066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endParaRPr lang="ru-RU" sz="8800" b="1" dirty="0">
              <a:ln w="19050">
                <a:solidFill>
                  <a:srgbClr val="1F497D">
                    <a:tint val="1000"/>
                  </a:srgbClr>
                </a:solidFill>
                <a:prstDash val="solid"/>
              </a:ln>
              <a:solidFill>
                <a:srgbClr val="00660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311240" y="2152807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uk-UA" dirty="0" smtClean="0"/>
              <a:t>Рівняння хімічної реакції, або хімічне рівняння, показує:</a:t>
            </a:r>
            <a:endParaRPr lang="ru-RU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2707481" y="2889792"/>
            <a:ext cx="6777037" cy="348359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uk-UA" altLang="en-US" dirty="0" smtClean="0"/>
          </a:p>
          <a:p>
            <a:r>
              <a:rPr lang="uk-UA" altLang="en-US" sz="3600" dirty="0" smtClean="0"/>
              <a:t>а) які речовини беруть участь в реакції; </a:t>
            </a:r>
          </a:p>
          <a:p>
            <a:r>
              <a:rPr lang="uk-UA" altLang="en-US" sz="3600" dirty="0" smtClean="0"/>
              <a:t>б) які речовини утворюються; </a:t>
            </a:r>
          </a:p>
          <a:p>
            <a:r>
              <a:rPr lang="uk-UA" altLang="en-US" sz="3600" dirty="0" smtClean="0"/>
              <a:t>в) яке співвідношення речовин.</a:t>
            </a:r>
            <a:endParaRPr lang="ru-RU" altLang="en-US" sz="3600" dirty="0" smtClean="0"/>
          </a:p>
        </p:txBody>
      </p:sp>
    </p:spTree>
    <p:extLst>
      <p:ext uri="{BB962C8B-B14F-4D97-AF65-F5344CB8AC3E}">
        <p14:creationId xmlns:p14="http://schemas.microsoft.com/office/powerpoint/2010/main" val="1306793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4"/>
          <p:cNvSpPr txBox="1">
            <a:spLocks noGrp="1"/>
          </p:cNvSpPr>
          <p:nvPr>
            <p:ph type="title"/>
          </p:nvPr>
        </p:nvSpPr>
        <p:spPr bwMode="auto">
          <a:xfrm>
            <a:off x="560678" y="115856"/>
            <a:ext cx="10972800" cy="695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ru-RU" altLang="en-US" sz="3200" b="1" i="1" dirty="0" err="1">
                <a:latin typeface="+mn-lt"/>
              </a:rPr>
              <a:t>Скласти</a:t>
            </a:r>
            <a:r>
              <a:rPr lang="ru-RU" altLang="en-US" sz="3200" b="1" i="1" dirty="0">
                <a:latin typeface="+mn-lt"/>
              </a:rPr>
              <a:t> </a:t>
            </a:r>
            <a:r>
              <a:rPr lang="ru-RU" altLang="en-US" sz="3200" b="1" i="1" dirty="0" err="1">
                <a:latin typeface="+mn-lt"/>
              </a:rPr>
              <a:t>рівняння</a:t>
            </a:r>
            <a:r>
              <a:rPr lang="ru-RU" altLang="en-US" sz="3200" b="1" i="1" dirty="0">
                <a:latin typeface="+mn-lt"/>
              </a:rPr>
              <a:t> </a:t>
            </a:r>
            <a:r>
              <a:rPr lang="ru-RU" altLang="en-US" sz="3200" b="1" i="1" dirty="0" err="1">
                <a:latin typeface="+mn-lt"/>
              </a:rPr>
              <a:t>реакціі</a:t>
            </a:r>
            <a:r>
              <a:rPr lang="ru-RU" altLang="en-US" sz="3200" b="1" i="1" dirty="0">
                <a:latin typeface="+mn-lt"/>
              </a:rPr>
              <a:t> </a:t>
            </a:r>
            <a:r>
              <a:rPr lang="ru-RU" altLang="en-US" sz="3200" b="1" i="1" dirty="0" err="1">
                <a:latin typeface="+mn-lt"/>
              </a:rPr>
              <a:t>взаємодії</a:t>
            </a:r>
            <a:r>
              <a:rPr lang="ru-RU" altLang="en-US" sz="3200" b="1" i="1" dirty="0">
                <a:latin typeface="+mn-lt"/>
              </a:rPr>
              <a:t> </a:t>
            </a:r>
            <a:r>
              <a:rPr lang="ru-RU" altLang="en-US" sz="3200" b="1" i="1" dirty="0" err="1" smtClean="0">
                <a:latin typeface="+mn-lt"/>
              </a:rPr>
              <a:t>кальцію</a:t>
            </a:r>
            <a:r>
              <a:rPr lang="ru-RU" altLang="en-US" sz="3200" b="1" i="1" dirty="0" smtClean="0">
                <a:latin typeface="+mn-lt"/>
              </a:rPr>
              <a:t> </a:t>
            </a:r>
            <a:r>
              <a:rPr lang="ru-RU" altLang="en-US" sz="3200" b="1" i="1" dirty="0">
                <a:latin typeface="+mn-lt"/>
              </a:rPr>
              <a:t>і </a:t>
            </a:r>
            <a:r>
              <a:rPr lang="ru-RU" altLang="en-US" sz="3200" b="1" i="1" dirty="0" err="1">
                <a:latin typeface="+mn-lt"/>
              </a:rPr>
              <a:t>кисню</a:t>
            </a:r>
            <a:r>
              <a:rPr lang="ru-RU" altLang="en-US" sz="3200" b="1" i="1" dirty="0" smtClean="0">
                <a:latin typeface="+mn-lt"/>
              </a:rPr>
              <a:t>.</a:t>
            </a:r>
            <a:endParaRPr lang="ru-RU" altLang="en-US" sz="3200" b="1" i="1" dirty="0">
              <a:latin typeface="+mn-lt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36021" t="27519" r="40634" b="39602"/>
          <a:stretch/>
        </p:blipFill>
        <p:spPr>
          <a:xfrm>
            <a:off x="6614808" y="959470"/>
            <a:ext cx="2381672" cy="2269862"/>
          </a:xfrm>
          <a:prstGeom prst="rect">
            <a:avLst/>
          </a:prstGeom>
        </p:spPr>
      </p:pic>
      <p:pic>
        <p:nvPicPr>
          <p:cNvPr id="6" name="Picture 2" descr="Презентація &quot;Хімічні властивості кисню. Оксиди. Реакції сполучення »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13" t="24467" r="13480" b="7799"/>
          <a:stretch/>
        </p:blipFill>
        <p:spPr bwMode="auto">
          <a:xfrm>
            <a:off x="9121338" y="968784"/>
            <a:ext cx="2746553" cy="2269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32232" y="935938"/>
            <a:ext cx="5714846" cy="110799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uk-UA" sz="2400" b="1" i="1" dirty="0" smtClean="0"/>
              <a:t>Словесна  схема</a:t>
            </a:r>
            <a:r>
              <a:rPr lang="uk-UA" b="1" i="1" dirty="0" smtClean="0"/>
              <a:t>: </a:t>
            </a:r>
            <a:endParaRPr lang="uk-UA" dirty="0" smtClean="0"/>
          </a:p>
          <a:p>
            <a:r>
              <a:rPr lang="uk-UA" dirty="0" smtClean="0"/>
              <a:t>    </a:t>
            </a:r>
          </a:p>
          <a:p>
            <a:r>
              <a:rPr lang="uk-UA" sz="2400" dirty="0" smtClean="0"/>
              <a:t>Кальцій  + кисень     →     кальцій оксид</a:t>
            </a:r>
            <a:endParaRPr lang="en-US" sz="2400" dirty="0"/>
          </a:p>
        </p:txBody>
      </p:sp>
      <p:sp>
        <p:nvSpPr>
          <p:cNvPr id="8" name="Правая фигурная скобка 7"/>
          <p:cNvSpPr/>
          <p:nvPr/>
        </p:nvSpPr>
        <p:spPr>
          <a:xfrm rot="5400000">
            <a:off x="1326856" y="896934"/>
            <a:ext cx="405685" cy="2394934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Правая фигурная скобка 8"/>
          <p:cNvSpPr/>
          <p:nvPr/>
        </p:nvSpPr>
        <p:spPr>
          <a:xfrm rot="5400000">
            <a:off x="4733543" y="906248"/>
            <a:ext cx="405685" cy="2394934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90659" y="2421867"/>
            <a:ext cx="266483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dirty="0" smtClean="0"/>
              <a:t>Вихідні речовини, </a:t>
            </a:r>
          </a:p>
          <a:p>
            <a:r>
              <a:rPr lang="uk-UA" sz="2400" dirty="0" smtClean="0"/>
              <a:t>реагенти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3642580" y="2346843"/>
            <a:ext cx="27721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/>
              <a:t>Продукти реакції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532327" y="3384577"/>
            <a:ext cx="5945026" cy="5847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uk-UA" sz="2400" b="1" i="1" dirty="0" smtClean="0"/>
              <a:t>Хімічна схема:            </a:t>
            </a:r>
            <a:r>
              <a:rPr lang="uk-UA" sz="3200" b="1" i="1" dirty="0" err="1" smtClean="0"/>
              <a:t>Са</a:t>
            </a:r>
            <a:r>
              <a:rPr lang="uk-UA" sz="3200" b="1" i="1" dirty="0" smtClean="0"/>
              <a:t>  +  О</a:t>
            </a:r>
            <a:r>
              <a:rPr lang="uk-UA" sz="3200" b="1" i="1" baseline="-25000" dirty="0" smtClean="0"/>
              <a:t>2 </a:t>
            </a:r>
            <a:r>
              <a:rPr lang="uk-UA" sz="3200" b="1" i="1" dirty="0" smtClean="0"/>
              <a:t> = </a:t>
            </a:r>
            <a:r>
              <a:rPr lang="uk-UA" sz="3200" b="1" i="1" dirty="0" err="1" smtClean="0"/>
              <a:t>СаО</a:t>
            </a:r>
            <a:r>
              <a:rPr lang="uk-UA" sz="3200" b="1" i="1" baseline="-25000" dirty="0" smtClean="0"/>
              <a:t>  </a:t>
            </a:r>
            <a:r>
              <a:rPr lang="uk-UA" sz="3200" b="1" i="1" dirty="0" smtClean="0"/>
              <a:t> </a:t>
            </a:r>
            <a:endParaRPr lang="en-US" sz="3200" b="1" i="1" dirty="0"/>
          </a:p>
        </p:txBody>
      </p:sp>
      <p:sp>
        <p:nvSpPr>
          <p:cNvPr id="13" name="TextBox 12"/>
          <p:cNvSpPr txBox="1"/>
          <p:nvPr/>
        </p:nvSpPr>
        <p:spPr>
          <a:xfrm>
            <a:off x="332231" y="4010096"/>
            <a:ext cx="113128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0488"/>
            <a:r>
              <a:rPr lang="uk-UA" sz="2400" dirty="0" smtClean="0"/>
              <a:t>Щоб перетворити хімічну схему на хімічне рівняння, потрібно розставити коефіцієнти, тобто, урівняти.</a:t>
            </a:r>
          </a:p>
          <a:p>
            <a:r>
              <a:rPr lang="uk-UA" sz="2400" dirty="0" smtClean="0"/>
              <a:t> Кількість атомів кожного з елементів зліва і справа повинна бути однаковою. 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532327" y="5587104"/>
            <a:ext cx="6375042" cy="5847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uk-UA" sz="2400" b="1" i="1" dirty="0" smtClean="0"/>
              <a:t>Хімічне рівняння:    </a:t>
            </a:r>
            <a:r>
              <a:rPr lang="uk-UA" sz="2800" b="1" i="1" dirty="0" smtClean="0"/>
              <a:t>2</a:t>
            </a:r>
            <a:r>
              <a:rPr lang="uk-UA" sz="3200" b="1" i="1" dirty="0" smtClean="0"/>
              <a:t>Са  +  О</a:t>
            </a:r>
            <a:r>
              <a:rPr lang="uk-UA" sz="3200" b="1" i="1" baseline="-25000" dirty="0" smtClean="0"/>
              <a:t>2 </a:t>
            </a:r>
            <a:r>
              <a:rPr lang="uk-UA" sz="3200" b="1" i="1" dirty="0" smtClean="0"/>
              <a:t> = 2СаО</a:t>
            </a:r>
            <a:r>
              <a:rPr lang="uk-UA" sz="3200" b="1" i="1" baseline="-25000" dirty="0" smtClean="0"/>
              <a:t>  </a:t>
            </a:r>
            <a:r>
              <a:rPr lang="uk-UA" sz="3200" b="1" i="1" dirty="0" smtClean="0"/>
              <a:t> </a:t>
            </a:r>
            <a:endParaRPr lang="en-US" sz="3200" b="1" i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7221781" y="2307197"/>
            <a:ext cx="296214" cy="2308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7154779" y="2208343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err="1" smtClean="0"/>
              <a:t>С</a:t>
            </a:r>
            <a:r>
              <a:rPr lang="uk-UA" b="1" dirty="0" err="1" smtClean="0"/>
              <a:t>а</a:t>
            </a:r>
            <a:endParaRPr lang="en-US" b="1" dirty="0"/>
          </a:p>
        </p:txBody>
      </p:sp>
      <p:sp>
        <p:nvSpPr>
          <p:cNvPr id="18" name="Прямоугольный треугольник 17"/>
          <p:cNvSpPr/>
          <p:nvPr/>
        </p:nvSpPr>
        <p:spPr>
          <a:xfrm rot="16200000">
            <a:off x="8940732" y="3709418"/>
            <a:ext cx="3107591" cy="2746379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143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635357" y="244698"/>
            <a:ext cx="10972800" cy="735058"/>
          </a:xfrm>
        </p:spPr>
        <p:txBody>
          <a:bodyPr>
            <a:normAutofit fontScale="90000"/>
          </a:bodyPr>
          <a:lstStyle/>
          <a:p>
            <a:r>
              <a:rPr lang="uk-UA" dirty="0"/>
              <a:t>   </a:t>
            </a:r>
            <a:r>
              <a:rPr lang="uk-UA" sz="3600" b="1" dirty="0">
                <a:solidFill>
                  <a:schemeClr val="accent3">
                    <a:lumMod val="50000"/>
                  </a:schemeClr>
                </a:solidFill>
              </a:rPr>
              <a:t>Який алгоритм складання хімічного рівняння?</a:t>
            </a:r>
            <a:endParaRPr lang="en-US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96993" y="979756"/>
            <a:ext cx="444321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dirty="0" smtClean="0"/>
              <a:t> </a:t>
            </a:r>
            <a:r>
              <a:rPr lang="uk-UA" sz="2400" b="1" dirty="0" smtClean="0"/>
              <a:t>2</a:t>
            </a:r>
            <a:r>
              <a:rPr lang="uk-UA" sz="2800" b="1" dirty="0"/>
              <a:t>Са  +  О</a:t>
            </a:r>
            <a:r>
              <a:rPr lang="uk-UA" sz="2800" b="1" baseline="-25000" dirty="0"/>
              <a:t>2 </a:t>
            </a:r>
            <a:r>
              <a:rPr lang="uk-UA" sz="2800" b="1" dirty="0"/>
              <a:t> = 2СаО</a:t>
            </a:r>
            <a:r>
              <a:rPr lang="uk-UA" sz="2800" b="1" baseline="-25000" dirty="0"/>
              <a:t> </a:t>
            </a:r>
            <a:endParaRPr lang="en-US" sz="2800" dirty="0"/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764147" y="1714814"/>
            <a:ext cx="10972799" cy="4955480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dirty="0" smtClean="0"/>
              <a:t>1. Скласти схему взаємодії:</a:t>
            </a:r>
          </a:p>
          <a:p>
            <a:pPr marL="720725" indent="0">
              <a:buFont typeface="Arial" pitchFamily="34" charset="0"/>
              <a:buNone/>
            </a:pPr>
            <a:r>
              <a:rPr lang="uk-UA" dirty="0" smtClean="0"/>
              <a:t> - ліворуч записуються формули реагентів,</a:t>
            </a:r>
          </a:p>
          <a:p>
            <a:pPr marL="720725" indent="0">
              <a:buFont typeface="Arial" pitchFamily="34" charset="0"/>
              <a:buNone/>
            </a:pPr>
            <a:r>
              <a:rPr lang="uk-UA" dirty="0"/>
              <a:t> </a:t>
            </a:r>
            <a:r>
              <a:rPr lang="uk-UA" dirty="0" smtClean="0"/>
              <a:t>   праворуч – продукти реакції. </a:t>
            </a:r>
          </a:p>
          <a:p>
            <a:pPr marL="720725" indent="0">
              <a:buFont typeface="Arial" pitchFamily="34" charset="0"/>
              <a:buNone/>
            </a:pPr>
            <a:r>
              <a:rPr lang="uk-UA" dirty="0" smtClean="0"/>
              <a:t> - якщо їх декілька –  між ними ставиться знак  „+”. </a:t>
            </a:r>
          </a:p>
          <a:p>
            <a:pPr marL="720725" indent="0">
              <a:buFont typeface="Arial" pitchFamily="34" charset="0"/>
              <a:buNone/>
            </a:pPr>
            <a:r>
              <a:rPr lang="uk-UA" dirty="0" smtClean="0"/>
              <a:t> - між лівою і правою частинами схеми ставиться </a:t>
            </a:r>
          </a:p>
          <a:p>
            <a:pPr marL="720725" indent="0">
              <a:buFont typeface="Arial" pitchFamily="34" charset="0"/>
              <a:buNone/>
            </a:pPr>
            <a:r>
              <a:rPr lang="uk-UA" dirty="0"/>
              <a:t> </a:t>
            </a:r>
            <a:r>
              <a:rPr lang="uk-UA" dirty="0" smtClean="0"/>
              <a:t>   знак „  →” або „ =   ”.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uk-UA" dirty="0" smtClean="0"/>
              <a:t>2. Розставити коефіцієнти перед хімічними формулам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uk-UA" dirty="0"/>
              <a:t> </a:t>
            </a:r>
            <a:r>
              <a:rPr lang="uk-UA" dirty="0" smtClean="0"/>
              <a:t>    речовин так, щоб в правій і лівій частинах рівняння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uk-UA" dirty="0"/>
              <a:t> </a:t>
            </a:r>
            <a:r>
              <a:rPr lang="uk-UA" dirty="0" smtClean="0"/>
              <a:t>    кількість    атомів кожного з елементів була однакова.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0424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3843" y="313274"/>
            <a:ext cx="10972800" cy="678399"/>
          </a:xfrm>
        </p:spPr>
        <p:txBody>
          <a:bodyPr>
            <a:normAutofit/>
          </a:bodyPr>
          <a:lstStyle/>
          <a:p>
            <a:r>
              <a:rPr lang="uk-UA" sz="2800" b="1" dirty="0" smtClean="0"/>
              <a:t>Що потрібно знати про коефіцієнт?</a:t>
            </a:r>
            <a:endParaRPr lang="en-US" sz="2800" b="1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463638" y="2153176"/>
            <a:ext cx="11376337" cy="452431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en-US" sz="24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+mn-lt"/>
                <a:cs typeface="Times New Roman" panose="02020603050405020304" pitchFamily="18" charset="0"/>
              </a:rPr>
              <a:t> </a:t>
            </a:r>
            <a:r>
              <a:rPr kumimoji="0" lang="uk-UA" altLang="en-US" sz="2400" b="1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+mn-lt"/>
                <a:cs typeface="Times New Roman" panose="02020603050405020304" pitchFamily="18" charset="0"/>
              </a:rPr>
              <a:t>Розставляючи коефіцієнти, слід пам'ятати такі правил</a:t>
            </a:r>
            <a:r>
              <a:rPr kumimoji="0" lang="uk-UA" altLang="en-US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+mn-lt"/>
                <a:cs typeface="Times New Roman" panose="02020603050405020304" pitchFamily="18" charset="0"/>
              </a:rPr>
              <a:t>а:</a:t>
            </a: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altLang="en-US" sz="2400" dirty="0">
              <a:latin typeface="+mn-lt"/>
            </a:endParaRP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en-US" sz="2400" b="0" i="0" u="none" strike="noStrike" cap="none" normalizeH="0" baseline="0" dirty="0" smtClean="0">
                <a:ln>
                  <a:noFill/>
                </a:ln>
                <a:effectLst/>
                <a:latin typeface="+mn-lt"/>
                <a:cs typeface="Times New Roman" panose="02020603050405020304" pitchFamily="18" charset="0"/>
              </a:rPr>
              <a:t>1. Коефіцієнт ставиться тільки перед хімічною формулою.</a:t>
            </a:r>
          </a:p>
          <a:p>
            <a:pPr marL="9017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lang="uk-UA" altLang="en-US" sz="2400" dirty="0" smtClean="0">
                <a:latin typeface="+mn-lt"/>
                <a:cs typeface="Times New Roman" panose="02020603050405020304" pitchFamily="18" charset="0"/>
              </a:rPr>
              <a:t>Не можна ставити коефіцієнт всередину формули :     </a:t>
            </a:r>
            <a:r>
              <a:rPr lang="uk-UA" altLang="en-US" sz="2400" dirty="0" err="1" smtClean="0">
                <a:latin typeface="+mn-lt"/>
                <a:cs typeface="Times New Roman" panose="02020603050405020304" pitchFamily="18" charset="0"/>
              </a:rPr>
              <a:t>Са</a:t>
            </a:r>
            <a:r>
              <a:rPr lang="uk-UA" altLang="en-US" sz="2400" dirty="0" smtClean="0">
                <a:latin typeface="+mn-lt"/>
                <a:cs typeface="Times New Roman" panose="02020603050405020304" pitchFamily="18" charset="0"/>
              </a:rPr>
              <a:t> + О</a:t>
            </a:r>
            <a:r>
              <a:rPr lang="uk-UA" altLang="en-US" sz="2400" baseline="-25000" dirty="0" smtClean="0">
                <a:latin typeface="+mn-lt"/>
                <a:cs typeface="Times New Roman" panose="02020603050405020304" pitchFamily="18" charset="0"/>
              </a:rPr>
              <a:t>2 </a:t>
            </a:r>
            <a:r>
              <a:rPr lang="uk-UA" altLang="en-US" sz="2400" dirty="0" smtClean="0">
                <a:latin typeface="+mn-lt"/>
                <a:cs typeface="Times New Roman" panose="02020603050405020304" pitchFamily="18" charset="0"/>
              </a:rPr>
              <a:t> = Са</a:t>
            </a:r>
            <a:r>
              <a:rPr lang="uk-UA" altLang="en-US" sz="2400" dirty="0" smtClean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2</a:t>
            </a:r>
            <a:r>
              <a:rPr lang="uk-UA" altLang="en-US" sz="2400" dirty="0" smtClean="0">
                <a:latin typeface="+mn-lt"/>
                <a:cs typeface="Times New Roman" panose="02020603050405020304" pitchFamily="18" charset="0"/>
              </a:rPr>
              <a:t>О</a:t>
            </a:r>
          </a:p>
          <a:p>
            <a:pPr marL="901700" lvl="0" indent="-342900" algn="just">
              <a:buFont typeface="Wingdings" panose="05000000000000000000" pitchFamily="2" charset="2"/>
              <a:buChar char="ü"/>
            </a:pPr>
            <a:r>
              <a:rPr lang="uk-UA" altLang="en-US" sz="2400" dirty="0" smtClean="0">
                <a:latin typeface="+mn-lt"/>
                <a:cs typeface="Times New Roman" panose="02020603050405020304" pitchFamily="18" charset="0"/>
              </a:rPr>
              <a:t>Не </a:t>
            </a:r>
            <a:r>
              <a:rPr lang="uk-UA" altLang="en-US" sz="2400" dirty="0">
                <a:latin typeface="+mn-lt"/>
                <a:cs typeface="Times New Roman" panose="02020603050405020304" pitchFamily="18" charset="0"/>
              </a:rPr>
              <a:t>можна </a:t>
            </a:r>
            <a:r>
              <a:rPr lang="uk-UA" altLang="en-US" sz="2400" dirty="0" smtClean="0">
                <a:latin typeface="+mn-lt"/>
                <a:cs typeface="Times New Roman" panose="02020603050405020304" pitchFamily="18" charset="0"/>
              </a:rPr>
              <a:t>змінювати індекси :                                         </a:t>
            </a:r>
            <a:r>
              <a:rPr lang="uk-UA" altLang="en-US" sz="2400" dirty="0" err="1">
                <a:latin typeface="+mn-lt"/>
                <a:cs typeface="Times New Roman" panose="02020603050405020304" pitchFamily="18" charset="0"/>
              </a:rPr>
              <a:t>Са</a:t>
            </a:r>
            <a:r>
              <a:rPr lang="uk-UA" altLang="en-US" sz="2400" dirty="0">
                <a:latin typeface="+mn-lt"/>
                <a:cs typeface="Times New Roman" panose="02020603050405020304" pitchFamily="18" charset="0"/>
              </a:rPr>
              <a:t> + О</a:t>
            </a:r>
            <a:r>
              <a:rPr lang="uk-UA" altLang="en-US" sz="2400" baseline="-25000" dirty="0">
                <a:latin typeface="+mn-lt"/>
                <a:cs typeface="Times New Roman" panose="02020603050405020304" pitchFamily="18" charset="0"/>
              </a:rPr>
              <a:t>2 </a:t>
            </a:r>
            <a:r>
              <a:rPr lang="uk-UA" altLang="en-US" sz="24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uk-UA" altLang="en-US" sz="2400" dirty="0" smtClean="0">
                <a:latin typeface="+mn-lt"/>
                <a:cs typeface="Times New Roman" panose="02020603050405020304" pitchFamily="18" charset="0"/>
              </a:rPr>
              <a:t>= СаО</a:t>
            </a:r>
            <a:r>
              <a:rPr lang="uk-UA" altLang="en-US" sz="2400" baseline="-25000" dirty="0" smtClean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2</a:t>
            </a:r>
            <a:r>
              <a:rPr lang="uk-UA" altLang="en-US" sz="2400" baseline="-25000" dirty="0" smtClean="0">
                <a:latin typeface="+mn-lt"/>
                <a:cs typeface="Times New Roman" panose="02020603050405020304" pitchFamily="18" charset="0"/>
              </a:rPr>
              <a:t> </a:t>
            </a:r>
          </a:p>
          <a:p>
            <a:pPr marL="901700" indent="-342900" algn="just">
              <a:buFont typeface="Wingdings" panose="05000000000000000000" pitchFamily="2" charset="2"/>
              <a:buChar char="ü"/>
            </a:pPr>
            <a:r>
              <a:rPr lang="uk-UA" altLang="en-US" sz="2400" dirty="0" smtClean="0">
                <a:latin typeface="+mn-lt"/>
                <a:cs typeface="Times New Roman" panose="02020603050405020304" pitchFamily="18" charset="0"/>
              </a:rPr>
              <a:t>Не можна ставити коефіцієнти у кілька разів більші:   </a:t>
            </a:r>
            <a:r>
              <a:rPr lang="uk-UA" altLang="en-US" sz="2400" dirty="0" smtClean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4</a:t>
            </a:r>
            <a:r>
              <a:rPr lang="uk-UA" altLang="en-US" sz="2400" dirty="0" smtClean="0">
                <a:latin typeface="+mn-lt"/>
                <a:cs typeface="Times New Roman" panose="02020603050405020304" pitchFamily="18" charset="0"/>
              </a:rPr>
              <a:t>Са + </a:t>
            </a:r>
            <a:r>
              <a:rPr lang="uk-UA" altLang="en-US" sz="2400" dirty="0" smtClean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2</a:t>
            </a:r>
            <a:r>
              <a:rPr lang="uk-UA" altLang="en-US" sz="2400" dirty="0" smtClean="0">
                <a:latin typeface="+mn-lt"/>
                <a:cs typeface="Times New Roman" panose="02020603050405020304" pitchFamily="18" charset="0"/>
              </a:rPr>
              <a:t>О</a:t>
            </a:r>
            <a:r>
              <a:rPr lang="uk-UA" altLang="en-US" sz="2400" baseline="-25000" dirty="0" smtClean="0">
                <a:latin typeface="+mn-lt"/>
                <a:cs typeface="Times New Roman" panose="02020603050405020304" pitchFamily="18" charset="0"/>
              </a:rPr>
              <a:t>2 </a:t>
            </a:r>
            <a:r>
              <a:rPr lang="uk-UA" altLang="en-US" sz="2400" dirty="0" smtClean="0">
                <a:latin typeface="+mn-lt"/>
                <a:cs typeface="Times New Roman" panose="02020603050405020304" pitchFamily="18" charset="0"/>
              </a:rPr>
              <a:t> </a:t>
            </a:r>
            <a:r>
              <a:rPr lang="uk-UA" altLang="en-US" sz="2400" dirty="0">
                <a:latin typeface="+mn-lt"/>
                <a:cs typeface="Times New Roman" panose="02020603050405020304" pitchFamily="18" charset="0"/>
              </a:rPr>
              <a:t>= </a:t>
            </a:r>
            <a:r>
              <a:rPr lang="uk-UA" altLang="en-US" sz="2400" dirty="0" smtClean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4</a:t>
            </a:r>
            <a:r>
              <a:rPr lang="uk-UA" altLang="en-US" sz="2400" dirty="0" smtClean="0">
                <a:latin typeface="+mn-lt"/>
                <a:cs typeface="Times New Roman" panose="02020603050405020304" pitchFamily="18" charset="0"/>
              </a:rPr>
              <a:t>СаО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endParaRPr lang="uk-UA" altLang="en-US" sz="2400" dirty="0">
              <a:latin typeface="+mn-lt"/>
              <a:cs typeface="Times New Roman" panose="02020603050405020304" pitchFamily="18" charset="0"/>
            </a:endParaRP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en-US" sz="2400" b="0" i="0" u="none" strike="noStrike" cap="none" normalizeH="0" baseline="0" dirty="0" smtClean="0">
                <a:ln>
                  <a:noFill/>
                </a:ln>
                <a:effectLst/>
                <a:latin typeface="+mn-lt"/>
                <a:cs typeface="Times New Roman" panose="02020603050405020304" pitchFamily="18" charset="0"/>
              </a:rPr>
              <a:t>2. Коефіцієнт стосується всіх атомів, із яких складається молеку­ла</a:t>
            </a: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altLang="en-US" sz="24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uk-UA" altLang="en-US" sz="2400" dirty="0" smtClean="0">
                <a:latin typeface="+mn-lt"/>
                <a:cs typeface="Times New Roman" panose="02020603050405020304" pitchFamily="18" charset="0"/>
              </a:rPr>
              <a:t>   </a:t>
            </a:r>
            <a:r>
              <a:rPr kumimoji="0" lang="uk-UA" altLang="en-US" sz="2400" b="0" i="0" u="none" strike="noStrike" cap="none" normalizeH="0" baseline="0" dirty="0" smtClean="0">
                <a:ln>
                  <a:noFill/>
                </a:ln>
                <a:effectLst/>
                <a:latin typeface="+mn-lt"/>
                <a:cs typeface="Times New Roman" panose="02020603050405020304" pitchFamily="18" charset="0"/>
              </a:rPr>
              <a:t>перед якою він стоїть.</a:t>
            </a: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altLang="en-US" sz="2400" b="0" i="0" u="none" strike="noStrike" cap="none" normalizeH="0" baseline="0" dirty="0" smtClean="0">
              <a:ln>
                <a:noFill/>
              </a:ln>
              <a:effectLst/>
              <a:latin typeface="+mn-lt"/>
            </a:endParaRP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en-US" sz="2400" b="0" i="0" u="none" strike="noStrike" cap="none" normalizeH="0" baseline="0" dirty="0" smtClean="0">
                <a:ln>
                  <a:noFill/>
                </a:ln>
                <a:effectLst/>
                <a:latin typeface="+mn-lt"/>
                <a:cs typeface="Times New Roman" panose="02020603050405020304" pitchFamily="18" charset="0"/>
              </a:rPr>
              <a:t> 3. Коефіцієнт 1, як і індекс 1, не записується. </a:t>
            </a: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73486" y="827547"/>
            <a:ext cx="10831133" cy="83099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ru-RU" sz="2400" b="1" i="0" dirty="0" err="1" smtClean="0">
                <a:solidFill>
                  <a:srgbClr val="202124"/>
                </a:solidFill>
                <a:effectLst/>
              </a:rPr>
              <a:t>Коефіцієнти</a:t>
            </a:r>
            <a:r>
              <a:rPr lang="ru-RU" sz="2400" b="1" i="0" dirty="0" smtClean="0">
                <a:solidFill>
                  <a:srgbClr val="202124"/>
                </a:solidFill>
                <a:effectLst/>
              </a:rPr>
              <a:t> </a:t>
            </a:r>
            <a:r>
              <a:rPr lang="ru-RU" sz="2400" b="0" i="0" dirty="0" smtClean="0">
                <a:solidFill>
                  <a:srgbClr val="202124"/>
                </a:solidFill>
                <a:effectLst/>
              </a:rPr>
              <a:t>— числа, </a:t>
            </a:r>
            <a:r>
              <a:rPr lang="ru-RU" sz="2400" b="0" i="0" dirty="0" err="1" smtClean="0">
                <a:solidFill>
                  <a:srgbClr val="202124"/>
                </a:solidFill>
                <a:effectLst/>
              </a:rPr>
              <a:t>що</a:t>
            </a:r>
            <a:r>
              <a:rPr lang="ru-RU" sz="2400" b="0" i="0" dirty="0" smtClean="0">
                <a:solidFill>
                  <a:srgbClr val="202124"/>
                </a:solidFill>
                <a:effectLst/>
              </a:rPr>
              <a:t> стоять перед формулами </a:t>
            </a:r>
            <a:r>
              <a:rPr lang="ru-RU" sz="2400" b="0" i="0" dirty="0" err="1" smtClean="0">
                <a:solidFill>
                  <a:srgbClr val="202124"/>
                </a:solidFill>
                <a:effectLst/>
              </a:rPr>
              <a:t>речовин</a:t>
            </a:r>
            <a:r>
              <a:rPr lang="ru-RU" sz="2400" b="0" i="0" dirty="0" smtClean="0">
                <a:solidFill>
                  <a:srgbClr val="202124"/>
                </a:solidFill>
                <a:effectLst/>
              </a:rPr>
              <a:t> і </a:t>
            </a:r>
            <a:r>
              <a:rPr lang="ru-RU" sz="2400" b="0" i="0" dirty="0" err="1" smtClean="0">
                <a:solidFill>
                  <a:srgbClr val="202124"/>
                </a:solidFill>
                <a:effectLst/>
              </a:rPr>
              <a:t>показують</a:t>
            </a:r>
            <a:r>
              <a:rPr lang="ru-RU" sz="2400" b="0" i="0" dirty="0" smtClean="0">
                <a:solidFill>
                  <a:srgbClr val="202124"/>
                </a:solidFill>
                <a:effectLst/>
              </a:rPr>
              <a:t> число </a:t>
            </a:r>
            <a:r>
              <a:rPr lang="ru-RU" sz="2400" b="0" i="0" dirty="0" err="1" smtClean="0">
                <a:solidFill>
                  <a:srgbClr val="202124"/>
                </a:solidFill>
                <a:effectLst/>
              </a:rPr>
              <a:t>частинок</a:t>
            </a:r>
            <a:r>
              <a:rPr lang="ru-RU" sz="2400" b="0" i="0" dirty="0" smtClean="0">
                <a:solidFill>
                  <a:srgbClr val="202124"/>
                </a:solidFill>
                <a:effectLst/>
              </a:rPr>
              <a:t> </a:t>
            </a:r>
            <a:r>
              <a:rPr lang="ru-RU" sz="2400" b="0" i="0" dirty="0" err="1" smtClean="0">
                <a:solidFill>
                  <a:srgbClr val="202124"/>
                </a:solidFill>
                <a:effectLst/>
              </a:rPr>
              <a:t>даної</a:t>
            </a:r>
            <a:r>
              <a:rPr lang="ru-RU" sz="2400" b="0" i="0" dirty="0" smtClean="0">
                <a:solidFill>
                  <a:srgbClr val="202124"/>
                </a:solidFill>
                <a:effectLst/>
              </a:rPr>
              <a:t> </a:t>
            </a:r>
            <a:r>
              <a:rPr lang="ru-RU" sz="2400" b="0" i="0" dirty="0" err="1" smtClean="0">
                <a:solidFill>
                  <a:srgbClr val="202124"/>
                </a:solidFill>
                <a:effectLst/>
              </a:rPr>
              <a:t>речовини</a:t>
            </a:r>
            <a:r>
              <a:rPr lang="ru-RU" sz="2400" b="0" i="0" dirty="0" smtClean="0">
                <a:solidFill>
                  <a:srgbClr val="202124"/>
                </a:solidFill>
                <a:effectLst/>
              </a:rPr>
              <a:t>. </a:t>
            </a:r>
            <a:endParaRPr lang="en-US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271236" y="1629956"/>
            <a:ext cx="444321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dirty="0" smtClean="0"/>
              <a:t> </a:t>
            </a:r>
            <a:r>
              <a:rPr lang="uk-UA" sz="2400" b="1" dirty="0" smtClean="0"/>
              <a:t>2</a:t>
            </a:r>
            <a:r>
              <a:rPr lang="uk-UA" sz="2800" b="1" dirty="0"/>
              <a:t>Са  +  О</a:t>
            </a:r>
            <a:r>
              <a:rPr lang="uk-UA" sz="2800" b="1" baseline="-25000" dirty="0"/>
              <a:t>2 </a:t>
            </a:r>
            <a:r>
              <a:rPr lang="uk-UA" sz="2800" b="1" dirty="0"/>
              <a:t> = 2СаО</a:t>
            </a:r>
            <a:r>
              <a:rPr lang="uk-UA" sz="2800" b="1" baseline="-25000" dirty="0"/>
              <a:t>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00437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6_Тема Office">
  <a:themeElements>
    <a:clrScheme name="Другая 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40000"/>
      </a:hlink>
      <a:folHlink>
        <a:srgbClr val="E36C09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333</TotalTime>
  <Words>712</Words>
  <Application>Microsoft Office PowerPoint</Application>
  <PresentationFormat>Широкоэкранный</PresentationFormat>
  <Paragraphs>155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8" baseType="lpstr">
      <vt:lpstr>Arial</vt:lpstr>
      <vt:lpstr>Book Antiqua</vt:lpstr>
      <vt:lpstr>Calibri</vt:lpstr>
      <vt:lpstr>Lucida Sans</vt:lpstr>
      <vt:lpstr>Roboto</vt:lpstr>
      <vt:lpstr>Times New Roman</vt:lpstr>
      <vt:lpstr>Wingdings</vt:lpstr>
      <vt:lpstr>6_Тема Office</vt:lpstr>
      <vt:lpstr>Презентация PowerPoint</vt:lpstr>
      <vt:lpstr> Пригадаємо</vt:lpstr>
      <vt:lpstr> Пригадаємо</vt:lpstr>
      <vt:lpstr> Пригадаємо</vt:lpstr>
      <vt:lpstr> Пригадаємо</vt:lpstr>
      <vt:lpstr>  </vt:lpstr>
      <vt:lpstr>Скласти рівняння реакціі взаємодії кальцію і кисню.</vt:lpstr>
      <vt:lpstr>   Який алгоритм складання хімічного рівняння?</vt:lpstr>
      <vt:lpstr>Що потрібно знати про коефіцієнт?</vt:lpstr>
      <vt:lpstr>Додаткові позначення в рівняннях реакцій</vt:lpstr>
      <vt:lpstr>Записати рівняння взаємодії цинку з киснем</vt:lpstr>
      <vt:lpstr>Записати рівняння взаємодії алюмінію з киснем</vt:lpstr>
      <vt:lpstr>Записати рівняння взаємодії  фосфору  з киснем</vt:lpstr>
      <vt:lpstr>Напишіть рівняння реакцій за наведеними схемами</vt:lpstr>
      <vt:lpstr>Завдання для кмітливих</vt:lpstr>
      <vt:lpstr>Завдання для кмітливих</vt:lpstr>
      <vt:lpstr>Відповіді:</vt:lpstr>
      <vt:lpstr>Допишіть рівняння хімічних реакцій та розставте коефіцієнти: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39</cp:revision>
  <dcterms:created xsi:type="dcterms:W3CDTF">2021-01-04T07:11:06Z</dcterms:created>
  <dcterms:modified xsi:type="dcterms:W3CDTF">2021-01-04T12:44:39Z</dcterms:modified>
</cp:coreProperties>
</file>