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21"/>
  </p:notesMasterIdLst>
  <p:sldIdLst>
    <p:sldId id="256" r:id="rId9"/>
    <p:sldId id="258" r:id="rId10"/>
    <p:sldId id="257" r:id="rId11"/>
    <p:sldId id="259" r:id="rId12"/>
    <p:sldId id="266" r:id="rId13"/>
    <p:sldId id="263" r:id="rId14"/>
    <p:sldId id="261" r:id="rId15"/>
    <p:sldId id="262" r:id="rId16"/>
    <p:sldId id="264" r:id="rId17"/>
    <p:sldId id="265" r:id="rId18"/>
    <p:sldId id="267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DE85E-A2C2-4E62-ABBA-1DA5DBE73647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4880E-A143-4C94-871C-A74E7E38E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Пригадавши будову і типи хімічних зав'язків у молекулах</a:t>
            </a:r>
            <a:r>
              <a:rPr lang="uk-UA" baseline="0" dirty="0" smtClean="0"/>
              <a:t> алканів, обговорити їхню хімічну активність та можливі типи реакцій.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880E-A143-4C94-871C-A74E7E38EB2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41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Закріпити теоретичні знання про хімічні властивості алканів,</a:t>
            </a:r>
            <a:r>
              <a:rPr lang="uk-UA" baseline="0" dirty="0" smtClean="0"/>
              <a:t> колективно обговоривши і виконавши практичні завдання.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880E-A143-4C94-871C-A74E7E38EB2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788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880E-A143-4C94-871C-A74E7E38EB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0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Зазначити, що алкани</a:t>
            </a:r>
            <a:r>
              <a:rPr lang="uk-UA" baseline="0" dirty="0" smtClean="0"/>
              <a:t> не мають </a:t>
            </a:r>
            <a:r>
              <a:rPr lang="uk-UA" dirty="0" smtClean="0"/>
              <a:t>якісних реакцій.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880E-A143-4C94-871C-A74E7E38EB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22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Пропонується перелік типових реакцій, характерних</a:t>
            </a:r>
            <a:r>
              <a:rPr lang="uk-UA" baseline="0" dirty="0" smtClean="0"/>
              <a:t> для насичених вуглеводнів, на наступних слайдах – більш детальна конкретизація.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880E-A143-4C94-871C-A74E7E38EB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12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Наголосити про правила безпечної поведінки при використанні природного</a:t>
            </a:r>
            <a:r>
              <a:rPr lang="uk-UA" baseline="0" dirty="0" smtClean="0"/>
              <a:t> газу в побуті, використанні газів у якості пального для автомобілів.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880E-A143-4C94-871C-A74E7E38EB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03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 прикладі реакцій горіння етану та бутану показати </a:t>
            </a:r>
            <a:r>
              <a:rPr lang="uk-UA" dirty="0" err="1" smtClean="0"/>
              <a:t>урівнювання</a:t>
            </a:r>
            <a:r>
              <a:rPr lang="uk-UA" dirty="0" smtClean="0"/>
              <a:t> рівнянь хімічних реакцій шляхом</a:t>
            </a:r>
            <a:r>
              <a:rPr lang="uk-UA" baseline="0" dirty="0" smtClean="0"/>
              <a:t> використання </a:t>
            </a:r>
            <a:r>
              <a:rPr lang="uk-UA" dirty="0" smtClean="0"/>
              <a:t>«половинних» </a:t>
            </a:r>
            <a:r>
              <a:rPr lang="uk-UA" dirty="0" smtClean="0"/>
              <a:t>коефіцієнтів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880E-A143-4C94-871C-A74E7E38EB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2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Для</a:t>
            </a:r>
            <a:r>
              <a:rPr lang="uk-UA" baseline="0" dirty="0" smtClean="0"/>
              <a:t> кращого розуміння і сприйняття учнями механізму реакцій заміщення пропонується спочатку розглянути даний процес на схемах – малюнках.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880E-A143-4C94-871C-A74E7E38EB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1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Розвивати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 й </a:t>
            </a:r>
            <a:r>
              <a:rPr lang="ru-RU" dirty="0" err="1" smtClean="0"/>
              <a:t>уміння</a:t>
            </a:r>
            <a:r>
              <a:rPr lang="ru-RU" dirty="0" smtClean="0"/>
              <a:t> </a:t>
            </a:r>
            <a:r>
              <a:rPr lang="ru-RU" dirty="0" err="1" smtClean="0"/>
              <a:t>складати</a:t>
            </a:r>
            <a:r>
              <a:rPr lang="ru-RU" baseline="0" dirty="0" smtClean="0"/>
              <a:t> і </a:t>
            </a:r>
            <a:r>
              <a:rPr lang="ru-RU" baseline="0" dirty="0" err="1" smtClean="0"/>
              <a:t>записувати</a:t>
            </a:r>
            <a:r>
              <a:rPr lang="ru-RU" dirty="0" smtClean="0"/>
              <a:t> </a:t>
            </a:r>
            <a:r>
              <a:rPr lang="ru-RU" dirty="0" err="1" smtClean="0"/>
              <a:t>рівняння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.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Наголосити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що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заміщення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всіх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атомів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Гідрогену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молекулі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алкану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повне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заміщення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880E-A143-4C94-871C-A74E7E38EB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19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Наголосити, що реакції крекінгу та ізомеризації лежать в основі переробки нафти та отримання вуглеводнів з коротшим та розгалуженим ланцюгом. Саме такі вуглеводні</a:t>
            </a:r>
            <a:r>
              <a:rPr lang="uk-UA" baseline="0" dirty="0" smtClean="0"/>
              <a:t> входять до складу бензину.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880E-A143-4C94-871C-A74E7E38EB2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73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Звернути увагу, що безпосередньо самі алкани не взаємодіють, а лише їхні </a:t>
            </a:r>
            <a:r>
              <a:rPr lang="uk-UA" dirty="0" err="1" smtClean="0"/>
              <a:t>галогенпохідні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880E-A143-4C94-871C-A74E7E38EB2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4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279F-2032-462D-8F85-265640C84E4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6642-60D6-459B-8381-40F97C19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7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279F-2032-462D-8F85-265640C84E4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6642-60D6-459B-8381-40F97C19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31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279F-2032-462D-8F85-265640C84E4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6642-60D6-459B-8381-40F97C19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65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32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1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81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92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0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80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1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279F-2032-462D-8F85-265640C84E4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6642-60D6-459B-8381-40F97C19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446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53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03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79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02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2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16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97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3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54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9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279F-2032-462D-8F85-265640C84E4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6642-60D6-459B-8381-40F97C19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01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31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44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44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11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48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19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51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84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87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0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279F-2032-462D-8F85-265640C84E4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6642-60D6-459B-8381-40F97C19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13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58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44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7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112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24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87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440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065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07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6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279F-2032-462D-8F85-265640C84E4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6642-60D6-459B-8381-40F97C19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016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252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176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74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38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39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569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620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88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48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6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279F-2032-462D-8F85-265640C84E4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6642-60D6-459B-8381-40F97C19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124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686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958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46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809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059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377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891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97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61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3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279F-2032-462D-8F85-265640C84E4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6642-60D6-459B-8381-40F97C19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982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96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080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572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880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49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22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084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351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067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4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279F-2032-462D-8F85-265640C84E4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6642-60D6-459B-8381-40F97C19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1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196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489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488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964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386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535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258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017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279F-2032-462D-8F85-265640C84E4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6642-60D6-459B-8381-40F97C19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7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279F-2032-462D-8F85-265640C84E4A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D6642-60D6-459B-8381-40F97C19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3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5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9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8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6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08A4-A8FA-4B5C-BC97-62F943132E8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10.01.2019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912D-4E90-4E49-9FAC-C482EAF555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7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Relationship Id="rId6" Type="http://schemas.openxmlformats.org/officeDocument/2006/relationships/hyperlink" Target="https://uk.wikipedia.org/wiki/%D0%90%D0%BB%D0%BA%D0%B0%D0%BD%D0%B8" TargetMode="External"/><Relationship Id="rId5" Type="http://schemas.openxmlformats.org/officeDocument/2006/relationships/hyperlink" Target="https://uk.wikipedia.org/wiki/%D0%9D%D0%B0%D1%82%D1%80%D1%96%D0%B9" TargetMode="External"/><Relationship Id="rId4" Type="http://schemas.openxmlformats.org/officeDocument/2006/relationships/hyperlink" Target="https://uk.wikipedia.org/w/index.php?title=%D0%90%D0%BB%D0%BA%D1%96%D0%BB%D0%B3%D0%B0%D0%BB%D0%BE%D0%B3%D0%B5%D0%BD%D1%96%D0%B4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://uk.wikipedia.org/wiki/%D0%93%D0%B0%D0%BB%D0%BE%D0%B3%D0%B5%D0%BD%D1%83%D0%B2%D0%B0%D0%BD%D0%BD%D1%8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68924" y="270705"/>
            <a:ext cx="9568206" cy="10961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</a:rPr>
              <a:t>Хімічні властивості алканів</a:t>
            </a:r>
            <a:endParaRPr lang="uk-UA" sz="6000" b="1" dirty="0">
              <a:solidFill>
                <a:srgbClr val="C0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38277" y="1621412"/>
            <a:ext cx="6103926" cy="500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b="1" smtClean="0">
                <a:solidFill>
                  <a:srgbClr val="002060"/>
                </a:solidFill>
              </a:rPr>
              <a:t>ознайомитись </a:t>
            </a:r>
            <a:r>
              <a:rPr lang="uk-UA" sz="3200" b="1" dirty="0" smtClean="0">
                <a:solidFill>
                  <a:srgbClr val="002060"/>
                </a:solidFill>
              </a:rPr>
              <a:t>з хімічними властивостями алканів;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b="1" dirty="0" smtClean="0">
                <a:solidFill>
                  <a:srgbClr val="002060"/>
                </a:solidFill>
              </a:rPr>
              <a:t>показати </a:t>
            </a:r>
            <a:r>
              <a:rPr lang="uk-UA" sz="3200" b="1" dirty="0">
                <a:solidFill>
                  <a:srgbClr val="002060"/>
                </a:solidFill>
              </a:rPr>
              <a:t>значення реакцій горіння, повного й часткового окиснення для алканів;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b="1" dirty="0">
                <a:solidFill>
                  <a:srgbClr val="002060"/>
                </a:solidFill>
              </a:rPr>
              <a:t>розвивати навички й уміння складання рівнянь хімічних реакцій на прикладі хімічних властивостей алканів.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43" y="2045618"/>
            <a:ext cx="5255548" cy="39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5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5785" y="2347415"/>
            <a:ext cx="11546006" cy="43672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rgbClr val="4472C4">
                    <a:lumMod val="50000"/>
                  </a:srgbClr>
                </a:solidFill>
              </a:rPr>
              <a:t>Реакція зв'язування, в ході якої дві молекули </a:t>
            </a:r>
            <a:r>
              <a:rPr lang="uk-UA" sz="3200" b="1" dirty="0" err="1">
                <a:solidFill>
                  <a:srgbClr val="4472C4">
                    <a:lumMod val="50000"/>
                  </a:srgbClr>
                </a:solidFill>
                <a:hlinkClick r:id="rId4" tooltip="Алкілгалогенід (ще не написана)"/>
              </a:rPr>
              <a:t>алкілгалогеніду</a:t>
            </a:r>
            <a:r>
              <a:rPr lang="uk-UA" sz="3200" b="1" dirty="0">
                <a:solidFill>
                  <a:srgbClr val="4472C4">
                    <a:lumMod val="50000"/>
                  </a:srgbClr>
                </a:solidFill>
              </a:rPr>
              <a:t> реагують з </a:t>
            </a:r>
            <a:r>
              <a:rPr lang="uk-UA" sz="3200" b="1" dirty="0">
                <a:solidFill>
                  <a:srgbClr val="4472C4">
                    <a:lumMod val="50000"/>
                  </a:srgbClr>
                </a:solidFill>
                <a:hlinkClick r:id="rId5" tooltip="Натрій"/>
              </a:rPr>
              <a:t>натрієм</a:t>
            </a:r>
            <a:r>
              <a:rPr lang="uk-UA" sz="3200" b="1" dirty="0">
                <a:solidFill>
                  <a:srgbClr val="4472C4">
                    <a:lumMod val="50000"/>
                  </a:srgbClr>
                </a:solidFill>
              </a:rPr>
              <a:t> із утворенням нового </a:t>
            </a:r>
            <a:r>
              <a:rPr lang="uk-UA" sz="3200" b="1" dirty="0">
                <a:solidFill>
                  <a:srgbClr val="4472C4">
                    <a:lumMod val="50000"/>
                  </a:srgbClr>
                </a:solidFill>
                <a:hlinkClick r:id="rId6" tooltip="Алкани"/>
              </a:rPr>
              <a:t>алкану</a:t>
            </a:r>
            <a:r>
              <a:rPr lang="uk-UA" sz="3200" b="1" dirty="0">
                <a:solidFill>
                  <a:srgbClr val="4472C4">
                    <a:lumMod val="50000"/>
                  </a:srgbClr>
                </a:solidFill>
              </a:rPr>
              <a:t> з довшим карбоновим ланцюгом:</a:t>
            </a:r>
          </a:p>
          <a:p>
            <a:endParaRPr lang="uk-UA" sz="3200" b="1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uk-UA" sz="4000" b="1" dirty="0">
                <a:solidFill>
                  <a:srgbClr val="4472C4">
                    <a:lumMod val="50000"/>
                  </a:srgbClr>
                </a:solidFill>
              </a:rPr>
              <a:t>                        </a:t>
            </a:r>
            <a:r>
              <a:rPr lang="uk-UA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С</a:t>
            </a:r>
            <a:r>
              <a:rPr lang="uk-UA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2</a:t>
            </a:r>
            <a:r>
              <a:rPr lang="uk-UA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Н</a:t>
            </a:r>
            <a:r>
              <a:rPr lang="uk-UA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5</a:t>
            </a:r>
            <a:r>
              <a:rPr lang="uk-UA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С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l</a:t>
            </a:r>
            <a:endParaRPr lang="uk-UA" sz="40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r>
              <a:rPr lang="uk-UA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                                         +  2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N</a:t>
            </a:r>
            <a:r>
              <a:rPr lang="uk-UA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а         С</a:t>
            </a:r>
            <a:r>
              <a:rPr lang="uk-UA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6</a:t>
            </a:r>
            <a:r>
              <a:rPr lang="uk-UA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Н</a:t>
            </a:r>
            <a:r>
              <a:rPr lang="uk-UA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14</a:t>
            </a:r>
            <a:r>
              <a:rPr lang="uk-UA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+ 2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N</a:t>
            </a:r>
            <a:r>
              <a:rPr lang="uk-UA" sz="40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аС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l</a:t>
            </a:r>
            <a:endParaRPr lang="uk-UA" sz="40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r>
              <a:rPr lang="uk-UA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                       С</a:t>
            </a:r>
            <a:r>
              <a:rPr lang="uk-UA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4</a:t>
            </a:r>
            <a:r>
              <a:rPr lang="uk-UA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Н</a:t>
            </a:r>
            <a:r>
              <a:rPr lang="uk-UA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9</a:t>
            </a:r>
            <a:r>
              <a:rPr lang="uk-UA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С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l</a:t>
            </a:r>
            <a:endParaRPr lang="uk-UA" sz="28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715678" y="287871"/>
            <a:ext cx="8808081" cy="1793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Метод синтезу насичених вуглеводнів </a:t>
            </a:r>
          </a:p>
          <a:p>
            <a:pPr algn="ctr"/>
            <a:r>
              <a:rPr lang="uk-UA" sz="3600" b="1" dirty="0">
                <a:solidFill>
                  <a:srgbClr val="C00000"/>
                </a:solidFill>
              </a:rPr>
              <a:t>(</a:t>
            </a:r>
            <a:r>
              <a:rPr lang="uk-UA" sz="3600" b="1" i="1" u="sng" dirty="0">
                <a:solidFill>
                  <a:srgbClr val="C00000"/>
                </a:solidFill>
              </a:rPr>
              <a:t>подовження вуглеводневого ланцюга</a:t>
            </a:r>
            <a:r>
              <a:rPr lang="uk-UA" sz="3600" b="1" dirty="0">
                <a:solidFill>
                  <a:srgbClr val="C00000"/>
                </a:solidFill>
              </a:rPr>
              <a:t>) – </a:t>
            </a:r>
          </a:p>
          <a:p>
            <a:pPr algn="ctr"/>
            <a:r>
              <a:rPr lang="uk-UA" sz="3600" b="1" dirty="0">
                <a:solidFill>
                  <a:srgbClr val="C00000"/>
                </a:solidFill>
              </a:rPr>
              <a:t>реакція </a:t>
            </a:r>
            <a:r>
              <a:rPr lang="uk-UA" sz="3600" b="1" dirty="0" err="1">
                <a:solidFill>
                  <a:srgbClr val="C00000"/>
                </a:solidFill>
              </a:rPr>
              <a:t>Вюрца</a:t>
            </a:r>
            <a:endParaRPr lang="uk-UA" sz="3600" b="1" dirty="0">
              <a:solidFill>
                <a:srgbClr val="C00000"/>
              </a:solidFill>
            </a:endParaRPr>
          </a:p>
        </p:txBody>
      </p:sp>
      <p:cxnSp>
        <p:nvCxnSpPr>
          <p:cNvPr id="5" name="Пряма зі стрілкою 4"/>
          <p:cNvCxnSpPr/>
          <p:nvPr/>
        </p:nvCxnSpPr>
        <p:spPr>
          <a:xfrm>
            <a:off x="6831056" y="5527696"/>
            <a:ext cx="750627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затримка 6"/>
          <p:cNvSpPr/>
          <p:nvPr/>
        </p:nvSpPr>
        <p:spPr>
          <a:xfrm>
            <a:off x="4271749" y="4606472"/>
            <a:ext cx="2483893" cy="1842448"/>
          </a:xfrm>
          <a:prstGeom prst="flowChartDelay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129209" y="1643974"/>
            <a:ext cx="9949291" cy="9753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   </a:t>
            </a:r>
            <a:r>
              <a:rPr lang="pt-BR" sz="3200" b="1" dirty="0" smtClean="0">
                <a:solidFill>
                  <a:schemeClr val="tx1"/>
                </a:solidFill>
              </a:rPr>
              <a:t>CO</a:t>
            </a:r>
            <a:r>
              <a:rPr lang="pt-BR" sz="2800" b="1" dirty="0" smtClean="0">
                <a:solidFill>
                  <a:schemeClr val="tx1"/>
                </a:solidFill>
              </a:rPr>
              <a:t>2</a:t>
            </a:r>
            <a:r>
              <a:rPr lang="pt-BR" sz="3200" b="1" dirty="0" smtClean="0">
                <a:solidFill>
                  <a:schemeClr val="tx1"/>
                </a:solidFill>
              </a:rPr>
              <a:t>            CH</a:t>
            </a:r>
            <a:r>
              <a:rPr lang="pt-BR" sz="2800" b="1" dirty="0" smtClean="0">
                <a:solidFill>
                  <a:schemeClr val="tx1"/>
                </a:solidFill>
              </a:rPr>
              <a:t>4</a:t>
            </a:r>
            <a:r>
              <a:rPr lang="pt-BR" sz="3200" b="1" dirty="0" smtClean="0">
                <a:solidFill>
                  <a:schemeClr val="tx1"/>
                </a:solidFill>
              </a:rPr>
              <a:t>            CH</a:t>
            </a:r>
            <a:r>
              <a:rPr lang="pt-BR" sz="2800" b="1" dirty="0" smtClean="0">
                <a:solidFill>
                  <a:schemeClr val="tx1"/>
                </a:solidFill>
              </a:rPr>
              <a:t>3</a:t>
            </a:r>
            <a:r>
              <a:rPr lang="pt-BR" sz="3200" b="1" dirty="0" smtClean="0">
                <a:solidFill>
                  <a:schemeClr val="tx1"/>
                </a:solidFill>
              </a:rPr>
              <a:t>Br             C</a:t>
            </a:r>
            <a:r>
              <a:rPr lang="pt-BR" sz="2800" b="1" dirty="0" smtClean="0">
                <a:solidFill>
                  <a:schemeClr val="tx1"/>
                </a:solidFill>
              </a:rPr>
              <a:t>3</a:t>
            </a:r>
            <a:r>
              <a:rPr lang="pt-BR" sz="3200" b="1" dirty="0" smtClean="0">
                <a:solidFill>
                  <a:schemeClr val="tx1"/>
                </a:solidFill>
              </a:rPr>
              <a:t>H</a:t>
            </a:r>
            <a:r>
              <a:rPr lang="pt-BR" sz="2800" b="1" dirty="0" smtClean="0">
                <a:solidFill>
                  <a:schemeClr val="tx1"/>
                </a:solidFill>
              </a:rPr>
              <a:t>8</a:t>
            </a:r>
            <a:r>
              <a:rPr lang="pt-BR" sz="3200" b="1" dirty="0" smtClean="0">
                <a:solidFill>
                  <a:schemeClr val="tx1"/>
                </a:solidFill>
              </a:rPr>
              <a:t>           C</a:t>
            </a:r>
            <a:r>
              <a:rPr lang="pt-BR" sz="2800" b="1" dirty="0" smtClean="0">
                <a:solidFill>
                  <a:schemeClr val="tx1"/>
                </a:solidFill>
              </a:rPr>
              <a:t>3</a:t>
            </a:r>
            <a:r>
              <a:rPr lang="pt-BR" sz="3200" b="1" dirty="0" smtClean="0">
                <a:solidFill>
                  <a:schemeClr val="tx1"/>
                </a:solidFill>
              </a:rPr>
              <a:t>H</a:t>
            </a:r>
            <a:r>
              <a:rPr lang="pt-BR" sz="2800" b="1" dirty="0" smtClean="0">
                <a:solidFill>
                  <a:schemeClr val="tx1"/>
                </a:solidFill>
              </a:rPr>
              <a:t>5</a:t>
            </a:r>
            <a:r>
              <a:rPr lang="pt-BR" sz="3200" b="1" dirty="0" smtClean="0">
                <a:solidFill>
                  <a:schemeClr val="tx1"/>
                </a:solidFill>
              </a:rPr>
              <a:t>Cl</a:t>
            </a:r>
            <a:r>
              <a:rPr lang="pt-BR" sz="2800" b="1" dirty="0" smtClean="0">
                <a:solidFill>
                  <a:schemeClr val="tx1"/>
                </a:solidFill>
              </a:rPr>
              <a:t>3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кутник 1"/>
          <p:cNvSpPr/>
          <p:nvPr/>
        </p:nvSpPr>
        <p:spPr>
          <a:xfrm>
            <a:off x="848412" y="364183"/>
            <a:ext cx="10510887" cy="11818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1. </a:t>
            </a:r>
            <a:r>
              <a:rPr lang="ru-RU" sz="3200" b="1" dirty="0" err="1" smtClean="0">
                <a:solidFill>
                  <a:srgbClr val="002060"/>
                </a:solidFill>
              </a:rPr>
              <a:t>Написати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рівняння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реакцій</a:t>
            </a:r>
            <a:r>
              <a:rPr lang="ru-RU" sz="3200" b="1" dirty="0" smtClean="0">
                <a:solidFill>
                  <a:srgbClr val="002060"/>
                </a:solidFill>
              </a:rPr>
              <a:t>, за </a:t>
            </a:r>
            <a:r>
              <a:rPr lang="ru-RU" sz="3200" b="1" dirty="0" err="1" smtClean="0">
                <a:solidFill>
                  <a:srgbClr val="002060"/>
                </a:solidFill>
              </a:rPr>
              <a:t>якими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можна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здійснити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такі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перетворення</a:t>
            </a:r>
            <a:r>
              <a:rPr lang="ru-RU" sz="3200" b="1" dirty="0" smtClean="0">
                <a:solidFill>
                  <a:srgbClr val="002060"/>
                </a:solidFill>
              </a:rPr>
              <a:t>:</a:t>
            </a:r>
            <a:endParaRPr lang="uk-UA" sz="3200" b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027251" y="2159540"/>
            <a:ext cx="9144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237362" y="2178995"/>
            <a:ext cx="95979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77583" y="2131660"/>
            <a:ext cx="9144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151779" y="2141387"/>
            <a:ext cx="9144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 3"/>
          <p:cNvSpPr/>
          <p:nvPr/>
        </p:nvSpPr>
        <p:spPr>
          <a:xfrm>
            <a:off x="2780189" y="3638011"/>
            <a:ext cx="5957739" cy="9238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2.</a:t>
            </a:r>
            <a:r>
              <a:rPr lang="uk-UA" sz="3200" b="1" dirty="0" smtClean="0">
                <a:solidFill>
                  <a:srgbClr val="002060"/>
                </a:solidFill>
              </a:rPr>
              <a:t> Розв'язати задачу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8" name="Прямокутник 3"/>
          <p:cNvSpPr/>
          <p:nvPr/>
        </p:nvSpPr>
        <p:spPr>
          <a:xfrm>
            <a:off x="1104941" y="4871618"/>
            <a:ext cx="9973559" cy="17271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</a:rPr>
              <a:t>На згоряння суміші метану і пропану об’ємом 60 л витратили 180 л кисню. Обчисліть об’єми метану і пропану в суміші, якщо об’єми газів виміряно за однакових умов.</a:t>
            </a:r>
            <a:endParaRPr lang="uk-U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"/>
          <p:cNvSpPr/>
          <p:nvPr/>
        </p:nvSpPr>
        <p:spPr>
          <a:xfrm>
            <a:off x="2771480" y="357464"/>
            <a:ext cx="6353666" cy="870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</a:rPr>
              <a:t>Домашнє завдання</a:t>
            </a:r>
            <a:endParaRPr lang="uk-UA" sz="4800" b="1" dirty="0">
              <a:solidFill>
                <a:srgbClr val="C00000"/>
              </a:solidFill>
            </a:endParaRPr>
          </a:p>
        </p:txBody>
      </p:sp>
      <p:sp>
        <p:nvSpPr>
          <p:cNvPr id="5" name="Прямокутник 3"/>
          <p:cNvSpPr/>
          <p:nvPr/>
        </p:nvSpPr>
        <p:spPr>
          <a:xfrm>
            <a:off x="603315" y="4289197"/>
            <a:ext cx="10972800" cy="23725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2. </a:t>
            </a:r>
            <a:r>
              <a:rPr lang="ru-RU" sz="3200" b="1" dirty="0" err="1" smtClean="0">
                <a:solidFill>
                  <a:srgbClr val="002060"/>
                </a:solidFill>
              </a:rPr>
              <a:t>Розв'язати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задачі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800" b="1" dirty="0" err="1" smtClean="0">
                <a:solidFill>
                  <a:schemeClr val="tx1"/>
                </a:solidFill>
              </a:rPr>
              <a:t>Який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об'єм</a:t>
            </a:r>
            <a:r>
              <a:rPr lang="ru-RU" sz="2800" b="1" dirty="0" smtClean="0">
                <a:solidFill>
                  <a:schemeClr val="tx1"/>
                </a:solidFill>
              </a:rPr>
              <a:t> метану </a:t>
            </a:r>
            <a:r>
              <a:rPr lang="ru-RU" sz="2800" b="1" dirty="0" err="1" smtClean="0">
                <a:solidFill>
                  <a:schemeClr val="tx1"/>
                </a:solidFill>
              </a:rPr>
              <a:t>утвориться</a:t>
            </a:r>
            <a:r>
              <a:rPr lang="ru-RU" sz="2800" b="1" dirty="0" smtClean="0">
                <a:solidFill>
                  <a:schemeClr val="tx1"/>
                </a:solidFill>
              </a:rPr>
              <a:t> при </a:t>
            </a:r>
            <a:r>
              <a:rPr lang="ru-RU" sz="2800" b="1" dirty="0" err="1" smtClean="0">
                <a:solidFill>
                  <a:schemeClr val="tx1"/>
                </a:solidFill>
              </a:rPr>
              <a:t>крекінгу</a:t>
            </a:r>
            <a:r>
              <a:rPr lang="ru-RU" sz="2800" b="1" dirty="0" smtClean="0">
                <a:solidFill>
                  <a:schemeClr val="tx1"/>
                </a:solidFill>
              </a:rPr>
              <a:t> 5 л бутану?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Яка </a:t>
            </a:r>
            <a:r>
              <a:rPr lang="ru-RU" sz="2800" b="1" dirty="0" err="1" smtClean="0">
                <a:solidFill>
                  <a:schemeClr val="tx1"/>
                </a:solidFill>
              </a:rPr>
              <a:t>маса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хлорпропану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утворилась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якщо</a:t>
            </a:r>
            <a:r>
              <a:rPr lang="ru-RU" sz="2800" b="1" dirty="0" smtClean="0">
                <a:solidFill>
                  <a:schemeClr val="tx1"/>
                </a:solidFill>
              </a:rPr>
              <a:t> з пропаном </a:t>
            </a:r>
            <a:r>
              <a:rPr lang="ru-RU" sz="2800" b="1" dirty="0" err="1" smtClean="0">
                <a:solidFill>
                  <a:schemeClr val="tx1"/>
                </a:solidFill>
              </a:rPr>
              <a:t>прореагувало</a:t>
            </a:r>
            <a:r>
              <a:rPr lang="ru-RU" sz="2800" b="1" dirty="0" smtClean="0">
                <a:solidFill>
                  <a:schemeClr val="tx1"/>
                </a:solidFill>
              </a:rPr>
              <a:t> 56 л хлору? 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s://subject.com.ua/lesson/chemistry/10klas_2/10klas_2.files/image0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61" y="1450388"/>
            <a:ext cx="10096108" cy="24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3"/>
          <p:cNvSpPr/>
          <p:nvPr/>
        </p:nvSpPr>
        <p:spPr>
          <a:xfrm>
            <a:off x="4633274" y="1450388"/>
            <a:ext cx="2630078" cy="2482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C00000"/>
                </a:solidFill>
              </a:rPr>
              <a:t>1</a:t>
            </a:r>
            <a:r>
              <a:rPr lang="uk-UA" sz="3200" b="1" dirty="0" smtClean="0">
                <a:solidFill>
                  <a:srgbClr val="C00000"/>
                </a:solidFill>
              </a:rPr>
              <a:t>.</a:t>
            </a:r>
            <a:r>
              <a:rPr lang="uk-UA" sz="3200" b="1" dirty="0" smtClean="0">
                <a:solidFill>
                  <a:srgbClr val="002060"/>
                </a:solidFill>
              </a:rPr>
              <a:t> Дописати рівняння реакцій:</a:t>
            </a:r>
            <a:endParaRPr lang="uk-U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2"/>
          <p:cNvSpPr/>
          <p:nvPr/>
        </p:nvSpPr>
        <p:spPr>
          <a:xfrm>
            <a:off x="480766" y="5140555"/>
            <a:ext cx="7532018" cy="1372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Для </a:t>
            </a:r>
            <a:r>
              <a:rPr lang="ru-RU" sz="3200" b="1" dirty="0" err="1" smtClean="0">
                <a:solidFill>
                  <a:srgbClr val="002060"/>
                </a:solidFill>
              </a:rPr>
              <a:t>алканів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характерні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реакції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заміщення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реакції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приєднані</a:t>
            </a:r>
            <a:r>
              <a:rPr lang="ru-RU" sz="3200" b="1" dirty="0" smtClean="0">
                <a:solidFill>
                  <a:srgbClr val="C00000"/>
                </a:solidFill>
              </a:rPr>
              <a:t> – </a:t>
            </a:r>
            <a:r>
              <a:rPr lang="ru-RU" sz="3200" b="1" dirty="0" err="1" smtClean="0">
                <a:solidFill>
                  <a:srgbClr val="C00000"/>
                </a:solidFill>
              </a:rPr>
              <a:t>ні</a:t>
            </a:r>
            <a:r>
              <a:rPr lang="ru-RU" sz="3200" b="1" dirty="0" smtClean="0">
                <a:solidFill>
                  <a:srgbClr val="C00000"/>
                </a:solidFill>
              </a:rPr>
              <a:t>!</a:t>
            </a:r>
            <a:endParaRPr lang="uk-UA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Картинки по запросу метан формула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566" y="3576401"/>
            <a:ext cx="3181741" cy="31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метан формула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566" y="167216"/>
            <a:ext cx="3181741" cy="316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1"/>
          <p:cNvSpPr/>
          <p:nvPr/>
        </p:nvSpPr>
        <p:spPr>
          <a:xfrm>
            <a:off x="480767" y="384034"/>
            <a:ext cx="7532018" cy="1916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C00000"/>
                </a:solidFill>
              </a:rPr>
              <a:t>Низьку хімічну активність </a:t>
            </a:r>
            <a:r>
              <a:rPr lang="uk-UA" sz="3200" b="1" dirty="0">
                <a:solidFill>
                  <a:srgbClr val="002060"/>
                </a:solidFill>
              </a:rPr>
              <a:t>алканів зумовлює їх будова – наявність 4 дуже міцних </a:t>
            </a:r>
            <a:r>
              <a:rPr lang="uk-UA" sz="3200" b="1" dirty="0">
                <a:solidFill>
                  <a:srgbClr val="C00000"/>
                </a:solidFill>
              </a:rPr>
              <a:t>одинарних (сигма) </a:t>
            </a:r>
            <a:r>
              <a:rPr lang="uk-UA" sz="3200" b="1" dirty="0" err="1">
                <a:solidFill>
                  <a:srgbClr val="C00000"/>
                </a:solidFill>
              </a:rPr>
              <a:t>зв'язків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7" name="Прямокутник 1"/>
          <p:cNvSpPr/>
          <p:nvPr/>
        </p:nvSpPr>
        <p:spPr>
          <a:xfrm>
            <a:off x="480766" y="3139493"/>
            <a:ext cx="7532017" cy="1161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endParaRPr lang="uk-UA" sz="32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Алкани </a:t>
            </a:r>
            <a:r>
              <a:rPr lang="uk-UA" sz="3200" b="1" dirty="0">
                <a:solidFill>
                  <a:srgbClr val="002060"/>
                </a:solidFill>
              </a:rPr>
              <a:t>- </a:t>
            </a:r>
            <a:r>
              <a:rPr lang="uk-UA" sz="3200" b="1" dirty="0">
                <a:solidFill>
                  <a:srgbClr val="C00000"/>
                </a:solidFill>
              </a:rPr>
              <a:t>найменш </a:t>
            </a:r>
            <a:r>
              <a:rPr lang="uk-UA" sz="3200" b="1" dirty="0" err="1" smtClean="0">
                <a:solidFill>
                  <a:srgbClr val="C00000"/>
                </a:solidFill>
              </a:rPr>
              <a:t>реакційно</a:t>
            </a:r>
            <a:r>
              <a:rPr lang="uk-UA" sz="3200" b="1" dirty="0" smtClean="0">
                <a:solidFill>
                  <a:srgbClr val="C00000"/>
                </a:solidFill>
              </a:rPr>
              <a:t> здатні </a:t>
            </a:r>
            <a:r>
              <a:rPr lang="uk-UA" sz="3200" b="1" dirty="0">
                <a:solidFill>
                  <a:srgbClr val="002060"/>
                </a:solidFill>
              </a:rPr>
              <a:t>органічні сполуками. </a:t>
            </a:r>
          </a:p>
          <a:p>
            <a:pPr algn="ctr"/>
            <a:endParaRPr lang="uk-U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69756" y="204013"/>
            <a:ext cx="5597411" cy="24543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800" b="1" dirty="0" smtClean="0">
              <a:solidFill>
                <a:srgbClr val="002060"/>
              </a:solidFill>
            </a:endParaRPr>
          </a:p>
          <a:p>
            <a:endParaRPr lang="uk-UA" sz="2800" b="1" dirty="0" smtClean="0">
              <a:solidFill>
                <a:srgbClr val="002060"/>
              </a:solidFill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За </a:t>
            </a:r>
            <a:r>
              <a:rPr lang="uk-UA" sz="2800" b="1" dirty="0">
                <a:solidFill>
                  <a:srgbClr val="002060"/>
                </a:solidFill>
              </a:rPr>
              <a:t>звичайних </a:t>
            </a:r>
            <a:r>
              <a:rPr lang="uk-UA" sz="2800" b="1" dirty="0" smtClean="0">
                <a:solidFill>
                  <a:srgbClr val="002060"/>
                </a:solidFill>
              </a:rPr>
              <a:t>умов алкани 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не </a:t>
            </a:r>
            <a:r>
              <a:rPr lang="uk-UA" sz="2800" b="1" dirty="0">
                <a:solidFill>
                  <a:srgbClr val="C00000"/>
                </a:solidFill>
              </a:rPr>
              <a:t>реагують </a:t>
            </a:r>
            <a:r>
              <a:rPr lang="uk-UA" sz="2800" b="1" dirty="0">
                <a:solidFill>
                  <a:srgbClr val="002060"/>
                </a:solidFill>
              </a:rPr>
              <a:t>з: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C00000"/>
                </a:solidFill>
              </a:rPr>
              <a:t>кислотами</a:t>
            </a:r>
            <a:r>
              <a:rPr lang="uk-UA" sz="2800" b="1" dirty="0">
                <a:solidFill>
                  <a:srgbClr val="002060"/>
                </a:solidFill>
              </a:rPr>
              <a:t> (</a:t>
            </a:r>
            <a:r>
              <a:rPr lang="en-US" sz="2800" b="1" dirty="0">
                <a:solidFill>
                  <a:srgbClr val="002060"/>
                </a:solidFill>
              </a:rPr>
              <a:t>HNO</a:t>
            </a:r>
            <a:r>
              <a:rPr lang="en-US" sz="2800" b="1" baseline="-25000" dirty="0">
                <a:solidFill>
                  <a:srgbClr val="002060"/>
                </a:solidFill>
              </a:rPr>
              <a:t>3</a:t>
            </a:r>
            <a:r>
              <a:rPr lang="en-US" sz="2800" b="1" dirty="0">
                <a:solidFill>
                  <a:srgbClr val="002060"/>
                </a:solidFill>
              </a:rPr>
              <a:t>, H</a:t>
            </a:r>
            <a:r>
              <a:rPr lang="en-US" sz="2800" b="1" baseline="-25000" dirty="0">
                <a:solidFill>
                  <a:srgbClr val="002060"/>
                </a:solidFill>
              </a:rPr>
              <a:t>2</a:t>
            </a:r>
            <a:r>
              <a:rPr lang="en-US" sz="2800" b="1" dirty="0">
                <a:solidFill>
                  <a:srgbClr val="002060"/>
                </a:solidFill>
              </a:rPr>
              <a:t>SO</a:t>
            </a:r>
            <a:r>
              <a:rPr lang="en-US" sz="2800" b="1" baseline="-25000" dirty="0">
                <a:solidFill>
                  <a:srgbClr val="002060"/>
                </a:solidFill>
              </a:rPr>
              <a:t>4</a:t>
            </a:r>
            <a:r>
              <a:rPr lang="en-US" sz="2800" b="1" dirty="0">
                <a:solidFill>
                  <a:srgbClr val="002060"/>
                </a:solidFill>
              </a:rPr>
              <a:t>), </a:t>
            </a:r>
            <a:endParaRPr lang="uk-UA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C00000"/>
                </a:solidFill>
              </a:rPr>
              <a:t>лугами </a:t>
            </a:r>
            <a:r>
              <a:rPr lang="uk-UA" sz="2800" b="1" dirty="0">
                <a:solidFill>
                  <a:srgbClr val="002060"/>
                </a:solidFill>
              </a:rPr>
              <a:t>(</a:t>
            </a:r>
            <a:r>
              <a:rPr lang="en-US" sz="2800" b="1" dirty="0" err="1">
                <a:solidFill>
                  <a:srgbClr val="002060"/>
                </a:solidFill>
              </a:rPr>
              <a:t>NaOH</a:t>
            </a:r>
            <a:r>
              <a:rPr lang="en-US" sz="2800" b="1" dirty="0">
                <a:solidFill>
                  <a:srgbClr val="002060"/>
                </a:solidFill>
              </a:rPr>
              <a:t>, KOH)</a:t>
            </a:r>
            <a:r>
              <a:rPr lang="uk-UA" sz="2800" b="1" dirty="0">
                <a:solidFill>
                  <a:srgbClr val="002060"/>
                </a:solidFill>
              </a:rPr>
              <a:t>,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endParaRPr lang="uk-UA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C00000"/>
                </a:solidFill>
              </a:rPr>
              <a:t>окисниками</a:t>
            </a:r>
            <a:r>
              <a:rPr lang="uk-UA" sz="2800" b="1" dirty="0">
                <a:solidFill>
                  <a:srgbClr val="002060"/>
                </a:solidFill>
              </a:rPr>
              <a:t> (</a:t>
            </a:r>
            <a:r>
              <a:rPr lang="en-US" sz="2800" b="1" dirty="0">
                <a:solidFill>
                  <a:srgbClr val="002060"/>
                </a:solidFill>
              </a:rPr>
              <a:t>K</a:t>
            </a:r>
            <a:r>
              <a:rPr lang="en-US" sz="2800" b="1" baseline="-25000" dirty="0">
                <a:solidFill>
                  <a:srgbClr val="002060"/>
                </a:solidFill>
              </a:rPr>
              <a:t>2</a:t>
            </a:r>
            <a:r>
              <a:rPr lang="en-US" sz="2800" b="1" dirty="0">
                <a:solidFill>
                  <a:srgbClr val="002060"/>
                </a:solidFill>
              </a:rPr>
              <a:t>Cr</a:t>
            </a:r>
            <a:r>
              <a:rPr lang="en-US" sz="2800" b="1" baseline="-25000" dirty="0">
                <a:solidFill>
                  <a:srgbClr val="002060"/>
                </a:solidFill>
              </a:rPr>
              <a:t>2</a:t>
            </a:r>
            <a:r>
              <a:rPr lang="en-US" sz="2800" b="1" dirty="0">
                <a:solidFill>
                  <a:srgbClr val="002060"/>
                </a:solidFill>
              </a:rPr>
              <a:t>O</a:t>
            </a:r>
            <a:r>
              <a:rPr lang="en-US" sz="2800" b="1" baseline="-25000" dirty="0">
                <a:solidFill>
                  <a:srgbClr val="002060"/>
                </a:solidFill>
              </a:rPr>
              <a:t>7</a:t>
            </a:r>
            <a:r>
              <a:rPr lang="en-US" sz="2800" b="1" dirty="0">
                <a:solidFill>
                  <a:srgbClr val="002060"/>
                </a:solidFill>
              </a:rPr>
              <a:t>, KMnO</a:t>
            </a:r>
            <a:r>
              <a:rPr lang="en-US" sz="2800" b="1" baseline="-25000" dirty="0">
                <a:solidFill>
                  <a:srgbClr val="002060"/>
                </a:solidFill>
              </a:rPr>
              <a:t>4</a:t>
            </a:r>
            <a:r>
              <a:rPr lang="en-US" sz="2800" b="1" dirty="0">
                <a:solidFill>
                  <a:srgbClr val="002060"/>
                </a:solidFill>
              </a:rPr>
              <a:t>). </a:t>
            </a:r>
            <a:endParaRPr lang="uk-UA" sz="2800" b="1" dirty="0">
              <a:solidFill>
                <a:srgbClr val="002060"/>
              </a:solidFill>
            </a:endParaRPr>
          </a:p>
          <a:p>
            <a:endParaRPr lang="uk-UA" sz="2800" b="1" dirty="0">
              <a:solidFill>
                <a:srgbClr val="002060"/>
              </a:solidFill>
            </a:endParaRPr>
          </a:p>
          <a:p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кутник 1"/>
          <p:cNvSpPr/>
          <p:nvPr/>
        </p:nvSpPr>
        <p:spPr>
          <a:xfrm>
            <a:off x="4392891" y="3186259"/>
            <a:ext cx="7258640" cy="35180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2060"/>
                </a:solidFill>
              </a:rPr>
              <a:t>Низька </a:t>
            </a:r>
            <a:r>
              <a:rPr lang="uk-UA" sz="2800" b="1" dirty="0">
                <a:solidFill>
                  <a:srgbClr val="002060"/>
                </a:solidFill>
              </a:rPr>
              <a:t>реакційна здатність алканів стала причиною тривіальної назви цього класу </a:t>
            </a:r>
            <a:r>
              <a:rPr lang="uk-UA" sz="2800" b="1" dirty="0" err="1">
                <a:solidFill>
                  <a:srgbClr val="002060"/>
                </a:solidFill>
              </a:rPr>
              <a:t>сполук</a:t>
            </a:r>
            <a:r>
              <a:rPr lang="uk-UA" sz="2800" b="1" dirty="0">
                <a:solidFill>
                  <a:srgbClr val="002060"/>
                </a:solidFill>
              </a:rPr>
              <a:t> – </a:t>
            </a:r>
            <a:r>
              <a:rPr lang="uk-UA" sz="2800" b="1" dirty="0">
                <a:solidFill>
                  <a:srgbClr val="C00000"/>
                </a:solidFill>
              </a:rPr>
              <a:t>парафіни</a:t>
            </a:r>
            <a:r>
              <a:rPr lang="uk-UA" sz="2800" b="1" dirty="0">
                <a:solidFill>
                  <a:srgbClr val="002060"/>
                </a:solidFill>
              </a:rPr>
              <a:t> (від лат. </a:t>
            </a:r>
            <a:r>
              <a:rPr lang="en-US" sz="2800" b="1" dirty="0" err="1">
                <a:solidFill>
                  <a:srgbClr val="002060"/>
                </a:solidFill>
              </a:rPr>
              <a:t>parum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affinis</a:t>
            </a:r>
            <a:r>
              <a:rPr lang="en-US" sz="2800" b="1" dirty="0">
                <a:solidFill>
                  <a:srgbClr val="002060"/>
                </a:solidFill>
              </a:rPr>
              <a:t> – </a:t>
            </a:r>
            <a:r>
              <a:rPr lang="uk-UA" sz="2800" b="1" dirty="0">
                <a:solidFill>
                  <a:srgbClr val="002060"/>
                </a:solidFill>
              </a:rPr>
              <a:t>мало споріднений).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endParaRPr lang="uk-UA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rgbClr val="002060"/>
                </a:solidFill>
              </a:rPr>
              <a:t>Російський хімік М.І. Коновалов назвав їх “хімічними мерцями” за їх нездатність вступати у хімічні перетворення</a:t>
            </a:r>
            <a:r>
              <a:rPr lang="uk-UA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0538" r="7667"/>
          <a:stretch/>
        </p:blipFill>
        <p:spPr>
          <a:xfrm>
            <a:off x="686254" y="3186259"/>
            <a:ext cx="2991254" cy="3240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6984" t="2783" r="24566" b="28128"/>
          <a:stretch/>
        </p:blipFill>
        <p:spPr>
          <a:xfrm>
            <a:off x="6806153" y="204013"/>
            <a:ext cx="4128940" cy="272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707011" y="989814"/>
            <a:ext cx="10821971" cy="5789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 </a:t>
            </a:r>
            <a:endParaRPr lang="ru-RU" sz="3200" b="1" u="sng" dirty="0">
              <a:solidFill>
                <a:srgbClr val="C0000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1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C00000"/>
                </a:solidFill>
              </a:rPr>
              <a:t>Повне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окиснення</a:t>
            </a:r>
            <a:r>
              <a:rPr lang="ru-RU" sz="2800" b="1" dirty="0">
                <a:solidFill>
                  <a:srgbClr val="C00000"/>
                </a:solidFill>
              </a:rPr>
              <a:t> (</a:t>
            </a:r>
            <a:r>
              <a:rPr lang="ru-RU" sz="2800" b="1" dirty="0" err="1">
                <a:solidFill>
                  <a:srgbClr val="C00000"/>
                </a:solidFill>
              </a:rPr>
              <a:t>горіння</a:t>
            </a:r>
            <a:r>
              <a:rPr lang="ru-RU" sz="2800" b="1" dirty="0">
                <a:solidFill>
                  <a:srgbClr val="C00000"/>
                </a:solidFill>
              </a:rPr>
              <a:t>) </a:t>
            </a:r>
            <a:r>
              <a:rPr lang="ru-RU" sz="2800" b="1" dirty="0">
                <a:solidFill>
                  <a:srgbClr val="002060"/>
                </a:solidFill>
              </a:rPr>
              <a:t>– </a:t>
            </a:r>
            <a:r>
              <a:rPr lang="ru-RU" sz="2800" b="1" dirty="0" err="1">
                <a:solidFill>
                  <a:srgbClr val="002060"/>
                </a:solidFill>
              </a:rPr>
              <a:t>утворюються</a:t>
            </a:r>
            <a:r>
              <a:rPr lang="ru-RU" sz="2800" b="1" dirty="0">
                <a:solidFill>
                  <a:srgbClr val="002060"/>
                </a:solidFill>
              </a:rPr>
              <a:t> СО</a:t>
            </a:r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800" b="1" dirty="0">
                <a:solidFill>
                  <a:srgbClr val="002060"/>
                </a:solidFill>
              </a:rPr>
              <a:t> і Н</a:t>
            </a:r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800" b="1" dirty="0">
                <a:solidFill>
                  <a:srgbClr val="002060"/>
                </a:solidFill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2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uk-UA" sz="2800" b="1" dirty="0">
                <a:solidFill>
                  <a:srgbClr val="C00000"/>
                </a:solidFill>
              </a:rPr>
              <a:t>Заміщення</a:t>
            </a:r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- атоми </a:t>
            </a:r>
            <a:r>
              <a:rPr lang="uk-UA" sz="2800" b="1" dirty="0">
                <a:solidFill>
                  <a:srgbClr val="002060"/>
                </a:solidFill>
              </a:rPr>
              <a:t>Гідрогену зазвичай заміщують </a:t>
            </a:r>
            <a:r>
              <a:rPr lang="uk-UA" sz="2800" b="1" dirty="0" smtClean="0">
                <a:solidFill>
                  <a:srgbClr val="002060"/>
                </a:solidFill>
              </a:rPr>
              <a:t>галогенами</a:t>
            </a:r>
            <a:r>
              <a:rPr lang="uk-UA" sz="2800" b="1" dirty="0">
                <a:solidFill>
                  <a:srgbClr val="002060"/>
                </a:solidFill>
              </a:rPr>
              <a:t>,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     тому </a:t>
            </a:r>
            <a:r>
              <a:rPr lang="uk-UA" sz="2800" b="1" dirty="0">
                <a:solidFill>
                  <a:srgbClr val="002060"/>
                </a:solidFill>
              </a:rPr>
              <a:t>ці реакції можуть називатись галогенуванням</a:t>
            </a:r>
            <a:r>
              <a:rPr lang="uk-UA" sz="2800" b="1" dirty="0" smtClean="0">
                <a:solidFill>
                  <a:srgbClr val="002060"/>
                </a:solidFill>
              </a:rPr>
              <a:t>).</a:t>
            </a:r>
          </a:p>
          <a:p>
            <a:endParaRPr lang="uk-UA" sz="2800" b="1" dirty="0">
              <a:solidFill>
                <a:srgbClr val="002060"/>
              </a:solidFill>
            </a:endParaRPr>
          </a:p>
          <a:p>
            <a:r>
              <a:rPr lang="uk-UA" sz="2800" b="1" i="1" dirty="0">
                <a:solidFill>
                  <a:srgbClr val="002060"/>
                </a:solidFill>
              </a:rPr>
              <a:t> </a:t>
            </a:r>
            <a:r>
              <a:rPr lang="uk-UA" sz="2800" b="1" dirty="0">
                <a:solidFill>
                  <a:srgbClr val="002060"/>
                </a:solidFill>
              </a:rPr>
              <a:t>3. </a:t>
            </a:r>
            <a:r>
              <a:rPr lang="uk-UA" sz="2800" b="1" dirty="0">
                <a:solidFill>
                  <a:srgbClr val="C00000"/>
                </a:solidFill>
              </a:rPr>
              <a:t>Дегідрування</a:t>
            </a:r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- відщеплення </a:t>
            </a:r>
            <a:r>
              <a:rPr lang="en-US" sz="2800" b="1" dirty="0" smtClean="0">
                <a:solidFill>
                  <a:srgbClr val="002060"/>
                </a:solidFill>
              </a:rPr>
              <a:t>H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</a:p>
          <a:p>
            <a:endParaRPr lang="uk-UA" sz="2800" b="1" dirty="0">
              <a:solidFill>
                <a:srgbClr val="002060"/>
              </a:solidFill>
            </a:endParaRPr>
          </a:p>
          <a:p>
            <a:r>
              <a:rPr lang="uk-UA" sz="2800" b="1" i="1" dirty="0">
                <a:solidFill>
                  <a:srgbClr val="002060"/>
                </a:solidFill>
              </a:rPr>
              <a:t> </a:t>
            </a:r>
            <a:r>
              <a:rPr lang="uk-UA" sz="2800" b="1" dirty="0">
                <a:solidFill>
                  <a:srgbClr val="002060"/>
                </a:solidFill>
              </a:rPr>
              <a:t>4. </a:t>
            </a:r>
            <a:r>
              <a:rPr lang="uk-UA" sz="2800" b="1" dirty="0">
                <a:solidFill>
                  <a:srgbClr val="C00000"/>
                </a:solidFill>
              </a:rPr>
              <a:t>Крекінг </a:t>
            </a:r>
            <a:r>
              <a:rPr lang="uk-UA" sz="2800" b="1" dirty="0" smtClean="0">
                <a:solidFill>
                  <a:srgbClr val="002060"/>
                </a:solidFill>
              </a:rPr>
              <a:t>- розщеплення </a:t>
            </a:r>
            <a:r>
              <a:rPr lang="uk-UA" sz="2800" b="1" dirty="0">
                <a:solidFill>
                  <a:srgbClr val="002060"/>
                </a:solidFill>
              </a:rPr>
              <a:t>довгої молекули алкану на 2 </a:t>
            </a:r>
            <a:r>
              <a:rPr lang="uk-UA" sz="2800" b="1" dirty="0" smtClean="0">
                <a:solidFill>
                  <a:srgbClr val="002060"/>
                </a:solidFill>
              </a:rPr>
              <a:t>менші.</a:t>
            </a:r>
          </a:p>
          <a:p>
            <a:endParaRPr lang="uk-UA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 5. </a:t>
            </a:r>
            <a:r>
              <a:rPr lang="uk-UA" sz="2800" b="1" dirty="0">
                <a:solidFill>
                  <a:srgbClr val="C00000"/>
                </a:solidFill>
              </a:rPr>
              <a:t>Ізомеризація</a:t>
            </a:r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- з </a:t>
            </a:r>
            <a:r>
              <a:rPr lang="uk-UA" sz="2800" b="1" dirty="0">
                <a:solidFill>
                  <a:srgbClr val="002060"/>
                </a:solidFill>
              </a:rPr>
              <a:t>алкану нормальної будови утворюються ізомери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    з </a:t>
            </a:r>
            <a:r>
              <a:rPr lang="uk-UA" sz="2800" b="1" dirty="0">
                <a:solidFill>
                  <a:srgbClr val="002060"/>
                </a:solidFill>
              </a:rPr>
              <a:t>розгалуженими </a:t>
            </a:r>
            <a:r>
              <a:rPr lang="uk-UA" sz="2800" b="1" dirty="0" smtClean="0">
                <a:solidFill>
                  <a:srgbClr val="002060"/>
                </a:solidFill>
              </a:rPr>
              <a:t>ланцюгами.</a:t>
            </a:r>
          </a:p>
          <a:p>
            <a:endParaRPr lang="uk-UA" sz="2800" b="1" dirty="0" smtClean="0">
              <a:solidFill>
                <a:srgbClr val="002060"/>
              </a:solidFill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>
                <a:solidFill>
                  <a:srgbClr val="002060"/>
                </a:solidFill>
              </a:rPr>
              <a:t>6. </a:t>
            </a:r>
            <a:r>
              <a:rPr lang="uk-UA" sz="2800" b="1" dirty="0">
                <a:solidFill>
                  <a:srgbClr val="C00000"/>
                </a:solidFill>
              </a:rPr>
              <a:t>Реакція </a:t>
            </a:r>
            <a:r>
              <a:rPr lang="uk-UA" sz="2800" b="1" dirty="0" err="1">
                <a:solidFill>
                  <a:srgbClr val="C00000"/>
                </a:solidFill>
              </a:rPr>
              <a:t>Вюрца</a:t>
            </a:r>
            <a:r>
              <a:rPr lang="uk-UA" sz="2800" b="1" dirty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- подовження </a:t>
            </a:r>
            <a:r>
              <a:rPr lang="uk-UA" sz="2800" b="1" dirty="0">
                <a:solidFill>
                  <a:srgbClr val="002060"/>
                </a:solidFill>
              </a:rPr>
              <a:t>вуглеводневого </a:t>
            </a:r>
            <a:r>
              <a:rPr lang="uk-UA" sz="2800" b="1" dirty="0" smtClean="0">
                <a:solidFill>
                  <a:srgbClr val="002060"/>
                </a:solidFill>
              </a:rPr>
              <a:t>ланцюга.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Прямокутник 1"/>
          <p:cNvSpPr/>
          <p:nvPr/>
        </p:nvSpPr>
        <p:spPr>
          <a:xfrm>
            <a:off x="3535051" y="132342"/>
            <a:ext cx="4656842" cy="7349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</a:rPr>
              <a:t>Типові реакції</a:t>
            </a:r>
            <a:endParaRPr lang="uk-UA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0780" y="216816"/>
            <a:ext cx="6862445" cy="6476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002060"/>
                </a:solidFill>
              </a:rPr>
              <a:t>Вуглеводні </a:t>
            </a:r>
            <a:r>
              <a:rPr lang="uk-UA" sz="2800" b="1" dirty="0" err="1">
                <a:solidFill>
                  <a:srgbClr val="002060"/>
                </a:solidFill>
              </a:rPr>
              <a:t>СхНу</a:t>
            </a:r>
            <a:r>
              <a:rPr lang="uk-UA" sz="2800" b="1" dirty="0">
                <a:solidFill>
                  <a:srgbClr val="002060"/>
                </a:solidFill>
              </a:rPr>
              <a:t> і </a:t>
            </a:r>
            <a:r>
              <a:rPr lang="uk-UA" sz="2800" b="1" dirty="0" err="1">
                <a:solidFill>
                  <a:srgbClr val="002060"/>
                </a:solidFill>
              </a:rPr>
              <a:t>оксигеновмісні</a:t>
            </a:r>
            <a:r>
              <a:rPr lang="uk-UA" sz="2800" b="1" dirty="0">
                <a:solidFill>
                  <a:srgbClr val="002060"/>
                </a:solidFill>
              </a:rPr>
              <a:t> органічні сполуки </a:t>
            </a:r>
            <a:r>
              <a:rPr lang="uk-UA" sz="2800" b="1" dirty="0" err="1">
                <a:solidFill>
                  <a:srgbClr val="002060"/>
                </a:solidFill>
              </a:rPr>
              <a:t>СхНуО</a:t>
            </a:r>
            <a:r>
              <a:rPr lang="en-US" sz="2800" b="1" dirty="0">
                <a:solidFill>
                  <a:srgbClr val="002060"/>
                </a:solidFill>
              </a:rPr>
              <a:t>z</a:t>
            </a:r>
            <a:r>
              <a:rPr lang="uk-UA" sz="2800" b="1" dirty="0">
                <a:solidFill>
                  <a:srgbClr val="002060"/>
                </a:solidFill>
              </a:rPr>
              <a:t> горять, тобто взаємодіють з киснем.</a:t>
            </a:r>
          </a:p>
          <a:p>
            <a:endParaRPr lang="uk-UA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002060"/>
                </a:solidFill>
              </a:rPr>
              <a:t>В результаті горіння (повного окиснення) утворюються вуглекислий газ (карбон (І</a:t>
            </a:r>
            <a:r>
              <a:rPr lang="en-US" sz="2800" b="1" dirty="0">
                <a:solidFill>
                  <a:srgbClr val="002060"/>
                </a:solidFill>
              </a:rPr>
              <a:t>V</a:t>
            </a:r>
            <a:r>
              <a:rPr lang="uk-UA" sz="2800" b="1" dirty="0">
                <a:solidFill>
                  <a:srgbClr val="002060"/>
                </a:solidFill>
              </a:rPr>
              <a:t>) </a:t>
            </a:r>
            <a:r>
              <a:rPr lang="uk-UA" sz="2800" b="1" dirty="0" smtClean="0">
                <a:solidFill>
                  <a:srgbClr val="002060"/>
                </a:solidFill>
              </a:rPr>
              <a:t>оксид) </a:t>
            </a:r>
            <a:r>
              <a:rPr lang="uk-UA" sz="2800" b="1" dirty="0">
                <a:solidFill>
                  <a:srgbClr val="002060"/>
                </a:solidFill>
              </a:rPr>
              <a:t>і вода.</a:t>
            </a:r>
          </a:p>
          <a:p>
            <a:endParaRPr lang="uk-UA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002060"/>
                </a:solidFill>
              </a:rPr>
              <a:t>Реакції </a:t>
            </a:r>
            <a:r>
              <a:rPr lang="uk-UA" sz="2800" b="1" dirty="0">
                <a:solidFill>
                  <a:srgbClr val="C00000"/>
                </a:solidFill>
              </a:rPr>
              <a:t>горіння</a:t>
            </a:r>
            <a:r>
              <a:rPr lang="uk-UA" sz="2800" b="1" dirty="0">
                <a:solidFill>
                  <a:srgbClr val="002060"/>
                </a:solidFill>
              </a:rPr>
              <a:t> – </a:t>
            </a:r>
            <a:r>
              <a:rPr lang="uk-UA" sz="2800" b="1" dirty="0" smtClean="0">
                <a:solidFill>
                  <a:srgbClr val="C00000"/>
                </a:solidFill>
              </a:rPr>
              <a:t>екзотермічні</a:t>
            </a:r>
          </a:p>
          <a:p>
            <a:r>
              <a:rPr lang="uk-UA" sz="2800" b="1" dirty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</a:rPr>
              <a:t>     </a:t>
            </a:r>
            <a:r>
              <a:rPr lang="uk-UA" sz="2800" b="1" dirty="0">
                <a:solidFill>
                  <a:srgbClr val="002060"/>
                </a:solidFill>
              </a:rPr>
              <a:t>(з виділенням тепла).</a:t>
            </a:r>
          </a:p>
          <a:p>
            <a:endParaRPr lang="uk-UA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002060"/>
                </a:solidFill>
              </a:rPr>
              <a:t>Алкани</a:t>
            </a:r>
            <a:r>
              <a:rPr lang="uk-UA" sz="2800" b="1" dirty="0">
                <a:solidFill>
                  <a:srgbClr val="C00000"/>
                </a:solidFill>
              </a:rPr>
              <a:t> – легкозаймисті речовини</a:t>
            </a:r>
            <a:r>
              <a:rPr lang="uk-UA" sz="2800" b="1" dirty="0" smtClean="0">
                <a:solidFill>
                  <a:srgbClr val="C00000"/>
                </a:solidFill>
              </a:rPr>
              <a:t>!         </a:t>
            </a:r>
            <a:r>
              <a:rPr lang="uk-UA" sz="2800" b="1" dirty="0">
                <a:solidFill>
                  <a:srgbClr val="002060"/>
                </a:solidFill>
              </a:rPr>
              <a:t>З повітрям утворюють </a:t>
            </a:r>
            <a:r>
              <a:rPr lang="uk-UA" sz="2800" b="1" dirty="0">
                <a:solidFill>
                  <a:srgbClr val="C00000"/>
                </a:solidFill>
              </a:rPr>
              <a:t>вибухонебезпечні суміші.</a:t>
            </a:r>
          </a:p>
        </p:txBody>
      </p:sp>
      <p:sp>
        <p:nvSpPr>
          <p:cNvPr id="11" name="Прямокутник 1"/>
          <p:cNvSpPr/>
          <p:nvPr/>
        </p:nvSpPr>
        <p:spPr>
          <a:xfrm>
            <a:off x="7767687" y="364181"/>
            <a:ext cx="4110088" cy="16660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000" b="1" dirty="0">
              <a:solidFill>
                <a:srgbClr val="C00000"/>
              </a:solidFill>
            </a:endParaRPr>
          </a:p>
          <a:p>
            <a:pPr algn="ctr"/>
            <a:r>
              <a:rPr lang="uk-UA" sz="4400" b="1" dirty="0">
                <a:solidFill>
                  <a:srgbClr val="C00000"/>
                </a:solidFill>
              </a:rPr>
              <a:t>Горіння </a:t>
            </a:r>
            <a:r>
              <a:rPr lang="uk-UA" sz="4400" b="1" dirty="0" smtClean="0">
                <a:solidFill>
                  <a:srgbClr val="C00000"/>
                </a:solidFill>
              </a:rPr>
              <a:t>алканів (вуглеводнів)</a:t>
            </a:r>
            <a:endParaRPr lang="uk-UA" sz="4400" b="1" dirty="0">
              <a:solidFill>
                <a:srgbClr val="C00000"/>
              </a:solidFill>
            </a:endParaRPr>
          </a:p>
          <a:p>
            <a:pPr algn="ctr"/>
            <a:endParaRPr lang="uk-UA" sz="6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0549" t="9272" r="3392" b="13264"/>
          <a:stretch/>
        </p:blipFill>
        <p:spPr>
          <a:xfrm>
            <a:off x="7619383" y="2384555"/>
            <a:ext cx="4258392" cy="39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322025" y="543488"/>
            <a:ext cx="4380930" cy="23430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Tx/>
              <a:buAutoNum type="arabicPeriod"/>
            </a:pPr>
            <a:endParaRPr lang="uk-UA" sz="32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514350" indent="-514350">
              <a:buFontTx/>
              <a:buAutoNum type="arabicPeriod"/>
            </a:pPr>
            <a:endParaRPr lang="uk-UA" sz="32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ctr"/>
            <a:r>
              <a:rPr lang="uk-UA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Написати реакції повного окиснення </a:t>
            </a:r>
          </a:p>
          <a:p>
            <a:pPr algn="ctr"/>
            <a:r>
              <a:rPr lang="uk-UA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    пропану, бутану,     пентану. </a:t>
            </a:r>
          </a:p>
          <a:p>
            <a:endParaRPr lang="uk-UA" sz="32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endParaRPr lang="uk-UA" sz="32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858603" y="3839005"/>
            <a:ext cx="7110483" cy="27960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uk-UA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дегідрування</a:t>
            </a:r>
            <a:r>
              <a:rPr lang="uk-UA" sz="3200" b="1" dirty="0">
                <a:solidFill>
                  <a:srgbClr val="002060"/>
                </a:solidFill>
              </a:rPr>
              <a:t> (відщеплення Н</a:t>
            </a:r>
            <a:r>
              <a:rPr lang="uk-UA" sz="2800" b="1" dirty="0">
                <a:solidFill>
                  <a:srgbClr val="002060"/>
                </a:solidFill>
              </a:rPr>
              <a:t>2</a:t>
            </a:r>
            <a:r>
              <a:rPr lang="uk-UA" sz="3200" b="1" dirty="0">
                <a:solidFill>
                  <a:srgbClr val="002060"/>
                </a:solidFill>
              </a:rPr>
              <a:t>) </a:t>
            </a:r>
          </a:p>
          <a:p>
            <a:pPr algn="ctr"/>
            <a:endParaRPr lang="uk-UA" sz="3200" b="1" dirty="0">
              <a:solidFill>
                <a:srgbClr val="002060"/>
              </a:solidFill>
            </a:endParaRPr>
          </a:p>
          <a:p>
            <a:pPr algn="ctr"/>
            <a:r>
              <a:rPr lang="uk-UA" sz="3600" b="1" dirty="0">
                <a:solidFill>
                  <a:srgbClr val="660033"/>
                </a:solidFill>
              </a:rPr>
              <a:t>алкани</a:t>
            </a:r>
            <a:r>
              <a:rPr lang="uk-UA" sz="3200" b="1" dirty="0">
                <a:solidFill>
                  <a:srgbClr val="C00000"/>
                </a:solidFill>
              </a:rPr>
              <a:t>            </a:t>
            </a:r>
            <a:r>
              <a:rPr lang="uk-UA" sz="3600" b="1" dirty="0">
                <a:solidFill>
                  <a:srgbClr val="70AD47">
                    <a:lumMod val="75000"/>
                  </a:srgbClr>
                </a:solidFill>
              </a:rPr>
              <a:t>алкени</a:t>
            </a:r>
            <a:r>
              <a:rPr lang="uk-UA" sz="3200" b="1" dirty="0">
                <a:solidFill>
                  <a:srgbClr val="C00000"/>
                </a:solidFill>
              </a:rPr>
              <a:t>            </a:t>
            </a:r>
            <a:r>
              <a:rPr lang="uk-UA" sz="3600" b="1" dirty="0">
                <a:solidFill>
                  <a:srgbClr val="ED7D31">
                    <a:lumMod val="75000"/>
                  </a:srgbClr>
                </a:solidFill>
              </a:rPr>
              <a:t>алкіни</a:t>
            </a:r>
          </a:p>
          <a:p>
            <a:pPr algn="ctr"/>
            <a:endParaRPr lang="uk-UA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гідрування</a:t>
            </a:r>
            <a:r>
              <a:rPr lang="uk-UA" sz="3200" b="1" dirty="0">
                <a:solidFill>
                  <a:srgbClr val="002060"/>
                </a:solidFill>
              </a:rPr>
              <a:t> (приєднання Н</a:t>
            </a:r>
            <a:r>
              <a:rPr lang="uk-UA" sz="2800" b="1" dirty="0">
                <a:solidFill>
                  <a:srgbClr val="002060"/>
                </a:solidFill>
              </a:rPr>
              <a:t>2</a:t>
            </a:r>
            <a:r>
              <a:rPr lang="uk-UA" sz="3200" b="1" dirty="0">
                <a:solidFill>
                  <a:srgbClr val="002060"/>
                </a:solidFill>
              </a:rPr>
              <a:t>) </a:t>
            </a:r>
          </a:p>
          <a:p>
            <a:pPr algn="ctr"/>
            <a:endParaRPr lang="uk-UA" sz="3200" b="1" dirty="0">
              <a:solidFill>
                <a:srgbClr val="C00000"/>
              </a:solidFill>
            </a:endParaRPr>
          </a:p>
          <a:p>
            <a:pPr algn="ctr"/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91319" y="4093196"/>
            <a:ext cx="3848669" cy="2541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Написати реакції    дегідрування</a:t>
            </a:r>
          </a:p>
          <a:p>
            <a:pPr algn="ctr"/>
            <a:r>
              <a:rPr lang="uk-UA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пропану, бутану, пентану. </a:t>
            </a: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6755641" y="5237045"/>
            <a:ext cx="873457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>
            <a:off x="9280478" y="5237045"/>
            <a:ext cx="873457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>
            <a:off x="5502323" y="4810837"/>
            <a:ext cx="6086901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/>
          <p:nvPr/>
        </p:nvCxnSpPr>
        <p:spPr>
          <a:xfrm flipH="1">
            <a:off x="5295331" y="5763339"/>
            <a:ext cx="6196084" cy="8535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177421" y="3534770"/>
            <a:ext cx="116688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кутник 3"/>
          <p:cNvSpPr/>
          <p:nvPr/>
        </p:nvSpPr>
        <p:spPr>
          <a:xfrm>
            <a:off x="881952" y="732618"/>
            <a:ext cx="5873689" cy="1884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3600" b="1" dirty="0">
              <a:solidFill>
                <a:srgbClr val="002060"/>
              </a:solidFill>
            </a:endParaRPr>
          </a:p>
          <a:p>
            <a:pPr algn="ctr"/>
            <a:r>
              <a:rPr lang="uk-UA" sz="3600" b="1" dirty="0">
                <a:solidFill>
                  <a:srgbClr val="002060"/>
                </a:solidFill>
              </a:rPr>
              <a:t>СН</a:t>
            </a:r>
            <a:r>
              <a:rPr lang="uk-UA" sz="3200" b="1" dirty="0">
                <a:solidFill>
                  <a:srgbClr val="002060"/>
                </a:solidFill>
              </a:rPr>
              <a:t>4 </a:t>
            </a:r>
            <a:r>
              <a:rPr lang="uk-UA" sz="3600" b="1" dirty="0">
                <a:solidFill>
                  <a:srgbClr val="002060"/>
                </a:solidFill>
              </a:rPr>
              <a:t>+ 2О</a:t>
            </a:r>
            <a:r>
              <a:rPr lang="uk-UA" sz="3200" b="1" dirty="0">
                <a:solidFill>
                  <a:srgbClr val="002060"/>
                </a:solidFill>
              </a:rPr>
              <a:t>2</a:t>
            </a:r>
            <a:r>
              <a:rPr lang="uk-UA" sz="3600" b="1" dirty="0">
                <a:solidFill>
                  <a:srgbClr val="002060"/>
                </a:solidFill>
              </a:rPr>
              <a:t> = СО</a:t>
            </a:r>
            <a:r>
              <a:rPr lang="uk-UA" sz="3200" b="1" dirty="0">
                <a:solidFill>
                  <a:srgbClr val="002060"/>
                </a:solidFill>
              </a:rPr>
              <a:t>2</a:t>
            </a:r>
            <a:r>
              <a:rPr lang="uk-UA" sz="3600" b="1" dirty="0">
                <a:solidFill>
                  <a:srgbClr val="002060"/>
                </a:solidFill>
              </a:rPr>
              <a:t> + 2Н</a:t>
            </a:r>
            <a:r>
              <a:rPr lang="uk-UA" sz="3200" b="1" dirty="0">
                <a:solidFill>
                  <a:srgbClr val="002060"/>
                </a:solidFill>
              </a:rPr>
              <a:t>2</a:t>
            </a:r>
            <a:r>
              <a:rPr lang="uk-UA" sz="3600" b="1" dirty="0">
                <a:solidFill>
                  <a:srgbClr val="002060"/>
                </a:solidFill>
              </a:rPr>
              <a:t>О</a:t>
            </a:r>
          </a:p>
          <a:p>
            <a:pPr algn="ctr"/>
            <a:endParaRPr lang="uk-UA" sz="3600" b="1" dirty="0">
              <a:solidFill>
                <a:srgbClr val="002060"/>
              </a:solidFill>
            </a:endParaRPr>
          </a:p>
          <a:p>
            <a:pPr algn="ctr"/>
            <a:r>
              <a:rPr lang="uk-UA" sz="3600" b="1" dirty="0">
                <a:solidFill>
                  <a:srgbClr val="002060"/>
                </a:solidFill>
              </a:rPr>
              <a:t>2С</a:t>
            </a:r>
            <a:r>
              <a:rPr lang="uk-UA" sz="3200" b="1" dirty="0">
                <a:solidFill>
                  <a:srgbClr val="002060"/>
                </a:solidFill>
              </a:rPr>
              <a:t>2</a:t>
            </a:r>
            <a:r>
              <a:rPr lang="uk-UA" sz="3600" b="1" dirty="0">
                <a:solidFill>
                  <a:srgbClr val="002060"/>
                </a:solidFill>
              </a:rPr>
              <a:t>Н</a:t>
            </a:r>
            <a:r>
              <a:rPr lang="uk-UA" sz="3200" b="1" dirty="0">
                <a:solidFill>
                  <a:srgbClr val="002060"/>
                </a:solidFill>
              </a:rPr>
              <a:t>6</a:t>
            </a:r>
            <a:r>
              <a:rPr lang="uk-UA" sz="3600" b="1" dirty="0">
                <a:solidFill>
                  <a:srgbClr val="002060"/>
                </a:solidFill>
              </a:rPr>
              <a:t> + 7О</a:t>
            </a:r>
            <a:r>
              <a:rPr lang="uk-UA" sz="3200" b="1" dirty="0">
                <a:solidFill>
                  <a:srgbClr val="002060"/>
                </a:solidFill>
              </a:rPr>
              <a:t>2</a:t>
            </a:r>
            <a:r>
              <a:rPr lang="uk-UA" sz="3600" b="1" dirty="0">
                <a:solidFill>
                  <a:srgbClr val="002060"/>
                </a:solidFill>
              </a:rPr>
              <a:t> = 4СО</a:t>
            </a:r>
            <a:r>
              <a:rPr lang="uk-UA" sz="3200" b="1" dirty="0">
                <a:solidFill>
                  <a:srgbClr val="002060"/>
                </a:solidFill>
              </a:rPr>
              <a:t>2</a:t>
            </a:r>
            <a:r>
              <a:rPr lang="uk-UA" sz="3600" b="1" dirty="0">
                <a:solidFill>
                  <a:srgbClr val="002060"/>
                </a:solidFill>
              </a:rPr>
              <a:t> + 6Н</a:t>
            </a:r>
            <a:r>
              <a:rPr lang="uk-UA" sz="3200" b="1" dirty="0">
                <a:solidFill>
                  <a:srgbClr val="002060"/>
                </a:solidFill>
              </a:rPr>
              <a:t>2</a:t>
            </a:r>
            <a:r>
              <a:rPr lang="uk-UA" sz="3600" b="1" dirty="0">
                <a:solidFill>
                  <a:srgbClr val="002060"/>
                </a:solidFill>
              </a:rPr>
              <a:t>О</a:t>
            </a:r>
          </a:p>
          <a:p>
            <a:endParaRPr lang="uk-U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хлорування метану фот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2"/>
          <a:stretch/>
        </p:blipFill>
        <p:spPr bwMode="auto">
          <a:xfrm>
            <a:off x="2168596" y="5175420"/>
            <a:ext cx="7607494" cy="1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" t="2402" r="6807" b="21365"/>
          <a:stretch/>
        </p:blipFill>
        <p:spPr bwMode="auto">
          <a:xfrm>
            <a:off x="151261" y="211479"/>
            <a:ext cx="7137918" cy="47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2"/>
          <p:cNvSpPr/>
          <p:nvPr/>
        </p:nvSpPr>
        <p:spPr>
          <a:xfrm>
            <a:off x="7418894" y="1008669"/>
            <a:ext cx="4572001" cy="34460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Реакції заміщення</a:t>
            </a:r>
            <a:r>
              <a:rPr lang="uk-UA" sz="3200" b="1" dirty="0">
                <a:solidFill>
                  <a:srgbClr val="002060"/>
                </a:solidFill>
              </a:rPr>
              <a:t> </a:t>
            </a:r>
            <a:endParaRPr lang="uk-UA" sz="32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endParaRPr lang="uk-UA" sz="3200" b="1" dirty="0">
              <a:solidFill>
                <a:srgbClr val="002060"/>
              </a:solidFill>
            </a:endParaRP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атоми Гідрогену заміщують іншими атомами, зазвичай галогенами, тому ці реакції можуть називатись галогенуванням</a:t>
            </a:r>
          </a:p>
          <a:p>
            <a:pPr algn="ctr"/>
            <a:r>
              <a:rPr lang="uk-UA" sz="3200" b="1" i="1" dirty="0">
                <a:solidFill>
                  <a:srgbClr val="002060"/>
                </a:solidFill>
              </a:rPr>
              <a:t>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5785" y="1338606"/>
            <a:ext cx="11546006" cy="5157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prstClr val="white"/>
                </a:solidFill>
              </a:rPr>
              <a:t> </a:t>
            </a:r>
            <a:r>
              <a:rPr lang="uk-UA" sz="2800" b="1" dirty="0">
                <a:solidFill>
                  <a:srgbClr val="002060"/>
                </a:solidFill>
              </a:rPr>
              <a:t>При взаємодії алканів з </a:t>
            </a:r>
            <a:r>
              <a:rPr lang="uk-UA" sz="2800" b="1" dirty="0">
                <a:solidFill>
                  <a:srgbClr val="C00000"/>
                </a:solidFill>
              </a:rPr>
              <a:t>галогенами</a:t>
            </a:r>
            <a:r>
              <a:rPr lang="uk-UA" sz="2800" b="1" dirty="0">
                <a:solidFill>
                  <a:srgbClr val="002060"/>
                </a:solidFill>
              </a:rPr>
              <a:t> (хлором і бромом) </a:t>
            </a:r>
          </a:p>
          <a:p>
            <a:r>
              <a:rPr lang="uk-UA" sz="2800" b="1" dirty="0">
                <a:solidFill>
                  <a:srgbClr val="C00000"/>
                </a:solidFill>
              </a:rPr>
              <a:t>під дією ультрафіолетового випромінювання або високої температури </a:t>
            </a:r>
            <a:r>
              <a:rPr lang="uk-UA" sz="2800" b="1" dirty="0">
                <a:solidFill>
                  <a:srgbClr val="002060"/>
                </a:solidFill>
              </a:rPr>
              <a:t>утворюється суміш продуктів від </a:t>
            </a:r>
            <a:r>
              <a:rPr lang="uk-UA" sz="2800" b="1" dirty="0" err="1">
                <a:solidFill>
                  <a:srgbClr val="002060"/>
                </a:solidFill>
              </a:rPr>
              <a:t>моно</a:t>
            </a:r>
            <a:r>
              <a:rPr lang="uk-UA" sz="2800" b="1" dirty="0">
                <a:solidFill>
                  <a:srgbClr val="002060"/>
                </a:solidFill>
              </a:rPr>
              <a:t>- до </a:t>
            </a:r>
            <a:r>
              <a:rPr lang="uk-UA" sz="2800" b="1" dirty="0" err="1">
                <a:solidFill>
                  <a:srgbClr val="002060"/>
                </a:solidFill>
              </a:rPr>
              <a:t>полігалогензаміщених</a:t>
            </a:r>
            <a:r>
              <a:rPr lang="uk-UA" sz="2800" b="1" dirty="0">
                <a:solidFill>
                  <a:srgbClr val="002060"/>
                </a:solidFill>
              </a:rPr>
              <a:t> алканів.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002060"/>
                </a:solidFill>
              </a:rPr>
              <a:t>Реакція заміщення на галоген відбувається за складним </a:t>
            </a:r>
          </a:p>
          <a:p>
            <a:r>
              <a:rPr lang="uk-UA" sz="2800" b="1" dirty="0">
                <a:solidFill>
                  <a:srgbClr val="C00000"/>
                </a:solidFill>
              </a:rPr>
              <a:t>вільно-радикальним механізмом </a:t>
            </a:r>
            <a:r>
              <a:rPr lang="uk-UA" sz="2800" b="1" dirty="0">
                <a:solidFill>
                  <a:srgbClr val="002060"/>
                </a:solidFill>
              </a:rPr>
              <a:t>(механізм реакції не розглядаємо):</a:t>
            </a:r>
          </a:p>
          <a:p>
            <a:endParaRPr lang="uk-UA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СН</a:t>
            </a:r>
            <a:r>
              <a:rPr lang="uk-UA" sz="2800" b="1" baseline="-25000" dirty="0">
                <a:solidFill>
                  <a:srgbClr val="002060"/>
                </a:solidFill>
              </a:rPr>
              <a:t>4</a:t>
            </a:r>
            <a:r>
              <a:rPr lang="uk-UA" sz="2800" b="1" dirty="0">
                <a:solidFill>
                  <a:srgbClr val="002060"/>
                </a:solidFill>
              </a:rPr>
              <a:t> + СІ</a:t>
            </a:r>
            <a:r>
              <a:rPr lang="uk-UA" sz="2800" b="1" baseline="-25000" dirty="0">
                <a:solidFill>
                  <a:srgbClr val="002060"/>
                </a:solidFill>
              </a:rPr>
              <a:t>2</a:t>
            </a:r>
            <a:r>
              <a:rPr lang="uk-UA" sz="2800" b="1" dirty="0">
                <a:solidFill>
                  <a:srgbClr val="002060"/>
                </a:solidFill>
              </a:rPr>
              <a:t> → СН</a:t>
            </a:r>
            <a:r>
              <a:rPr lang="uk-UA" sz="2800" b="1" baseline="-25000" dirty="0">
                <a:solidFill>
                  <a:srgbClr val="002060"/>
                </a:solidFill>
              </a:rPr>
              <a:t>3</a:t>
            </a:r>
            <a:r>
              <a:rPr lang="uk-UA" sz="2800" b="1" dirty="0">
                <a:solidFill>
                  <a:srgbClr val="002060"/>
                </a:solidFill>
              </a:rPr>
              <a:t>СІ + НСІ	          </a:t>
            </a:r>
            <a:r>
              <a:rPr lang="uk-UA" sz="2800" b="1" dirty="0" err="1">
                <a:solidFill>
                  <a:srgbClr val="002060"/>
                </a:solidFill>
              </a:rPr>
              <a:t>хлорметан</a:t>
            </a:r>
            <a:r>
              <a:rPr lang="uk-UA" sz="2800" b="1" dirty="0">
                <a:solidFill>
                  <a:srgbClr val="002060"/>
                </a:solidFill>
              </a:rPr>
              <a:t>           (І стадія)</a:t>
            </a:r>
          </a:p>
          <a:p>
            <a:r>
              <a:rPr lang="uk-UA" sz="2800" b="1" dirty="0">
                <a:solidFill>
                  <a:srgbClr val="002060"/>
                </a:solidFill>
              </a:rPr>
              <a:t>СН</a:t>
            </a:r>
            <a:r>
              <a:rPr lang="uk-UA" sz="2800" b="1" baseline="-25000" dirty="0">
                <a:solidFill>
                  <a:srgbClr val="002060"/>
                </a:solidFill>
              </a:rPr>
              <a:t>3</a:t>
            </a:r>
            <a:r>
              <a:rPr lang="uk-UA" sz="2800" b="1" dirty="0">
                <a:solidFill>
                  <a:srgbClr val="002060"/>
                </a:solidFill>
              </a:rPr>
              <a:t>СІ + СІ</a:t>
            </a:r>
            <a:r>
              <a:rPr lang="uk-UA" sz="2800" b="1" baseline="-25000" dirty="0">
                <a:solidFill>
                  <a:srgbClr val="002060"/>
                </a:solidFill>
              </a:rPr>
              <a:t>2</a:t>
            </a:r>
            <a:r>
              <a:rPr lang="uk-UA" sz="2800" b="1" dirty="0">
                <a:solidFill>
                  <a:srgbClr val="002060"/>
                </a:solidFill>
              </a:rPr>
              <a:t> → СН</a:t>
            </a:r>
            <a:r>
              <a:rPr lang="uk-UA" sz="2800" b="1" baseline="-25000" dirty="0">
                <a:solidFill>
                  <a:srgbClr val="002060"/>
                </a:solidFill>
              </a:rPr>
              <a:t>2</a:t>
            </a:r>
            <a:r>
              <a:rPr lang="uk-UA" sz="2800" b="1" dirty="0">
                <a:solidFill>
                  <a:srgbClr val="002060"/>
                </a:solidFill>
              </a:rPr>
              <a:t>СІ</a:t>
            </a:r>
            <a:r>
              <a:rPr lang="uk-UA" sz="2800" b="1" baseline="-25000" dirty="0">
                <a:solidFill>
                  <a:srgbClr val="002060"/>
                </a:solidFill>
              </a:rPr>
              <a:t>2</a:t>
            </a:r>
            <a:r>
              <a:rPr lang="uk-UA" sz="2800" b="1" dirty="0">
                <a:solidFill>
                  <a:srgbClr val="002060"/>
                </a:solidFill>
              </a:rPr>
              <a:t> + НСІ        </a:t>
            </a:r>
            <a:r>
              <a:rPr lang="uk-UA" sz="2800" b="1" dirty="0" err="1">
                <a:solidFill>
                  <a:srgbClr val="002060"/>
                </a:solidFill>
              </a:rPr>
              <a:t>дихлоретан</a:t>
            </a:r>
            <a:r>
              <a:rPr lang="uk-UA" sz="2800" b="1" dirty="0">
                <a:solidFill>
                  <a:srgbClr val="002060"/>
                </a:solidFill>
              </a:rPr>
              <a:t>             (ІІ стадія)</a:t>
            </a:r>
          </a:p>
          <a:p>
            <a:r>
              <a:rPr lang="uk-UA" sz="2800" b="1" dirty="0">
                <a:solidFill>
                  <a:srgbClr val="002060"/>
                </a:solidFill>
              </a:rPr>
              <a:t>СН</a:t>
            </a:r>
            <a:r>
              <a:rPr lang="uk-UA" sz="2800" b="1" baseline="-25000" dirty="0">
                <a:solidFill>
                  <a:srgbClr val="002060"/>
                </a:solidFill>
              </a:rPr>
              <a:t>2</a:t>
            </a:r>
            <a:r>
              <a:rPr lang="uk-UA" sz="2800" b="1" dirty="0">
                <a:solidFill>
                  <a:srgbClr val="002060"/>
                </a:solidFill>
              </a:rPr>
              <a:t>СІ + СІ</a:t>
            </a:r>
            <a:r>
              <a:rPr lang="uk-UA" sz="2800" b="1" baseline="-25000" dirty="0">
                <a:solidFill>
                  <a:srgbClr val="002060"/>
                </a:solidFill>
              </a:rPr>
              <a:t>2</a:t>
            </a:r>
            <a:r>
              <a:rPr lang="uk-UA" sz="2800" b="1" dirty="0">
                <a:solidFill>
                  <a:srgbClr val="002060"/>
                </a:solidFill>
              </a:rPr>
              <a:t> → СНСІ</a:t>
            </a:r>
            <a:r>
              <a:rPr lang="uk-UA" sz="2800" b="1" baseline="-25000" dirty="0">
                <a:solidFill>
                  <a:srgbClr val="002060"/>
                </a:solidFill>
              </a:rPr>
              <a:t>3</a:t>
            </a:r>
            <a:r>
              <a:rPr lang="uk-UA" sz="2800" b="1" dirty="0">
                <a:solidFill>
                  <a:srgbClr val="002060"/>
                </a:solidFill>
              </a:rPr>
              <a:t> + НСІ          </a:t>
            </a:r>
            <a:r>
              <a:rPr lang="uk-UA" sz="2800" b="1" dirty="0" err="1">
                <a:solidFill>
                  <a:srgbClr val="002060"/>
                </a:solidFill>
              </a:rPr>
              <a:t>трихлорметан</a:t>
            </a:r>
            <a:r>
              <a:rPr lang="uk-UA" sz="2800" b="1" dirty="0">
                <a:solidFill>
                  <a:srgbClr val="002060"/>
                </a:solidFill>
              </a:rPr>
              <a:t>              (ІІІ стадія)</a:t>
            </a:r>
          </a:p>
          <a:p>
            <a:r>
              <a:rPr lang="uk-UA" sz="2800" b="1" dirty="0">
                <a:solidFill>
                  <a:srgbClr val="002060"/>
                </a:solidFill>
              </a:rPr>
              <a:t>СНСІ</a:t>
            </a:r>
            <a:r>
              <a:rPr lang="uk-UA" sz="2800" b="1" baseline="-25000" dirty="0">
                <a:solidFill>
                  <a:srgbClr val="002060"/>
                </a:solidFill>
              </a:rPr>
              <a:t>3</a:t>
            </a:r>
            <a:r>
              <a:rPr lang="uk-UA" sz="2800" b="1" dirty="0">
                <a:solidFill>
                  <a:srgbClr val="002060"/>
                </a:solidFill>
              </a:rPr>
              <a:t> + СІ</a:t>
            </a:r>
            <a:r>
              <a:rPr lang="uk-UA" sz="2800" b="1" baseline="-25000" dirty="0">
                <a:solidFill>
                  <a:srgbClr val="002060"/>
                </a:solidFill>
              </a:rPr>
              <a:t>2</a:t>
            </a:r>
            <a:r>
              <a:rPr lang="uk-UA" sz="2800" b="1" dirty="0">
                <a:solidFill>
                  <a:srgbClr val="002060"/>
                </a:solidFill>
              </a:rPr>
              <a:t> → ССІ</a:t>
            </a:r>
            <a:r>
              <a:rPr lang="uk-UA" sz="2800" b="1" baseline="-25000" dirty="0">
                <a:solidFill>
                  <a:srgbClr val="002060"/>
                </a:solidFill>
              </a:rPr>
              <a:t>4</a:t>
            </a:r>
            <a:r>
              <a:rPr lang="uk-UA" sz="2800" b="1" dirty="0">
                <a:solidFill>
                  <a:srgbClr val="002060"/>
                </a:solidFill>
              </a:rPr>
              <a:t> + НСІ             </a:t>
            </a:r>
            <a:r>
              <a:rPr lang="uk-UA" sz="2800" b="1" dirty="0" err="1">
                <a:solidFill>
                  <a:srgbClr val="002060"/>
                </a:solidFill>
              </a:rPr>
              <a:t>тетрахлорметан</a:t>
            </a:r>
            <a:r>
              <a:rPr lang="uk-UA" sz="2800" b="1" dirty="0">
                <a:solidFill>
                  <a:srgbClr val="002060"/>
                </a:solidFill>
              </a:rPr>
              <a:t>    (повне хлорування)</a:t>
            </a:r>
          </a:p>
          <a:p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61913" y="272955"/>
            <a:ext cx="11479878" cy="8017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C00000"/>
                </a:solidFill>
              </a:rPr>
              <a:t>Заміщення атомів Гідрогену  </a:t>
            </a:r>
            <a:r>
              <a:rPr lang="uk-UA" sz="4000" b="1" u="sng" dirty="0">
                <a:solidFill>
                  <a:srgbClr val="C00000"/>
                </a:solidFill>
                <a:hlinkClick r:id="rId4"/>
              </a:rPr>
              <a:t>Галогенування</a:t>
            </a:r>
            <a:r>
              <a:rPr lang="uk-UA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033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78351" y="5024486"/>
            <a:ext cx="9448540" cy="15607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Реакції </a:t>
            </a:r>
            <a:r>
              <a:rPr lang="uk-UA" sz="2800" b="1" dirty="0">
                <a:solidFill>
                  <a:srgbClr val="C00000"/>
                </a:solidFill>
              </a:rPr>
              <a:t>ізомеризації</a:t>
            </a:r>
            <a:r>
              <a:rPr lang="uk-UA" sz="2800" b="1" dirty="0">
                <a:solidFill>
                  <a:srgbClr val="002060"/>
                </a:solidFill>
              </a:rPr>
              <a:t> – утворення ізомерів (пригадати!)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Ізомеризація алканів має велике значення при переробці нафти на бензин.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04788" y="1315038"/>
            <a:ext cx="7296911" cy="33182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>
              <a:solidFill>
                <a:srgbClr val="C0000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Крекінг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>
                <a:solidFill>
                  <a:srgbClr val="002060"/>
                </a:solidFill>
              </a:rPr>
              <a:t>– процес термічного розкладання вуглеводнів, в основі якого лежать реакції розщеплення вуглецевого ланцюга великих молекул з утворенням </a:t>
            </a:r>
            <a:r>
              <a:rPr lang="uk-UA" sz="2800" b="1" dirty="0" err="1">
                <a:solidFill>
                  <a:srgbClr val="002060"/>
                </a:solidFill>
              </a:rPr>
              <a:t>сполук</a:t>
            </a:r>
            <a:r>
              <a:rPr lang="uk-UA" sz="2800" b="1" dirty="0">
                <a:solidFill>
                  <a:srgbClr val="002060"/>
                </a:solidFill>
              </a:rPr>
              <a:t> з більш коротким ланцюгом (переробка нафти</a:t>
            </a:r>
            <a:r>
              <a:rPr lang="uk-UA" sz="2800" b="1" dirty="0" smtClean="0">
                <a:solidFill>
                  <a:srgbClr val="002060"/>
                </a:solidFill>
              </a:rPr>
              <a:t>).</a:t>
            </a:r>
          </a:p>
          <a:p>
            <a:pPr algn="ctr"/>
            <a:endParaRPr lang="uk-UA" sz="2800" b="1" dirty="0">
              <a:solidFill>
                <a:srgbClr val="002060"/>
              </a:solidFill>
            </a:endParaRPr>
          </a:p>
          <a:p>
            <a:pPr algn="ctr"/>
            <a:r>
              <a:rPr lang="uk-UA" sz="3600" b="1" dirty="0">
                <a:solidFill>
                  <a:srgbClr val="C00000"/>
                </a:solidFill>
              </a:rPr>
              <a:t>Алкан 1 = алкан 2 + алкен</a:t>
            </a:r>
          </a:p>
          <a:p>
            <a:pPr algn="ctr"/>
            <a:endParaRPr lang="uk-UA" sz="4000" b="1" dirty="0">
              <a:solidFill>
                <a:srgbClr val="C0000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050489" y="1725104"/>
            <a:ext cx="3753979" cy="2498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uk-UA" sz="2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Написати реакції крекінгу бутану і пентану, якщо однією з утворених речовин є метан </a:t>
            </a:r>
          </a:p>
        </p:txBody>
      </p:sp>
      <p:sp>
        <p:nvSpPr>
          <p:cNvPr id="6" name="Прямокутник 4"/>
          <p:cNvSpPr/>
          <p:nvPr/>
        </p:nvSpPr>
        <p:spPr>
          <a:xfrm>
            <a:off x="4091235" y="340936"/>
            <a:ext cx="3261674" cy="7620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</a:rPr>
              <a:t>Цікаво!!!</a:t>
            </a:r>
            <a:endParaRPr lang="uk-UA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815</Words>
  <Application>Microsoft Office PowerPoint</Application>
  <PresentationFormat>Широкоэкранный</PresentationFormat>
  <Paragraphs>122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21</cp:revision>
  <dcterms:created xsi:type="dcterms:W3CDTF">2019-01-03T13:40:46Z</dcterms:created>
  <dcterms:modified xsi:type="dcterms:W3CDTF">2019-01-10T19:59:30Z</dcterms:modified>
</cp:coreProperties>
</file>