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61" r:id="rId3"/>
    <p:sldId id="277" r:id="rId4"/>
    <p:sldId id="276" r:id="rId5"/>
    <p:sldId id="291" r:id="rId6"/>
    <p:sldId id="300" r:id="rId7"/>
    <p:sldId id="279" r:id="rId8"/>
    <p:sldId id="258" r:id="rId9"/>
    <p:sldId id="287" r:id="rId10"/>
    <p:sldId id="285" r:id="rId11"/>
    <p:sldId id="288" r:id="rId12"/>
    <p:sldId id="309" r:id="rId13"/>
    <p:sldId id="259" r:id="rId14"/>
    <p:sldId id="281" r:id="rId15"/>
    <p:sldId id="280" r:id="rId16"/>
    <p:sldId id="282" r:id="rId17"/>
    <p:sldId id="273" r:id="rId18"/>
    <p:sldId id="274" r:id="rId19"/>
    <p:sldId id="295" r:id="rId20"/>
    <p:sldId id="275" r:id="rId21"/>
    <p:sldId id="263" r:id="rId22"/>
    <p:sldId id="290" r:id="rId23"/>
    <p:sldId id="264" r:id="rId24"/>
    <p:sldId id="299" r:id="rId25"/>
    <p:sldId id="302" r:id="rId26"/>
    <p:sldId id="303" r:id="rId27"/>
    <p:sldId id="305" r:id="rId28"/>
    <p:sldId id="306" r:id="rId29"/>
    <p:sldId id="310" r:id="rId30"/>
    <p:sldId id="307" r:id="rId31"/>
    <p:sldId id="317" r:id="rId32"/>
    <p:sldId id="319" r:id="rId33"/>
    <p:sldId id="318" r:id="rId34"/>
    <p:sldId id="320" r:id="rId35"/>
    <p:sldId id="311" r:id="rId36"/>
    <p:sldId id="312" r:id="rId37"/>
    <p:sldId id="313" r:id="rId38"/>
    <p:sldId id="314" r:id="rId39"/>
    <p:sldId id="315" r:id="rId40"/>
    <p:sldId id="316" r:id="rId41"/>
    <p:sldId id="296" r:id="rId42"/>
    <p:sldId id="297" r:id="rId43"/>
    <p:sldId id="322" r:id="rId44"/>
    <p:sldId id="298" r:id="rId45"/>
    <p:sldId id="32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7600" autoAdjust="0"/>
  </p:normalViewPr>
  <p:slideViewPr>
    <p:cSldViewPr>
      <p:cViewPr>
        <p:scale>
          <a:sx n="100" d="100"/>
          <a:sy n="100" d="100"/>
        </p:scale>
        <p:origin x="-2214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8C7C3-651C-4F5C-85F6-2BC5D7C04393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DC8D2-D2B3-4F40-885F-D6AC68F72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0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C660F7-9151-413F-914A-34C63F78A0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E1DBA3-FBCD-4F87-8425-81AA91A8597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C2BD3F-B85A-4F1F-91BF-B1FD323C5E2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EE8D2B-A977-4485-BB2C-AE1E14A927D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5A5772-4023-4763-ADFF-47ED4D445D8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C660F7-9151-413F-914A-34C63F78A0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43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Картинки по запросу тіні забутих предкі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4232"/>
          <a:stretch/>
        </p:blipFill>
        <p:spPr bwMode="auto">
          <a:xfrm>
            <a:off x="5004048" y="310345"/>
            <a:ext cx="3769195" cy="60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М.Коцюбинськ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918325" cy="57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 rot="20810638">
            <a:off x="3941724" y="4700493"/>
            <a:ext cx="46335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Гуцульщині </a:t>
            </a:r>
            <a:r>
              <a:rPr lang="en-US" sz="2000" b="1" dirty="0">
                <a:solidFill>
                  <a:srgbClr val="FFFF00"/>
                </a:solidFill>
              </a:rPr>
              <a:t>“</a:t>
            </a:r>
            <a:r>
              <a:rPr lang="uk-UA" sz="2000" b="1" dirty="0">
                <a:solidFill>
                  <a:srgbClr val="FFFF00"/>
                </a:solidFill>
              </a:rPr>
              <a:t>Тінями забутих предків </a:t>
            </a:r>
            <a:r>
              <a:rPr lang="en-US" sz="2000" b="1" dirty="0" smtClean="0">
                <a:solidFill>
                  <a:srgbClr val="FFFF00"/>
                </a:solidFill>
              </a:rPr>
              <a:t>“</a:t>
            </a:r>
            <a:endParaRPr lang="uk-UA" sz="20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 </a:t>
            </a:r>
            <a:r>
              <a:rPr lang="uk-UA" sz="2000" b="1" dirty="0" smtClean="0">
                <a:solidFill>
                  <a:srgbClr val="FFFF00"/>
                </a:solidFill>
              </a:rPr>
              <a:t>М.Коцюбинський </a:t>
            </a:r>
            <a:r>
              <a:rPr lang="uk-UA" sz="2000" b="1" dirty="0">
                <a:solidFill>
                  <a:srgbClr val="FFFF00"/>
                </a:solidFill>
              </a:rPr>
              <a:t>поставив  </a:t>
            </a:r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</a:rPr>
              <a:t>в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українському письменстві </a:t>
            </a:r>
            <a:r>
              <a:rPr lang="uk-UA" sz="2000" b="1" dirty="0" err="1">
                <a:solidFill>
                  <a:srgbClr val="FFFF00"/>
                </a:solidFill>
              </a:rPr>
              <a:t>пам</a:t>
            </a:r>
            <a:r>
              <a:rPr lang="en-US" sz="2000" b="1" dirty="0">
                <a:solidFill>
                  <a:srgbClr val="FFFF00"/>
                </a:solidFill>
              </a:rPr>
              <a:t>’</a:t>
            </a:r>
            <a:r>
              <a:rPr lang="ru-RU" sz="2000" b="1" dirty="0" err="1">
                <a:solidFill>
                  <a:srgbClr val="FFFF00"/>
                </a:solidFill>
              </a:rPr>
              <a:t>ятник</a:t>
            </a:r>
            <a:endParaRPr lang="en-US" sz="2000" b="1" dirty="0">
              <a:solidFill>
                <a:srgbClr val="FFFF00"/>
              </a:solidFill>
            </a:endParaRPr>
          </a:p>
          <a:p>
            <a:pPr algn="r"/>
            <a:r>
              <a:rPr lang="uk-UA" sz="2000" b="1" dirty="0">
                <a:solidFill>
                  <a:srgbClr val="FFFF00"/>
                </a:solidFill>
              </a:rPr>
              <a:t>Антон </a:t>
            </a:r>
            <a:r>
              <a:rPr lang="uk-UA" sz="2000" b="1" dirty="0" err="1">
                <a:solidFill>
                  <a:srgbClr val="FFFF00"/>
                </a:solidFill>
              </a:rPr>
              <a:t>Крушельницький</a:t>
            </a:r>
            <a:r>
              <a:rPr lang="uk-UA" sz="2000" b="1" dirty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41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полон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7" y="0"/>
            <a:ext cx="9159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5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Картинки по запросу фільм тіні забути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4290814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Картинки по запросу полонина ватаг вівц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5721103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4008" y="703173"/>
            <a:ext cx="4202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бринзи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" y="2564904"/>
            <a:ext cx="3419450" cy="227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бринза полони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" y="4843986"/>
            <a:ext cx="3408439" cy="20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E:\images\image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25871" y="111680"/>
            <a:ext cx="579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Річка Черемош – священна вода Карпат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470791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черемо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8" y="0"/>
            <a:ext cx="9123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0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3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черемо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" y="0"/>
            <a:ext cx="9172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4"/>
          <a:stretch/>
        </p:blipFill>
        <p:spPr bwMode="auto">
          <a:xfrm>
            <a:off x="0" y="-719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520" y="-243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Трембіта</a:t>
            </a:r>
            <a:r>
              <a:rPr lang="ru-RU" sz="2400" b="1" dirty="0" smtClean="0"/>
              <a:t> </a:t>
            </a:r>
            <a:r>
              <a:rPr lang="ru-RU" sz="2400" b="1" dirty="0"/>
              <a:t>— унікальний український інструмент, який потрапив до Книги рекордів </a:t>
            </a:r>
            <a:r>
              <a:rPr lang="ru-RU" sz="2400" b="1" dirty="0" smtClean="0"/>
              <a:t>Гіннеса. Трембіта </a:t>
            </a:r>
            <a:r>
              <a:rPr lang="ru-RU" sz="2400" b="1" dirty="0"/>
              <a:t>є найдовшим інструментом світу, його довжина від 3 до 8 метрів.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4985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0"/>
            <a:ext cx="9150752" cy="686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-46012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Споконвіку </a:t>
            </a:r>
            <a:r>
              <a:rPr lang="ru-RU" b="1" dirty="0"/>
              <a:t>трембіта була єдиним засобом </a:t>
            </a:r>
            <a:r>
              <a:rPr lang="ru-RU" b="1" dirty="0" smtClean="0"/>
              <a:t>зв'язк</a:t>
            </a:r>
            <a:r>
              <a:rPr lang="ru-RU" dirty="0" smtClean="0"/>
              <a:t>у </a:t>
            </a:r>
            <a:r>
              <a:rPr lang="uk-UA" b="1" dirty="0" smtClean="0"/>
              <a:t>чабанів </a:t>
            </a:r>
            <a:r>
              <a:rPr lang="uk-UA" b="1" dirty="0"/>
              <a:t>із </a:t>
            </a:r>
            <a:r>
              <a:rPr lang="uk-UA" b="1" dirty="0" smtClean="0"/>
              <a:t>селом. </a:t>
            </a:r>
          </a:p>
          <a:p>
            <a:pPr algn="ctr"/>
            <a:r>
              <a:rPr lang="uk-UA" b="1" dirty="0" smtClean="0"/>
              <a:t>Так попереджали </a:t>
            </a:r>
            <a:r>
              <a:rPr lang="uk-UA" b="1" dirty="0"/>
              <a:t>про небезпеку, сповіщали про народження дитини, припрошували людей на весілля, </a:t>
            </a:r>
            <a:r>
              <a:rPr lang="uk-UA" b="1" dirty="0" smtClean="0"/>
              <a:t>плакали, </a:t>
            </a:r>
            <a:r>
              <a:rPr lang="uk-UA" b="1" dirty="0"/>
              <a:t>коли проводжали людину в останню путь.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31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лоя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" y="557163"/>
            <a:ext cx="9116899" cy="63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-27612"/>
            <a:ext cx="9131821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Флояра </a:t>
            </a:r>
            <a:r>
              <a:rPr lang="uk-UA" sz="3200" b="1" dirty="0" smtClean="0"/>
              <a:t>– </a:t>
            </a:r>
            <a:r>
              <a:rPr lang="uk-UA" sz="2800" b="1" dirty="0" smtClean="0"/>
              <a:t>різновид флейти, має довжину  30 – 80 см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46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" y="1196752"/>
            <a:ext cx="4637321" cy="334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805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Дримба</a:t>
            </a:r>
            <a:r>
              <a:rPr lang="uk-UA" sz="2400" b="1" dirty="0" smtClean="0"/>
              <a:t> – щипковий інструмент, який використовується в гуцульському музичному побуті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  <p:pic>
        <p:nvPicPr>
          <p:cNvPr id="2050" name="Picture 2" descr="Картинки по запросу дримб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2" r="13855"/>
          <a:stretch/>
        </p:blipFill>
        <p:spPr bwMode="auto">
          <a:xfrm>
            <a:off x="4661173" y="1697837"/>
            <a:ext cx="4429100" cy="490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64" y="4797152"/>
            <a:ext cx="46813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Невеличка </a:t>
            </a:r>
            <a:r>
              <a:rPr lang="ru-RU" sz="2400" b="1" dirty="0" err="1" smtClean="0"/>
              <a:t>металева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підківка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сталевим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язичком</a:t>
            </a:r>
            <a:r>
              <a:rPr lang="ru-RU" sz="2400" b="1" dirty="0" smtClean="0"/>
              <a:t>. </a:t>
            </a:r>
            <a:r>
              <a:rPr lang="ru-RU" sz="2400" b="1" dirty="0" err="1"/>
              <a:t>П</a:t>
            </a:r>
            <a:r>
              <a:rPr lang="ru-RU" sz="2400" b="1" dirty="0" err="1" smtClean="0"/>
              <a:t>осередині</a:t>
            </a:r>
            <a:r>
              <a:rPr lang="ru-RU" sz="2400" b="1" dirty="0" smtClean="0"/>
              <a:t> </a:t>
            </a:r>
            <a:r>
              <a:rPr lang="ru-RU" sz="2400" b="1" dirty="0" err="1"/>
              <a:t>притискається</a:t>
            </a:r>
            <a:r>
              <a:rPr lang="ru-RU" sz="2400" b="1" dirty="0"/>
              <a:t> до рота.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294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уцул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"/>
          <a:stretch/>
        </p:blipFill>
        <p:spPr bwMode="auto">
          <a:xfrm>
            <a:off x="5076056" y="0"/>
            <a:ext cx="4067944" cy="48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6744" y="4460354"/>
            <a:ext cx="416656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Гуцули – </a:t>
            </a:r>
            <a:r>
              <a:rPr lang="ru-RU" sz="2400" dirty="0" err="1" smtClean="0"/>
              <a:t>етнографічна</a:t>
            </a:r>
            <a:r>
              <a:rPr lang="ru-RU" sz="2400" dirty="0" smtClean="0"/>
              <a:t> </a:t>
            </a:r>
            <a:r>
              <a:rPr lang="ru-RU" sz="2400" dirty="0" err="1" smtClean="0"/>
              <a:t>група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українців</a:t>
            </a:r>
            <a:r>
              <a:rPr lang="ru-RU" sz="2400" dirty="0" smtClean="0"/>
              <a:t>, </a:t>
            </a:r>
            <a:r>
              <a:rPr lang="ru-RU" sz="2400" dirty="0" err="1"/>
              <a:t>нащадки</a:t>
            </a:r>
            <a:r>
              <a:rPr lang="ru-RU" sz="2400" dirty="0"/>
              <a:t> </a:t>
            </a:r>
            <a:r>
              <a:rPr lang="ru-RU" sz="2400" dirty="0" err="1" smtClean="0"/>
              <a:t>найстародавнішого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племені</a:t>
            </a:r>
            <a:r>
              <a:rPr lang="ru-RU" sz="2400" dirty="0" smtClean="0"/>
              <a:t> </a:t>
            </a:r>
            <a:r>
              <a:rPr lang="ru-RU" sz="2400" dirty="0" err="1" smtClean="0"/>
              <a:t>уличів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живуть</a:t>
            </a: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smtClean="0"/>
              <a:t>Карпатах</a:t>
            </a:r>
          </a:p>
          <a:p>
            <a:pPr algn="ctr"/>
            <a:r>
              <a:rPr lang="ru-RU" sz="2400" dirty="0" smtClean="0"/>
              <a:t> (</a:t>
            </a:r>
            <a:r>
              <a:rPr lang="ru-RU" sz="2000" dirty="0" err="1" smtClean="0"/>
              <a:t>Івано-Франківська</a:t>
            </a:r>
            <a:r>
              <a:rPr lang="ru-RU" sz="2000" dirty="0" smtClean="0"/>
              <a:t>, </a:t>
            </a:r>
            <a:r>
              <a:rPr lang="ru-RU" sz="2000" dirty="0" err="1" smtClean="0"/>
              <a:t>Чернівецька</a:t>
            </a:r>
            <a:r>
              <a:rPr lang="ru-RU" sz="2000" dirty="0"/>
              <a:t> </a:t>
            </a:r>
            <a:r>
              <a:rPr lang="ru-RU" sz="2000" dirty="0" smtClean="0"/>
              <a:t>і </a:t>
            </a:r>
            <a:r>
              <a:rPr lang="ru-RU" sz="2000" dirty="0" err="1" smtClean="0"/>
              <a:t>Закарпатська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області</a:t>
            </a:r>
            <a:r>
              <a:rPr lang="ru-RU" sz="2400" dirty="0" smtClean="0"/>
              <a:t>)</a:t>
            </a:r>
            <a:endParaRPr lang="ru-RU" sz="2400" dirty="0" smtClean="0"/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17068"/>
          <a:stretch/>
        </p:blipFill>
        <p:spPr bwMode="auto">
          <a:xfrm>
            <a:off x="0" y="0"/>
            <a:ext cx="5076056" cy="68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23" y="0"/>
            <a:ext cx="514464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/>
            <a:r>
              <a:rPr lang="uk-UA" sz="2800" b="1" dirty="0" smtClean="0">
                <a:latin typeface="Arial Narrow" pitchFamily="34" charset="0"/>
              </a:rPr>
              <a:t>Тема: </a:t>
            </a:r>
            <a:r>
              <a:rPr lang="ru-RU" sz="2800" dirty="0"/>
              <a:t>зображення життя гуцулів </a:t>
            </a:r>
            <a:endParaRPr lang="ru-RU" sz="2800" dirty="0" smtClean="0"/>
          </a:p>
          <a:p>
            <a:pPr algn="ctr" fontAlgn="base"/>
            <a:r>
              <a:rPr lang="ru-RU" sz="2800" dirty="0" smtClean="0"/>
              <a:t>у </a:t>
            </a:r>
            <a:r>
              <a:rPr lang="ru-RU" sz="2800" dirty="0"/>
              <a:t>Карпатах на межі </a:t>
            </a:r>
            <a:r>
              <a:rPr lang="ru-RU" sz="2800" dirty="0" smtClean="0"/>
              <a:t>ХІХ – ХХ </a:t>
            </a:r>
            <a:r>
              <a:rPr lang="ru-RU" sz="2800" dirty="0"/>
              <a:t>ст</a:t>
            </a:r>
            <a:r>
              <a:rPr lang="ru-RU" sz="2800" dirty="0" smtClean="0"/>
              <a:t>.</a:t>
            </a:r>
          </a:p>
          <a:p>
            <a:pPr algn="ctr" fontAlgn="base"/>
            <a:r>
              <a:rPr lang="ru-RU" sz="2800" dirty="0" smtClean="0"/>
              <a:t> </a:t>
            </a:r>
            <a:r>
              <a:rPr lang="ru-RU" sz="2800" dirty="0"/>
              <a:t>у гармонії з природою, традиціями </a:t>
            </a:r>
            <a:r>
              <a:rPr lang="ru-RU" sz="2800" dirty="0" smtClean="0"/>
              <a:t>і </a:t>
            </a:r>
            <a:r>
              <a:rPr lang="ru-RU" sz="2800" dirty="0"/>
              <a:t>звичаями, з язичницькими й християнськими </a:t>
            </a:r>
            <a:r>
              <a:rPr lang="ru-RU" sz="2800" dirty="0" smtClean="0"/>
              <a:t>віруваннями.</a:t>
            </a:r>
          </a:p>
        </p:txBody>
      </p:sp>
      <p:pic>
        <p:nvPicPr>
          <p:cNvPr id="4" name="Picture 2" descr="Картинки по запросу тіні забутих предк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2" y="2780928"/>
            <a:ext cx="3441254" cy="40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1818" y="3452515"/>
            <a:ext cx="5814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uk-UA" sz="3200" b="1" dirty="0">
                <a:latin typeface="Arial Narrow" pitchFamily="34" charset="0"/>
              </a:rPr>
              <a:t>Ідея: </a:t>
            </a:r>
            <a:r>
              <a:rPr lang="ru-RU" sz="3200" dirty="0"/>
              <a:t>оспівування високого й красивого почуття — кохання.</a:t>
            </a:r>
            <a:endParaRPr lang="en-US" sz="3200" dirty="0"/>
          </a:p>
        </p:txBody>
      </p:sp>
      <p:pic>
        <p:nvPicPr>
          <p:cNvPr id="8198" name="Picture 6" descr="Картинки по запросу гуцул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/>
        </p:blipFill>
        <p:spPr bwMode="auto">
          <a:xfrm>
            <a:off x="5004047" y="32023"/>
            <a:ext cx="417265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81380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b="1" dirty="0" smtClean="0">
                <a:latin typeface="Times New Roman" pitchFamily="18" charset="0"/>
              </a:rPr>
              <a:t>Проблематика твору</a:t>
            </a:r>
            <a:endParaRPr lang="ru-RU" b="1" dirty="0" smtClean="0">
              <a:latin typeface="Times New Roman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688"/>
            <a:ext cx="8971309" cy="25682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uk-UA" sz="3600" dirty="0" smtClean="0">
                <a:latin typeface="Times New Roman" pitchFamily="18" charset="0"/>
              </a:rPr>
              <a:t>гармонія </a:t>
            </a:r>
            <a:r>
              <a:rPr lang="uk-UA" sz="3600" dirty="0" smtClean="0">
                <a:latin typeface="Times New Roman" pitchFamily="18" charset="0"/>
              </a:rPr>
              <a:t>між людиною і світом природи;</a:t>
            </a:r>
          </a:p>
          <a:p>
            <a:pPr eaLnBrk="1" hangingPunct="1"/>
            <a:r>
              <a:rPr lang="uk-UA" sz="3600" dirty="0" smtClean="0">
                <a:latin typeface="Times New Roman" pitchFamily="18" charset="0"/>
              </a:rPr>
              <a:t>проблема добра і зла;</a:t>
            </a:r>
          </a:p>
          <a:p>
            <a:pPr eaLnBrk="1" hangingPunct="1"/>
            <a:r>
              <a:rPr lang="uk-UA" sz="3600" dirty="0" smtClean="0">
                <a:latin typeface="Times New Roman" pitchFamily="18" charset="0"/>
              </a:rPr>
              <a:t>сила кохання і неможливість існування без нього;</a:t>
            </a:r>
          </a:p>
          <a:p>
            <a:pPr eaLnBrk="1" hangingPunct="1"/>
            <a:r>
              <a:rPr lang="uk-UA" sz="3600" dirty="0" smtClean="0">
                <a:latin typeface="Times New Roman" pitchFamily="18" charset="0"/>
              </a:rPr>
              <a:t>вплив мистецтва на людину;</a:t>
            </a:r>
          </a:p>
          <a:p>
            <a:pPr eaLnBrk="1" hangingPunct="1"/>
            <a:r>
              <a:rPr lang="uk-UA" sz="3600" dirty="0" smtClean="0">
                <a:latin typeface="Times New Roman" pitchFamily="18" charset="0"/>
              </a:rPr>
              <a:t>вибір між життям і смертю.</a:t>
            </a:r>
            <a:endParaRPr lang="ru-RU" sz="3600" dirty="0" smtClean="0">
              <a:latin typeface="Times New Roman" pitchFamily="18" charset="0"/>
            </a:endParaRPr>
          </a:p>
        </p:txBody>
      </p:sp>
      <p:pic>
        <p:nvPicPr>
          <p:cNvPr id="2052" name="Picture 4" descr="Картинки по запросу тіні забутих предк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5"/>
            <a:ext cx="7128792" cy="38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67245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68166" y="1082167"/>
            <a:ext cx="6862166" cy="46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Іван"/>
          <p:cNvPicPr>
            <a:picLocks noChangeAspect="1" noChangeArrowheads="1"/>
          </p:cNvPicPr>
          <p:nvPr/>
        </p:nvPicPr>
        <p:blipFill rotWithShape="1">
          <a:blip r:embed="rId5"/>
          <a:srcRect l="3374" r="-455"/>
          <a:stretch/>
        </p:blipFill>
        <p:spPr bwMode="auto">
          <a:xfrm>
            <a:off x="-51892" y="-19819"/>
            <a:ext cx="4506391" cy="622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Картинки по запросу тіні забутих предкі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4434383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34383" y="1149370"/>
            <a:ext cx="463760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400" b="1" dirty="0" err="1" smtClean="0">
                <a:solidFill>
                  <a:srgbClr val="C00000"/>
                </a:solidFill>
              </a:rPr>
              <a:t>Інші</a:t>
            </a:r>
            <a:r>
              <a:rPr lang="ru-RU" sz="4400" b="1" dirty="0" smtClean="0">
                <a:solidFill>
                  <a:srgbClr val="C00000"/>
                </a:solidFill>
              </a:rPr>
              <a:t> </a:t>
            </a:r>
            <a:r>
              <a:rPr lang="ru-RU" sz="4400" b="1" dirty="0" err="1" smtClean="0">
                <a:solidFill>
                  <a:srgbClr val="C00000"/>
                </a:solidFill>
              </a:rPr>
              <a:t>назви</a:t>
            </a:r>
            <a:r>
              <a:rPr lang="ru-RU" sz="4400" b="1" dirty="0" smtClean="0">
                <a:solidFill>
                  <a:srgbClr val="C00000"/>
                </a:solidFill>
              </a:rPr>
              <a:t>:</a:t>
            </a:r>
          </a:p>
          <a:p>
            <a:pPr algn="ctr" fontAlgn="base"/>
            <a:endParaRPr lang="ru-RU" sz="1600" dirty="0" smtClean="0"/>
          </a:p>
          <a:p>
            <a:pPr algn="ctr" fontAlgn="base"/>
            <a:r>
              <a:rPr lang="ru-RU" sz="3200" b="1" dirty="0" smtClean="0"/>
              <a:t>«</a:t>
            </a:r>
            <a:r>
              <a:rPr lang="ru-RU" sz="3200" b="1" dirty="0" err="1" smtClean="0"/>
              <a:t>Тіні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минулого</a:t>
            </a:r>
            <a:r>
              <a:rPr lang="ru-RU" sz="3200" b="1" dirty="0" smtClean="0"/>
              <a:t>»</a:t>
            </a:r>
          </a:p>
          <a:p>
            <a:pPr algn="ctr" fontAlgn="base"/>
            <a:endParaRPr lang="ru-RU" sz="1100" b="1" dirty="0" smtClean="0"/>
          </a:p>
          <a:p>
            <a:pPr algn="ctr" fontAlgn="base"/>
            <a:r>
              <a:rPr lang="ru-RU" sz="3200" b="1" dirty="0" smtClean="0"/>
              <a:t>«Голос </a:t>
            </a:r>
            <a:r>
              <a:rPr lang="ru-RU" sz="3200" b="1" dirty="0" err="1" smtClean="0"/>
              <a:t>віків</a:t>
            </a:r>
            <a:r>
              <a:rPr lang="ru-RU" sz="3200" b="1" dirty="0" smtClean="0"/>
              <a:t>»</a:t>
            </a:r>
          </a:p>
          <a:p>
            <a:pPr algn="ctr" fontAlgn="base"/>
            <a:endParaRPr lang="ru-RU" sz="1100" b="1" dirty="0" smtClean="0"/>
          </a:p>
          <a:p>
            <a:pPr algn="ctr" fontAlgn="base"/>
            <a:r>
              <a:rPr lang="ru-RU" sz="3200" b="1" dirty="0" smtClean="0"/>
              <a:t>«</a:t>
            </a:r>
            <a:r>
              <a:rPr lang="ru-RU" sz="3200" b="1" dirty="0" err="1" smtClean="0"/>
              <a:t>Відгомін</a:t>
            </a:r>
            <a:r>
              <a:rPr lang="ru-RU" sz="3200" b="1" dirty="0" smtClean="0"/>
              <a:t> </a:t>
            </a:r>
          </a:p>
          <a:p>
            <a:pPr algn="ctr" fontAlgn="base"/>
            <a:r>
              <a:rPr lang="ru-RU" sz="3200" b="1" dirty="0" err="1" smtClean="0"/>
              <a:t>предковіку</a:t>
            </a:r>
            <a:r>
              <a:rPr lang="ru-RU" sz="3200" b="1" dirty="0" smtClean="0"/>
              <a:t>»</a:t>
            </a:r>
          </a:p>
          <a:p>
            <a:pPr algn="ctr" fontAlgn="base"/>
            <a:endParaRPr lang="ru-RU" sz="1600" b="1" dirty="0" smtClean="0"/>
          </a:p>
          <a:p>
            <a:pPr algn="ctr" fontAlgn="base"/>
            <a:r>
              <a:rPr lang="ru-RU" sz="3200" b="1" dirty="0" smtClean="0"/>
              <a:t>«Дар </a:t>
            </a:r>
            <a:r>
              <a:rPr lang="ru-RU" sz="3200" b="1" dirty="0" err="1" smtClean="0"/>
              <a:t>предків</a:t>
            </a:r>
            <a:endParaRPr lang="ru-RU" sz="3200" b="1" dirty="0" smtClean="0"/>
          </a:p>
          <a:p>
            <a:pPr algn="ctr" fontAlgn="base"/>
            <a:r>
              <a:rPr lang="ru-RU" sz="3200" b="1" dirty="0" smtClean="0"/>
              <a:t> </a:t>
            </a:r>
            <a:r>
              <a:rPr lang="ru-RU" sz="3200" b="1" dirty="0" err="1" smtClean="0"/>
              <a:t>забутих</a:t>
            </a:r>
            <a:r>
              <a:rPr lang="ru-RU" sz="3200" b="1" dirty="0" smtClean="0"/>
              <a:t>»</a:t>
            </a:r>
          </a:p>
          <a:p>
            <a:pPr algn="ctr" fontAlgn="base"/>
            <a:r>
              <a:rPr lang="ru-RU" sz="4000" dirty="0"/>
              <a:t> 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6861590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43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4349" y="260648"/>
            <a:ext cx="81880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latin typeface="Times New Roman" pitchFamily="18" charset="0"/>
              </a:rPr>
              <a:t>Система </a:t>
            </a:r>
            <a:r>
              <a:rPr lang="uk-UA" sz="4000" b="1" dirty="0" smtClean="0">
                <a:latin typeface="Times New Roman" pitchFamily="18" charset="0"/>
              </a:rPr>
              <a:t>     образів </a:t>
            </a:r>
            <a:endParaRPr lang="uk-UA" sz="4000" b="1" dirty="0" smtClean="0">
              <a:latin typeface="Times New Roman" pitchFamily="18" charset="0"/>
            </a:endParaRPr>
          </a:p>
          <a:p>
            <a:pPr algn="ctr"/>
            <a:r>
              <a:rPr lang="uk-UA" sz="4000" b="1" dirty="0" smtClean="0">
                <a:latin typeface="Times New Roman" pitchFamily="18" charset="0"/>
              </a:rPr>
              <a:t>повісті Михайла </a:t>
            </a:r>
            <a:r>
              <a:rPr lang="uk-UA" sz="4000" b="1" dirty="0" smtClean="0">
                <a:latin typeface="Times New Roman" pitchFamily="18" charset="0"/>
              </a:rPr>
              <a:t>   Коцюбинського</a:t>
            </a:r>
            <a:endParaRPr lang="ru-RU" sz="4000" dirty="0"/>
          </a:p>
        </p:txBody>
      </p:sp>
      <p:pic>
        <p:nvPicPr>
          <p:cNvPr id="1026" name="Picture 2" descr="Картинки по запросу тіні забутих предкі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6"/>
          <a:stretch/>
        </p:blipFill>
        <p:spPr bwMode="auto">
          <a:xfrm>
            <a:off x="5076056" y="1716131"/>
            <a:ext cx="3606451" cy="45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оцюбинсь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7" y="1659446"/>
            <a:ext cx="3790950" cy="469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8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Картинки по запросу марічка тіні забути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06"/>
            <a:ext cx="9144000" cy="683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3275856" y="548680"/>
            <a:ext cx="5868144" cy="8113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</a:rPr>
              <a:t>Гуцульські </a:t>
            </a:r>
            <a:br>
              <a:rPr lang="uk-UA" sz="4400" b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uk-UA" sz="4400" b="1" dirty="0" smtClean="0">
                <a:solidFill>
                  <a:srgbClr val="C00000"/>
                </a:solidFill>
                <a:latin typeface="Times New Roman" pitchFamily="18" charset="0"/>
              </a:rPr>
              <a:t>Ромео і Джульєтта</a:t>
            </a:r>
            <a:endParaRPr lang="ru-RU" sz="44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для слайдов з гуцульським орнаменто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7"/>
          <a:stretch/>
        </p:blipFill>
        <p:spPr bwMode="auto">
          <a:xfrm>
            <a:off x="0" y="-12754"/>
            <a:ext cx="9144000" cy="44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5149" y="286763"/>
            <a:ext cx="7443303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</a:rPr>
              <a:t>Знайомство Івана й Марічки</a:t>
            </a:r>
            <a:endParaRPr lang="ru-RU" sz="3600" dirty="0"/>
          </a:p>
        </p:txBody>
      </p:sp>
      <p:pic>
        <p:nvPicPr>
          <p:cNvPr id="10242" name="Picture 2" descr="Картинки по запросу для слайдов з гуцульським орнаменто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7"/>
          <a:stretch/>
        </p:blipFill>
        <p:spPr bwMode="auto">
          <a:xfrm>
            <a:off x="0" y="2422748"/>
            <a:ext cx="9144000" cy="44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тыны забутих предкы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2" y="980728"/>
            <a:ext cx="756084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243" y="5966872"/>
            <a:ext cx="9094757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«… А </a:t>
            </a:r>
            <a:r>
              <a:rPr lang="ru-RU" b="1" dirty="0" err="1"/>
              <a:t>ти</a:t>
            </a:r>
            <a:r>
              <a:rPr lang="ru-RU" b="1" dirty="0"/>
              <a:t> </a:t>
            </a:r>
            <a:r>
              <a:rPr lang="ru-RU" b="1" dirty="0" err="1"/>
              <a:t>нащо</a:t>
            </a:r>
            <a:r>
              <a:rPr lang="ru-RU" b="1" dirty="0"/>
              <a:t> коло воза стояла? Вона подумала </a:t>
            </a:r>
            <a:r>
              <a:rPr lang="ru-RU" b="1" dirty="0" err="1"/>
              <a:t>трохи</a:t>
            </a:r>
            <a:r>
              <a:rPr lang="ru-RU" b="1" dirty="0"/>
              <a:t>, не </a:t>
            </a:r>
            <a:r>
              <a:rPr lang="ru-RU" b="1" dirty="0" err="1"/>
              <a:t>знаючи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одповісти</a:t>
            </a:r>
            <a:r>
              <a:rPr lang="ru-RU" b="1" dirty="0"/>
              <a:t>, і почала </a:t>
            </a:r>
            <a:r>
              <a:rPr lang="ru-RU" b="1" dirty="0" err="1"/>
              <a:t>шукати</a:t>
            </a:r>
            <a:r>
              <a:rPr lang="ru-RU" b="1" dirty="0"/>
              <a:t> </a:t>
            </a:r>
            <a:r>
              <a:rPr lang="ru-RU" b="1" dirty="0" err="1"/>
              <a:t>щось</a:t>
            </a:r>
            <a:r>
              <a:rPr lang="ru-RU" b="1" dirty="0"/>
              <a:t> за пазухою. </a:t>
            </a:r>
            <a:r>
              <a:rPr lang="ru-RU" b="1" dirty="0" err="1"/>
              <a:t>Витягла</a:t>
            </a:r>
            <a:r>
              <a:rPr lang="ru-RU" b="1" dirty="0"/>
              <a:t>, </a:t>
            </a:r>
            <a:r>
              <a:rPr lang="ru-RU" b="1" dirty="0" err="1"/>
              <a:t>врешті</a:t>
            </a:r>
            <a:r>
              <a:rPr lang="ru-RU" b="1" dirty="0"/>
              <a:t>, </a:t>
            </a:r>
            <a:r>
              <a:rPr lang="ru-RU" b="1" dirty="0" err="1"/>
              <a:t>довгий</a:t>
            </a:r>
            <a:r>
              <a:rPr lang="ru-RU" b="1" dirty="0"/>
              <a:t> </a:t>
            </a:r>
            <a:r>
              <a:rPr lang="ru-RU" b="1" dirty="0" err="1"/>
              <a:t>цукерок</a:t>
            </a:r>
            <a:r>
              <a:rPr lang="ru-RU" b="1" dirty="0"/>
              <a:t>. — </a:t>
            </a:r>
            <a:r>
              <a:rPr lang="ru-RU" b="1" dirty="0" err="1"/>
              <a:t>Ади</a:t>
            </a:r>
            <a:r>
              <a:rPr lang="ru-RU" b="1" dirty="0"/>
              <a:t>! Половину вкусила, а другу </a:t>
            </a:r>
            <a:r>
              <a:rPr lang="ru-RU" b="1" dirty="0" err="1"/>
              <a:t>поважним</a:t>
            </a:r>
            <a:r>
              <a:rPr lang="ru-RU" b="1" dirty="0"/>
              <a:t>, </a:t>
            </a:r>
            <a:r>
              <a:rPr lang="ru-RU" b="1" dirty="0" err="1"/>
              <a:t>повним</a:t>
            </a:r>
            <a:r>
              <a:rPr lang="ru-RU" b="1" dirty="0"/>
              <a:t> </a:t>
            </a:r>
            <a:r>
              <a:rPr lang="ru-RU" b="1" dirty="0" err="1"/>
              <a:t>довір'я</a:t>
            </a:r>
            <a:r>
              <a:rPr lang="ru-RU" b="1" dirty="0"/>
              <a:t> </a:t>
            </a:r>
            <a:r>
              <a:rPr lang="ru-RU" b="1" dirty="0" err="1"/>
              <a:t>рухом</a:t>
            </a:r>
            <a:r>
              <a:rPr lang="ru-RU" b="1" dirty="0"/>
              <a:t> подала </a:t>
            </a:r>
            <a:r>
              <a:rPr lang="ru-RU" b="1" dirty="0" err="1"/>
              <a:t>йому</a:t>
            </a:r>
            <a:r>
              <a:rPr lang="ru-RU" b="1" dirty="0"/>
              <a:t>. — На!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завагався</a:t>
            </a:r>
            <a:r>
              <a:rPr lang="ru-RU" b="1" dirty="0"/>
              <a:t>, але </a:t>
            </a:r>
            <a:r>
              <a:rPr lang="ru-RU" b="1" dirty="0" err="1" smtClean="0"/>
              <a:t>узяв</a:t>
            </a:r>
            <a:r>
              <a:rPr lang="ru-RU" b="1" dirty="0" smtClean="0"/>
              <a:t>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693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02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98793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</a:rPr>
              <a:t>Іван </a:t>
            </a:r>
            <a:r>
              <a:rPr lang="uk-UA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Палійчук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4427984" y="824518"/>
            <a:ext cx="4714143" cy="562089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/>
              <a:t>«</a:t>
            </a:r>
            <a:r>
              <a:rPr lang="ru-RU" sz="2800" b="1" i="1" dirty="0" err="1" smtClean="0"/>
              <a:t>Іван</a:t>
            </a:r>
            <a:r>
              <a:rPr lang="ru-RU" sz="2800" b="1" i="1" dirty="0" smtClean="0"/>
              <a:t> </a:t>
            </a:r>
            <a:r>
              <a:rPr lang="ru-RU" sz="2800" b="1" i="1" dirty="0"/>
              <a:t>все плакав, кричав по ночах, погано </a:t>
            </a:r>
            <a:r>
              <a:rPr lang="ru-RU" sz="2800" b="1" i="1" dirty="0" err="1"/>
              <a:t>ріс</a:t>
            </a:r>
            <a:r>
              <a:rPr lang="ru-RU" sz="2800" b="1" i="1" dirty="0"/>
              <a:t> </a:t>
            </a:r>
            <a:r>
              <a:rPr lang="ru-RU" sz="2800" b="1" i="1" dirty="0" smtClean="0"/>
              <a:t>… Не </a:t>
            </a:r>
            <a:r>
              <a:rPr lang="ru-RU" sz="2800" b="1" i="1" dirty="0"/>
              <a:t>раз вона з </a:t>
            </a:r>
            <a:r>
              <a:rPr lang="ru-RU" sz="2800" b="1" i="1" dirty="0" err="1"/>
              <a:t>ляком</a:t>
            </a:r>
            <a:r>
              <a:rPr lang="ru-RU" sz="2800" b="1" i="1" dirty="0"/>
              <a:t> думала </a:t>
            </a:r>
            <a:r>
              <a:rPr lang="ru-RU" sz="2800" b="1" i="1" dirty="0" err="1"/>
              <a:t>навіть</a:t>
            </a:r>
            <a:r>
              <a:rPr lang="ru-RU" sz="2800" b="1" i="1" dirty="0"/>
              <a:t>, </a:t>
            </a:r>
            <a:r>
              <a:rPr lang="ru-RU" sz="2800" b="1" i="1" dirty="0" err="1"/>
              <a:t>що</a:t>
            </a:r>
            <a:r>
              <a:rPr lang="ru-RU" sz="2800" b="1" i="1" dirty="0"/>
              <a:t> то не од </a:t>
            </a:r>
            <a:r>
              <a:rPr lang="ru-RU" sz="2800" b="1" i="1" dirty="0" err="1"/>
              <a:t>неї</a:t>
            </a:r>
            <a:r>
              <a:rPr lang="ru-RU" sz="2800" b="1" i="1" dirty="0"/>
              <a:t> </a:t>
            </a:r>
            <a:r>
              <a:rPr lang="ru-RU" sz="2800" b="1" i="1" dirty="0" err="1"/>
              <a:t>дитина</a:t>
            </a:r>
            <a:r>
              <a:rPr lang="ru-RU" sz="2800" b="1" i="1" dirty="0"/>
              <a:t>. Не "</a:t>
            </a:r>
            <a:r>
              <a:rPr lang="ru-RU" sz="2800" b="1" i="1" dirty="0" err="1"/>
              <a:t>сокотилася</a:t>
            </a:r>
            <a:r>
              <a:rPr lang="ru-RU" sz="2800" b="1" i="1" dirty="0"/>
              <a:t>" баба при </a:t>
            </a:r>
            <a:r>
              <a:rPr lang="ru-RU" sz="2800" b="1" i="1" dirty="0" err="1"/>
              <a:t>злогах</a:t>
            </a:r>
            <a:r>
              <a:rPr lang="ru-RU" sz="2800" b="1" i="1" dirty="0"/>
              <a:t>, не обкурила </a:t>
            </a:r>
            <a:r>
              <a:rPr lang="ru-RU" sz="2800" b="1" i="1" dirty="0" err="1"/>
              <a:t>десь</a:t>
            </a:r>
            <a:r>
              <a:rPr lang="ru-RU" sz="2800" b="1" i="1" dirty="0"/>
              <a:t> </a:t>
            </a:r>
            <a:r>
              <a:rPr lang="ru-RU" sz="2800" b="1" i="1" dirty="0" err="1"/>
              <a:t>хати</a:t>
            </a:r>
            <a:r>
              <a:rPr lang="ru-RU" sz="2800" b="1" i="1" dirty="0"/>
              <a:t>, не </a:t>
            </a:r>
            <a:r>
              <a:rPr lang="ru-RU" sz="2800" b="1" i="1" dirty="0" err="1"/>
              <a:t>засвітила</a:t>
            </a:r>
            <a:r>
              <a:rPr lang="ru-RU" sz="2800" b="1" i="1" dirty="0"/>
              <a:t> </a:t>
            </a:r>
            <a:r>
              <a:rPr lang="ru-RU" sz="2800" b="1" i="1" dirty="0" err="1"/>
              <a:t>свічки</a:t>
            </a:r>
            <a:r>
              <a:rPr lang="ru-RU" sz="2800" b="1" i="1" dirty="0"/>
              <a:t> - і хитра </a:t>
            </a:r>
            <a:r>
              <a:rPr lang="ru-RU" sz="2800" b="1" i="1" dirty="0" err="1"/>
              <a:t>бісиця</a:t>
            </a:r>
            <a:r>
              <a:rPr lang="ru-RU" sz="2800" b="1" i="1" dirty="0"/>
              <a:t> </a:t>
            </a:r>
            <a:r>
              <a:rPr lang="ru-RU" sz="2800" b="1" i="1" dirty="0" err="1"/>
              <a:t>встигла</a:t>
            </a:r>
            <a:r>
              <a:rPr lang="ru-RU" sz="2800" b="1" i="1" dirty="0"/>
              <a:t> </a:t>
            </a:r>
            <a:r>
              <a:rPr lang="ru-RU" sz="2800" b="1" i="1" dirty="0" err="1"/>
              <a:t>обміняти</a:t>
            </a:r>
            <a:r>
              <a:rPr lang="ru-RU" sz="2800" b="1" i="1" dirty="0"/>
              <a:t> </a:t>
            </a:r>
            <a:r>
              <a:rPr lang="ru-RU" sz="2800" b="1" i="1" dirty="0" err="1"/>
              <a:t>її</a:t>
            </a:r>
            <a:r>
              <a:rPr lang="ru-RU" sz="2800" b="1" i="1" dirty="0"/>
              <a:t> </a:t>
            </a:r>
            <a:r>
              <a:rPr lang="ru-RU" sz="2800" b="1" i="1" dirty="0" err="1"/>
              <a:t>дитину</a:t>
            </a:r>
            <a:r>
              <a:rPr lang="ru-RU" sz="2800" b="1" i="1" dirty="0"/>
              <a:t> на </a:t>
            </a:r>
            <a:r>
              <a:rPr lang="ru-RU" sz="2800" b="1" i="1" dirty="0" err="1"/>
              <a:t>своє</a:t>
            </a:r>
            <a:r>
              <a:rPr lang="ru-RU" sz="2800" b="1" i="1" dirty="0"/>
              <a:t> </a:t>
            </a:r>
            <a:r>
              <a:rPr lang="ru-RU" sz="2800" b="1" i="1" dirty="0" err="1" smtClean="0"/>
              <a:t>бісеня</a:t>
            </a:r>
            <a:r>
              <a:rPr lang="ru-RU" sz="2800" b="1" i="1" dirty="0" smtClean="0"/>
              <a:t>», </a:t>
            </a:r>
            <a:r>
              <a:rPr lang="ru-RU" sz="3200" dirty="0" smtClean="0"/>
              <a:t>тому </a:t>
            </a:r>
            <a:r>
              <a:rPr lang="ru-RU" sz="3200" dirty="0" err="1" smtClean="0"/>
              <a:t>мати</a:t>
            </a:r>
            <a:r>
              <a:rPr lang="ru-RU" sz="3200" dirty="0" smtClean="0"/>
              <a:t> </a:t>
            </a:r>
            <a:r>
              <a:rPr lang="ru-RU" sz="3200" dirty="0" err="1" smtClean="0"/>
              <a:t>називала</a:t>
            </a:r>
            <a:r>
              <a:rPr lang="ru-RU" sz="3200" dirty="0" smtClean="0"/>
              <a:t> </a:t>
            </a:r>
            <a:r>
              <a:rPr lang="ru-RU" sz="3200" dirty="0" err="1" smtClean="0"/>
              <a:t>його</a:t>
            </a:r>
            <a:r>
              <a:rPr lang="ru-RU" sz="3200" dirty="0" smtClean="0"/>
              <a:t> </a:t>
            </a:r>
            <a:r>
              <a:rPr lang="ru-RU" sz="3600" b="1" dirty="0" smtClean="0"/>
              <a:t>«</a:t>
            </a:r>
            <a:r>
              <a:rPr lang="ru-RU" sz="3600" b="1" dirty="0" err="1" smtClean="0"/>
              <a:t>обмінником</a:t>
            </a:r>
            <a:r>
              <a:rPr lang="ru-RU" sz="3600" b="1" dirty="0" smtClean="0"/>
              <a:t>»</a:t>
            </a:r>
            <a:endParaRPr lang="ru-RU" sz="3600" b="1" dirty="0" smtClean="0">
              <a:latin typeface="Times New Roman" pitchFamily="18" charset="0"/>
            </a:endParaRPr>
          </a:p>
        </p:txBody>
      </p:sp>
      <p:pic>
        <p:nvPicPr>
          <p:cNvPr id="6" name="Picture 6" descr="Картинки по запросу фільм тіні забутих Різд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" y="332656"/>
            <a:ext cx="4454184" cy="404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16" y="506041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latin typeface="Times New Roman" pitchFamily="18" charset="0"/>
              </a:rPr>
              <a:t>«</a:t>
            </a:r>
            <a:r>
              <a:rPr lang="ru-RU" sz="2800" b="1" i="1" dirty="0" err="1">
                <a:latin typeface="Times New Roman" pitchFamily="18" charset="0"/>
              </a:rPr>
              <a:t>Іван</a:t>
            </a:r>
            <a:r>
              <a:rPr lang="ru-RU" sz="2800" b="1" i="1" dirty="0">
                <a:latin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</a:rPr>
              <a:t>був</a:t>
            </a:r>
            <a:r>
              <a:rPr lang="ru-RU" sz="2800" b="1" i="1" dirty="0">
                <a:latin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</a:rPr>
              <a:t>дев’ятнадцятою</a:t>
            </a:r>
            <a:r>
              <a:rPr lang="ru-RU" sz="2800" b="1" i="1" dirty="0">
                <a:latin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</a:rPr>
              <a:t>дитиною</a:t>
            </a:r>
            <a:r>
              <a:rPr lang="ru-RU" sz="2800" b="1" i="1" dirty="0">
                <a:latin typeface="Times New Roman" pitchFamily="18" charset="0"/>
              </a:rPr>
              <a:t> в </a:t>
            </a:r>
            <a:r>
              <a:rPr lang="ru-RU" sz="2800" b="1" i="1" dirty="0" err="1">
                <a:latin typeface="Times New Roman" pitchFamily="18" charset="0"/>
              </a:rPr>
              <a:t>гуцульській</a:t>
            </a:r>
            <a:r>
              <a:rPr lang="ru-RU" sz="2800" b="1" i="1" dirty="0">
                <a:latin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</a:rPr>
              <a:t>родини</a:t>
            </a:r>
            <a:r>
              <a:rPr lang="ru-RU" sz="2800" b="1" i="1" dirty="0">
                <a:latin typeface="Times New Roman" pitchFamily="18" charset="0"/>
              </a:rPr>
              <a:t> </a:t>
            </a:r>
            <a:r>
              <a:rPr lang="ru-RU" sz="2800" b="1" i="1" dirty="0" err="1">
                <a:latin typeface="Times New Roman" pitchFamily="18" charset="0"/>
              </a:rPr>
              <a:t>Палійчуків</a:t>
            </a:r>
            <a:r>
              <a:rPr lang="ru-RU" sz="2800" b="1" i="1" dirty="0" smtClean="0">
                <a:latin typeface="Times New Roman" pitchFamily="18" charset="0"/>
              </a:rPr>
              <a:t>»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2667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396730" y="404664"/>
            <a:ext cx="4860975" cy="66729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</a:rPr>
              <a:t>Марічка </a:t>
            </a:r>
            <a:r>
              <a:rPr lang="uk-UA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Гутенюк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" name="AutoShape 2" descr="Картинки по запросу марічка тіні забут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36790" y="126876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/>
              <a:t>«</a:t>
            </a:r>
            <a:r>
              <a:rPr lang="ru-RU" sz="3200" b="1" i="1" dirty="0" err="1" smtClean="0"/>
              <a:t>Марічка</a:t>
            </a:r>
            <a:r>
              <a:rPr lang="ru-RU" sz="3200" b="1" i="1" dirty="0" smtClean="0"/>
              <a:t> </a:t>
            </a:r>
            <a:r>
              <a:rPr lang="ru-RU" sz="3200" b="1" i="1" dirty="0" err="1"/>
              <a:t>обзивалась</a:t>
            </a:r>
            <a:r>
              <a:rPr lang="ru-RU" sz="3200" b="1" i="1" dirty="0"/>
              <a:t> на </a:t>
            </a:r>
            <a:r>
              <a:rPr lang="ru-RU" sz="3200" b="1" i="1" dirty="0" err="1"/>
              <a:t>гру</a:t>
            </a:r>
            <a:r>
              <a:rPr lang="ru-RU" sz="3200" b="1" i="1" dirty="0"/>
              <a:t> </a:t>
            </a:r>
            <a:r>
              <a:rPr lang="ru-RU" sz="3200" b="1" i="1" dirty="0" err="1"/>
              <a:t>флояри</a:t>
            </a:r>
            <a:r>
              <a:rPr lang="ru-RU" sz="3200" b="1" i="1" dirty="0"/>
              <a:t>, як </a:t>
            </a:r>
            <a:r>
              <a:rPr lang="ru-RU" sz="3200" b="1" i="1" dirty="0" err="1"/>
              <a:t>самичка</a:t>
            </a:r>
            <a:r>
              <a:rPr lang="ru-RU" sz="3200" b="1" i="1" dirty="0"/>
              <a:t> до </a:t>
            </a:r>
            <a:r>
              <a:rPr lang="ru-RU" sz="3200" b="1" i="1" dirty="0" smtClean="0"/>
              <a:t>дикого голуба</a:t>
            </a:r>
            <a:r>
              <a:rPr lang="ru-RU" sz="3200" b="1" i="1" dirty="0"/>
              <a:t>, — </a:t>
            </a:r>
            <a:r>
              <a:rPr lang="ru-RU" sz="3200" b="1" i="1" dirty="0" err="1"/>
              <a:t>співанками</a:t>
            </a:r>
            <a:r>
              <a:rPr lang="ru-RU" sz="3200" b="1" i="1" dirty="0"/>
              <a:t>. Вона </a:t>
            </a:r>
            <a:r>
              <a:rPr lang="ru-RU" sz="3200" b="1" i="1" dirty="0" err="1"/>
              <a:t>їх</a:t>
            </a:r>
            <a:r>
              <a:rPr lang="ru-RU" sz="3200" b="1" i="1" dirty="0"/>
              <a:t> знала </a:t>
            </a:r>
            <a:r>
              <a:rPr lang="ru-RU" sz="3200" b="1" i="1" dirty="0" err="1" smtClean="0"/>
              <a:t>безліч</a:t>
            </a:r>
            <a:r>
              <a:rPr lang="ru-RU" sz="3200" b="1" i="1" dirty="0" smtClean="0"/>
              <a:t>...»</a:t>
            </a:r>
            <a:endParaRPr lang="ru-RU" sz="3200" b="1" i="1" dirty="0"/>
          </a:p>
        </p:txBody>
      </p:sp>
      <p:pic>
        <p:nvPicPr>
          <p:cNvPr id="14338" name="Picture 2" descr="Картинки по запросу співаночки під гру флоя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" y="160338"/>
            <a:ext cx="4602485" cy="41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артинки по запросу співаночки під гру флоя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74" y="3853765"/>
            <a:ext cx="4399093" cy="28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45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-33902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215734"/>
            <a:ext cx="4341168" cy="29523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i="1" dirty="0" err="1" smtClean="0">
                <a:latin typeface="Times New Roman" pitchFamily="18" charset="0"/>
              </a:rPr>
              <a:t>Коломийки</a:t>
            </a:r>
            <a:r>
              <a:rPr lang="ru-RU" dirty="0" smtClean="0"/>
              <a:t>— </a:t>
            </a:r>
            <a:r>
              <a:rPr lang="ru-RU" dirty="0" err="1"/>
              <a:t>це</a:t>
            </a:r>
            <a:r>
              <a:rPr lang="ru-RU" dirty="0"/>
              <a:t> початково </a:t>
            </a:r>
            <a:r>
              <a:rPr lang="ru-RU" dirty="0" err="1"/>
              <a:t>танцювальна</a:t>
            </a:r>
            <a:r>
              <a:rPr lang="ru-RU" dirty="0"/>
              <a:t> </a:t>
            </a:r>
            <a:r>
              <a:rPr lang="ru-RU" dirty="0" err="1"/>
              <a:t>пісня</a:t>
            </a:r>
            <a:r>
              <a:rPr lang="ru-RU" dirty="0"/>
              <a:t>, яку й </a:t>
            </a:r>
            <a:r>
              <a:rPr lang="ru-RU" dirty="0" err="1"/>
              <a:t>досі</a:t>
            </a:r>
            <a:r>
              <a:rPr lang="ru-RU" dirty="0"/>
              <a:t> </a:t>
            </a:r>
            <a:r>
              <a:rPr lang="ru-RU" dirty="0" err="1"/>
              <a:t>співають</a:t>
            </a:r>
            <a:r>
              <a:rPr lang="ru-RU" dirty="0"/>
              <a:t> до </a:t>
            </a:r>
            <a:r>
              <a:rPr lang="ru-RU" dirty="0" err="1"/>
              <a:t>танцю</a:t>
            </a:r>
            <a:r>
              <a:rPr lang="ru-RU" dirty="0"/>
              <a:t>, стала </a:t>
            </a:r>
            <a:r>
              <a:rPr lang="ru-RU" dirty="0" err="1"/>
              <a:t>улюбленою</a:t>
            </a:r>
            <a:r>
              <a:rPr lang="ru-RU" dirty="0"/>
              <a:t> формою </a:t>
            </a:r>
            <a:r>
              <a:rPr lang="ru-RU" dirty="0" err="1"/>
              <a:t>ліричної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 на </a:t>
            </a:r>
            <a:r>
              <a:rPr lang="ru-RU" dirty="0" err="1"/>
              <a:t>західноукраїнській</a:t>
            </a:r>
            <a:r>
              <a:rPr lang="ru-RU" dirty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13316" name="Picture 4" descr="Картинки по запросу пісні гуцул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" y="3501707"/>
            <a:ext cx="4760616" cy="334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4091" y="4221088"/>
            <a:ext cx="44233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 </a:t>
            </a:r>
            <a:r>
              <a:rPr lang="ru-RU" sz="3200" dirty="0" err="1"/>
              <a:t>Коломийками</a:t>
            </a:r>
            <a:r>
              <a:rPr lang="ru-RU" sz="3200" dirty="0"/>
              <a:t>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називають</a:t>
            </a:r>
            <a:r>
              <a:rPr lang="ru-RU" sz="3200" dirty="0"/>
              <a:t> </a:t>
            </a:r>
            <a:r>
              <a:rPr lang="ru-RU" sz="3200" dirty="0" err="1"/>
              <a:t>коротенькі</a:t>
            </a:r>
            <a:r>
              <a:rPr lang="ru-RU" sz="3200" dirty="0"/>
              <a:t> </a:t>
            </a:r>
            <a:r>
              <a:rPr lang="ru-RU" sz="3200" dirty="0" err="1" smtClean="0"/>
              <a:t>пісеньки</a:t>
            </a:r>
            <a:r>
              <a:rPr lang="ru-RU" sz="3200" dirty="0" smtClean="0"/>
              <a:t> (</a:t>
            </a:r>
            <a:r>
              <a:rPr lang="ru-RU" sz="3200" b="1" dirty="0" err="1" smtClean="0"/>
              <a:t>співаночки</a:t>
            </a:r>
            <a:r>
              <a:rPr lang="ru-RU" sz="3200" b="1" dirty="0" smtClean="0"/>
              <a:t>),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можуть</a:t>
            </a:r>
            <a:r>
              <a:rPr lang="ru-RU" sz="3200" dirty="0"/>
              <a:t> </a:t>
            </a:r>
            <a:r>
              <a:rPr lang="ru-RU" sz="3200" dirty="0" err="1"/>
              <a:t>виступати</a:t>
            </a:r>
            <a:r>
              <a:rPr lang="ru-RU" sz="3200" dirty="0"/>
              <a:t> як </a:t>
            </a:r>
            <a:r>
              <a:rPr lang="ru-RU" sz="3200" dirty="0" err="1"/>
              <a:t>приспівки</a:t>
            </a:r>
            <a:r>
              <a:rPr lang="ru-RU" sz="3200" dirty="0"/>
              <a:t> до </a:t>
            </a:r>
            <a:r>
              <a:rPr lang="ru-RU" sz="3200" dirty="0" err="1"/>
              <a:t>танцю</a:t>
            </a:r>
            <a:endParaRPr lang="ru-RU" sz="3200" dirty="0"/>
          </a:p>
        </p:txBody>
      </p:sp>
      <p:pic>
        <p:nvPicPr>
          <p:cNvPr id="13314" name="Picture 2" descr="https://upload.wikimedia.org/wikipedia/commons/thumb/c/cb/Teodor_Axentowicz_-_Ko%C5%82omyjka.jpg/1280px-Teodor_Axentowicz_-_Ko%C5%82omyj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31626"/>
            <a:ext cx="4800972" cy="34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05653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02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5076056" y="86147"/>
            <a:ext cx="3322712" cy="54029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4800" b="1" dirty="0" err="1" smtClean="0">
                <a:solidFill>
                  <a:srgbClr val="C00000"/>
                </a:solidFill>
                <a:latin typeface="Times New Roman" pitchFamily="18" charset="0"/>
              </a:rPr>
              <a:t>Палагна</a:t>
            </a:r>
            <a:endParaRPr lang="ru-RU" sz="48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7" name="Picture 2" descr="Картинки по запросу марічка тіні забути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7676"/>
            <a:ext cx="4234443" cy="30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620688"/>
            <a:ext cx="4343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«</a:t>
            </a:r>
            <a:r>
              <a:rPr lang="ru-RU" sz="2400" b="1" i="1" dirty="0" err="1" smtClean="0"/>
              <a:t>була</a:t>
            </a:r>
            <a:r>
              <a:rPr lang="ru-RU" sz="2400" b="1" i="1" dirty="0" smtClean="0"/>
              <a:t> </a:t>
            </a:r>
            <a:r>
              <a:rPr lang="ru-RU" sz="2400" b="1" i="1" dirty="0"/>
              <a:t>з </a:t>
            </a:r>
            <a:r>
              <a:rPr lang="ru-RU" sz="2400" b="1" i="1" dirty="0" err="1"/>
              <a:t>багацького</a:t>
            </a:r>
            <a:r>
              <a:rPr lang="ru-RU" sz="2400" b="1" i="1" dirty="0"/>
              <a:t> роду, </a:t>
            </a:r>
            <a:r>
              <a:rPr lang="ru-RU" sz="2400" b="1" i="1" dirty="0" err="1"/>
              <a:t>фудульна</a:t>
            </a:r>
            <a:r>
              <a:rPr lang="ru-RU" sz="2400" b="1" i="1" dirty="0"/>
              <a:t>, здорова </a:t>
            </a:r>
            <a:r>
              <a:rPr lang="ru-RU" sz="2400" b="1" i="1" dirty="0" err="1"/>
              <a:t>дівка</a:t>
            </a:r>
            <a:r>
              <a:rPr lang="ru-RU" sz="2400" b="1" i="1" dirty="0"/>
              <a:t>, з грубим голосом й </a:t>
            </a:r>
            <a:r>
              <a:rPr lang="ru-RU" sz="2400" b="1" i="1" dirty="0" err="1"/>
              <a:t>воластою</a:t>
            </a:r>
            <a:r>
              <a:rPr lang="ru-RU" sz="2400" b="1" i="1" dirty="0"/>
              <a:t> </a:t>
            </a:r>
            <a:r>
              <a:rPr lang="ru-RU" sz="2400" b="1" i="1" dirty="0" err="1"/>
              <a:t>шиєю</a:t>
            </a:r>
            <a:r>
              <a:rPr lang="ru-RU" sz="2400" b="1" i="1" dirty="0"/>
              <a:t>. Правда, вона любила </a:t>
            </a:r>
            <a:r>
              <a:rPr lang="ru-RU" sz="2400" b="1" i="1" dirty="0" err="1"/>
              <a:t>пишне</a:t>
            </a:r>
            <a:r>
              <a:rPr lang="ru-RU" sz="2400" b="1" i="1" dirty="0"/>
              <a:t> </a:t>
            </a:r>
            <a:r>
              <a:rPr lang="ru-RU" sz="2400" b="1" i="1" dirty="0" err="1"/>
              <a:t>лудіння</a:t>
            </a:r>
            <a:r>
              <a:rPr lang="ru-RU" sz="2400" b="1" i="1" dirty="0"/>
              <a:t>, і немало </a:t>
            </a:r>
            <a:r>
              <a:rPr lang="ru-RU" sz="2400" b="1" i="1" dirty="0" err="1"/>
              <a:t>десь</a:t>
            </a:r>
            <a:r>
              <a:rPr lang="ru-RU" sz="2400" b="1" i="1" dirty="0"/>
              <a:t> </a:t>
            </a:r>
            <a:r>
              <a:rPr lang="ru-RU" sz="2400" b="1" i="1" dirty="0" err="1"/>
              <a:t>піде</a:t>
            </a:r>
            <a:r>
              <a:rPr lang="ru-RU" sz="2400" b="1" i="1" dirty="0"/>
              <a:t> грошей на </a:t>
            </a:r>
            <a:r>
              <a:rPr lang="ru-RU" sz="2400" b="1" i="1" dirty="0" err="1"/>
              <a:t>шовкові</a:t>
            </a:r>
            <a:r>
              <a:rPr lang="ru-RU" sz="2400" b="1" i="1" dirty="0"/>
              <a:t> </a:t>
            </a:r>
            <a:r>
              <a:rPr lang="ru-RU" sz="2400" b="1" i="1" dirty="0" err="1"/>
              <a:t>хустки</a:t>
            </a:r>
            <a:r>
              <a:rPr lang="ru-RU" sz="2400" b="1" i="1" dirty="0"/>
              <a:t> та </a:t>
            </a:r>
            <a:r>
              <a:rPr lang="ru-RU" sz="2400" b="1" i="1" dirty="0" err="1"/>
              <a:t>дорогі</a:t>
            </a:r>
            <a:r>
              <a:rPr lang="ru-RU" sz="2400" b="1" i="1" dirty="0"/>
              <a:t> </a:t>
            </a:r>
            <a:r>
              <a:rPr lang="ru-RU" sz="2400" b="1" i="1" dirty="0" err="1"/>
              <a:t>згарди</a:t>
            </a:r>
            <a:r>
              <a:rPr lang="ru-RU" sz="2400" b="1" i="1" dirty="0"/>
              <a:t>, але то байка!”</a:t>
            </a:r>
          </a:p>
        </p:txBody>
      </p:sp>
      <p:pic>
        <p:nvPicPr>
          <p:cNvPr id="15362" name="Picture 2" descr="Картинки по запросу співаночки під гру флояр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1"/>
          <a:stretch/>
        </p:blipFill>
        <p:spPr bwMode="auto">
          <a:xfrm>
            <a:off x="138088" y="352847"/>
            <a:ext cx="464993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21016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-33902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мольф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ртинки по запросу мольфа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мольфар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zlatopil.com.ua/images/-molfar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zlatopil.com.ua/images/-molfar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zlatopil.com.ua/images/-molfar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02"/>
            <a:ext cx="5148064" cy="689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49763" y="111195"/>
            <a:ext cx="3994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C00000"/>
                </a:solidFill>
              </a:rPr>
              <a:t>Мольфар</a:t>
            </a:r>
            <a:r>
              <a:rPr lang="uk-UA" sz="4000" b="1" dirty="0" smtClean="0">
                <a:solidFill>
                  <a:srgbClr val="C00000"/>
                </a:solidFill>
              </a:rPr>
              <a:t> Юра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99619" y="719182"/>
            <a:ext cx="401387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культурі гуцулів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так називають наділену надприродними здібностями людину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вважають місцеві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жителі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мольфари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бувають добрі або злі. Для лікування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людей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та керування силами природи (наприклад, хмарами) мольфари використовують замовляння, спеціальні пристрої та трави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8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magica999orden.ucoz.ru/_pu/0/12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7414"/>
            <a:ext cx="5436096" cy="6914113"/>
          </a:xfrm>
          <a:prstGeom prst="rect">
            <a:avLst/>
          </a:prstGeom>
          <a:noFill/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436095" y="260648"/>
            <a:ext cx="3676997" cy="626469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як бог,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знаючий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сильний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той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градівник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мольфар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дужих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руках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тримав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небесні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земні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смерть і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здоров'я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маржинки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003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8" y="-33902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7421" y="522524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«Став проти хмари, одна нога наперед, і склав руки на грудях. Закинув назад бліде обличчя і вперся похмурим оком у хмару. Тоді Юра підняв до хмари ціпок, що тримав у руці, і крикнув у синій клекіт:   «Стій! Я тебе не пускаю!..» </a:t>
            </a:r>
          </a:p>
          <a:p>
            <a:pPr algn="ctr"/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Юра заклинав її йти «у безвісті, у провалля», але не на сіножаті, бо пропаде худоба. Нарешті хмара скорилася».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579" cy="522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4124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8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188" y="2657842"/>
            <a:ext cx="5220072" cy="41549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Чого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вона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виробляла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ота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родима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відьма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Перекидалась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у полотно,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біліло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смерком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попід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лісом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повзла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вужем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котилась горбами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прозорим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клубком. Спивала,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нарешті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місяць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темно, як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йде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чужої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худоби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Не один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присягався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бачив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як вона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терницю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доїть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заб'є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чотири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кілки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неначе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дійки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,— і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надоїть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повну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дійницю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3" name="Picture 2" descr="Картинки по запросу гуцульська баб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701"/>
            <a:ext cx="3672408" cy="25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83830" y="17579"/>
            <a:ext cx="5508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Відьма </a:t>
            </a:r>
            <a:r>
              <a:rPr lang="uk-UA" sz="4000" b="1" dirty="0" smtClean="0">
                <a:solidFill>
                  <a:srgbClr val="C00000"/>
                </a:solidFill>
              </a:rPr>
              <a:t>баба Хима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Картинки по запросу гуцульська баб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57" y="3151433"/>
            <a:ext cx="3881216" cy="316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9384" y="727030"/>
            <a:ext cx="554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/>
              <a:t>Слово відьма спочатку вживалося в значенні «та, що все знає, відає», </a:t>
            </a:r>
            <a:br>
              <a:rPr lang="uk-UA" sz="2400" b="1" i="1" dirty="0"/>
            </a:br>
            <a:r>
              <a:rPr lang="uk-UA" sz="2400" b="1" i="1" dirty="0"/>
              <a:t>звідки </a:t>
            </a:r>
            <a:r>
              <a:rPr lang="uk-UA" sz="2400" b="1" i="1" dirty="0" err="1"/>
              <a:t>розвинулося</a:t>
            </a:r>
            <a:r>
              <a:rPr lang="uk-UA" sz="2400" b="1" i="1" dirty="0"/>
              <a:t> подальше «ворожка»,</a:t>
            </a:r>
            <a:br>
              <a:rPr lang="uk-UA" sz="2400" b="1" i="1" dirty="0"/>
            </a:br>
            <a:r>
              <a:rPr lang="uk-UA" sz="2400" b="1" i="1" dirty="0"/>
              <a:t> а пізніше — «зла, сварлива жінка».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880585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2968" y="683057"/>
            <a:ext cx="5040559" cy="1563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камені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верхи,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сидів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«той»,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щезник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скривив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гостру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борідку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нагнув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ріжки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і,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заплющивши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дув у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флояру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97177" y="51132"/>
            <a:ext cx="42839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</a:rPr>
              <a:t>Щезник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2052" name="Picture 4" descr="Картинки по запросу щез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8" y="260648"/>
            <a:ext cx="3992872" cy="4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7488" y="5157192"/>
            <a:ext cx="4020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За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давніми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віруваннями гуцулів,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щезник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це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чорт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раптово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з'являється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раптово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зникає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5" y="2226583"/>
            <a:ext cx="4824536" cy="4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724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" y="-24730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51" y="5661248"/>
            <a:ext cx="8784976" cy="1080120"/>
          </a:xfrm>
          <a:noFill/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effectLst/>
              </a:rPr>
              <a:t>Образ </a:t>
            </a:r>
            <a:r>
              <a:rPr lang="uk-UA" sz="2400" b="1" dirty="0" err="1" smtClean="0">
                <a:effectLst/>
              </a:rPr>
              <a:t>Чугайстра</a:t>
            </a:r>
            <a:r>
              <a:rPr lang="uk-UA" sz="2400" b="1" dirty="0" smtClean="0">
                <a:effectLst/>
              </a:rPr>
              <a:t> (</a:t>
            </a:r>
            <a:r>
              <a:rPr lang="uk-UA" sz="2400" b="1" dirty="0" err="1" smtClean="0">
                <a:effectLst/>
              </a:rPr>
              <a:t>Чугайстрина</a:t>
            </a:r>
            <a:r>
              <a:rPr lang="uk-UA" sz="2400" b="1" dirty="0" smtClean="0">
                <a:effectLst/>
              </a:rPr>
              <a:t>, діда, лісового чоловіка, </a:t>
            </a:r>
            <a:r>
              <a:rPr lang="uk-UA" sz="2400" b="1" dirty="0" err="1" smtClean="0">
                <a:effectLst/>
              </a:rPr>
              <a:t>гая</a:t>
            </a:r>
            <a:r>
              <a:rPr lang="uk-UA" sz="2400" b="1" dirty="0" smtClean="0">
                <a:effectLst/>
              </a:rPr>
              <a:t>, </a:t>
            </a:r>
            <a:r>
              <a:rPr lang="uk-UA" sz="2400" b="1" dirty="0" err="1" smtClean="0">
                <a:effectLst/>
              </a:rPr>
              <a:t>ночника</a:t>
            </a:r>
            <a:r>
              <a:rPr lang="uk-UA" sz="2400" b="1" dirty="0" smtClean="0">
                <a:effectLst/>
              </a:rPr>
              <a:t>) не відомий іншим слов'янам. </a:t>
            </a:r>
            <a:r>
              <a:rPr lang="uk-UA" sz="2400" b="1" dirty="0" smtClean="0">
                <a:effectLst/>
              </a:rPr>
              <a:t/>
            </a:r>
            <a:br>
              <a:rPr lang="uk-UA" sz="2400" b="1" dirty="0" smtClean="0">
                <a:effectLst/>
              </a:rPr>
            </a:br>
            <a:r>
              <a:rPr lang="uk-UA" sz="2400" b="1" dirty="0" smtClean="0">
                <a:effectLst/>
              </a:rPr>
              <a:t>Його </a:t>
            </a:r>
            <a:r>
              <a:rPr lang="uk-UA" sz="2400" b="1" dirty="0" smtClean="0">
                <a:effectLst/>
              </a:rPr>
              <a:t>знають тільки в українських Карпатах. </a:t>
            </a:r>
            <a:endParaRPr lang="uk-UA" sz="2000" b="1" i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0235" y="690983"/>
            <a:ext cx="3693765" cy="17969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одежі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М'яке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волосся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покривало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тіло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оточало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круглі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добрі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очі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заклинилось на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бороді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звисало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на грудях. 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442569" y="2996952"/>
            <a:ext cx="3693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Се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веселий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чугайстир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добрий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лісовий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дух,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боронить людей од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нявок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смертю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для них: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зловить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роздере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pic>
        <p:nvPicPr>
          <p:cNvPr id="5" name="Picture 2" descr="http://4.bp.blogspot.com/-YJlbE1Jeg1I/VH2iPXBO8SI/AAAAAAAAACk/BBmnutwq5c8/s1600/%D1%87%D1%83%D0%B3%D0%B0%D0%B9%D1%81%D1%82%D0%B5%D1%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" y="0"/>
            <a:ext cx="543609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95448" y="0"/>
            <a:ext cx="241380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uk-UA" sz="4000" b="1" dirty="0" err="1">
                <a:solidFill>
                  <a:srgbClr val="C00000"/>
                </a:solidFill>
              </a:rPr>
              <a:t>Чугайстир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873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700808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2000" b="1" dirty="0" smtClean="0"/>
              <a:t>Чугайстир виступає у досить невизначеному окресленні: іноді як високий чоловік, одягнутий у біле, іноді як покритий довгим волоссям. Поведінкою нагадує лісовика. За повір'ями, колись він був звичайною людиною, але його закляли чаклуни. У лісі він ловить нявок і поїдає їх. Проте до людей </a:t>
            </a:r>
            <a:r>
              <a:rPr lang="uk-UA" sz="2000" b="1" dirty="0" err="1" smtClean="0"/>
              <a:t>чугайстир</a:t>
            </a:r>
            <a:r>
              <a:rPr lang="uk-UA" sz="2000" b="1" dirty="0" smtClean="0"/>
              <a:t> ставиться доброзичливо. Поспілкувавшись із ними при зустрічі, він відпускає їх, не заподіявши шкоди.</a:t>
            </a:r>
            <a:endParaRPr lang="uk-UA" sz="2000" b="1" dirty="0"/>
          </a:p>
        </p:txBody>
      </p:sp>
      <p:pic>
        <p:nvPicPr>
          <p:cNvPr id="4" name="Picture 4" descr="Картинки по запросу чугайсте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0" y="1556792"/>
            <a:ext cx="9144000" cy="53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9271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" y="-24730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щезни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"/>
          <a:stretch/>
        </p:blipFill>
        <p:spPr bwMode="auto">
          <a:xfrm>
            <a:off x="323527" y="260648"/>
            <a:ext cx="849694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6160546"/>
            <a:ext cx="5440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Танець Івана з </a:t>
            </a:r>
            <a:r>
              <a:rPr lang="uk-UA" sz="3600" b="1" dirty="0" err="1" smtClean="0"/>
              <a:t>чугайстром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858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" y="0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" y="10269"/>
            <a:ext cx="4451029" cy="584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59" y="677991"/>
            <a:ext cx="4572000" cy="61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66" y="5809307"/>
            <a:ext cx="4521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Нявка</a:t>
            </a:r>
            <a:r>
              <a:rPr lang="ru-RU" sz="2000" b="1" dirty="0" smtClean="0"/>
              <a:t> – </a:t>
            </a:r>
            <a:r>
              <a:rPr lang="ru-RU" sz="2000" b="1" dirty="0" err="1" smtClean="0"/>
              <a:t>казкова</a:t>
            </a:r>
            <a:r>
              <a:rPr lang="ru-RU" sz="2000" b="1" dirty="0" smtClean="0"/>
              <a:t> </a:t>
            </a:r>
            <a:r>
              <a:rPr lang="ru-RU" sz="2000" b="1" dirty="0" err="1"/>
              <a:t>лісова</a:t>
            </a:r>
            <a:r>
              <a:rPr lang="ru-RU" sz="2000" b="1" dirty="0"/>
              <a:t> </a:t>
            </a:r>
            <a:r>
              <a:rPr lang="ru-RU" sz="2000" b="1" dirty="0" err="1"/>
              <a:t>істота</a:t>
            </a:r>
            <a:r>
              <a:rPr lang="ru-RU" sz="2000" b="1" dirty="0"/>
              <a:t> в </a:t>
            </a:r>
            <a:r>
              <a:rPr lang="ru-RU" sz="2000" b="1" dirty="0" err="1"/>
              <a:t>образі</a:t>
            </a:r>
            <a:r>
              <a:rPr lang="ru-RU" sz="2000" b="1" dirty="0"/>
              <a:t> </a:t>
            </a:r>
            <a:r>
              <a:rPr lang="ru-RU" sz="2000" b="1" dirty="0" err="1"/>
              <a:t>гарної</a:t>
            </a:r>
            <a:r>
              <a:rPr lang="ru-RU" sz="2000" b="1" dirty="0"/>
              <a:t> </a:t>
            </a:r>
            <a:r>
              <a:rPr lang="ru-RU" sz="2000" b="1" dirty="0" err="1"/>
              <a:t>оголеної</a:t>
            </a:r>
            <a:r>
              <a:rPr lang="ru-RU" sz="2000" b="1" dirty="0"/>
              <a:t> </a:t>
            </a:r>
            <a:r>
              <a:rPr lang="ru-RU" sz="2000" b="1" dirty="0" err="1" smtClean="0"/>
              <a:t>дівчини</a:t>
            </a:r>
            <a:r>
              <a:rPr lang="ru-RU" sz="2000" b="1" dirty="0" smtClean="0"/>
              <a:t> з </a:t>
            </a:r>
            <a:r>
              <a:rPr lang="ru-RU" sz="2000" b="1" dirty="0" err="1"/>
              <a:t>довгим</a:t>
            </a:r>
            <a:r>
              <a:rPr lang="ru-RU" sz="2000" b="1" dirty="0"/>
              <a:t> </a:t>
            </a:r>
            <a:r>
              <a:rPr lang="ru-RU" sz="2000" b="1" dirty="0" err="1"/>
              <a:t>розпущеним</a:t>
            </a:r>
            <a:r>
              <a:rPr lang="ru-RU" sz="2000" b="1" dirty="0"/>
              <a:t> </a:t>
            </a:r>
            <a:r>
              <a:rPr lang="ru-RU" sz="2000" b="1" dirty="0" err="1"/>
              <a:t>волоссям</a:t>
            </a:r>
            <a:r>
              <a:rPr lang="ru-RU" sz="2000" b="1" dirty="0"/>
              <a:t>; </a:t>
            </a:r>
            <a:r>
              <a:rPr lang="ru-RU" sz="2000" b="1" dirty="0" err="1"/>
              <a:t>лісова</a:t>
            </a:r>
            <a:r>
              <a:rPr lang="ru-RU" sz="2000" b="1" dirty="0"/>
              <a:t> </a:t>
            </a:r>
            <a:r>
              <a:rPr lang="ru-RU" sz="2000" b="1" dirty="0" err="1" smtClean="0"/>
              <a:t>німфа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12160" y="-36336"/>
            <a:ext cx="1516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C00000"/>
                </a:solidFill>
              </a:rPr>
              <a:t>Нявка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7508586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" y="-24730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7886" y="97894"/>
            <a:ext cx="4754835" cy="45354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«Іван бачив перед собою Марічку, але йому дивно, бо він разом з тим знає, що то не Марічка, а нявка.              Йшов поруч із нею й боявся пустити Марічку вперед,    щоб не побачить криваву діру ззаду у неї, де видно серце, утробу і все, як се у нявки буває».</a:t>
            </a: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Картинки по запросу ня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764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139" y="4611231"/>
            <a:ext cx="9252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/>
              <a:t>Мавки символізують душі дітей, які народилися мертвими чи померли нехрещеними. Вони часто постають у вигляді молодих </a:t>
            </a:r>
            <a:r>
              <a:rPr lang="uk-UA" sz="2800" b="1" dirty="0" smtClean="0"/>
              <a:t>привабливих </a:t>
            </a:r>
            <a:r>
              <a:rPr lang="uk-UA" sz="2800" b="1" dirty="0"/>
              <a:t>дівчат, </a:t>
            </a:r>
            <a:r>
              <a:rPr lang="uk-UA" sz="2800" b="1" dirty="0" smtClean="0"/>
              <a:t>які </a:t>
            </a:r>
            <a:r>
              <a:rPr lang="uk-UA" sz="2800" b="1" dirty="0"/>
              <a:t>танцями і співом заманюють хлопців у ліс,  де </a:t>
            </a:r>
            <a:r>
              <a:rPr lang="uk-UA" sz="2800" b="1" dirty="0" err="1"/>
              <a:t>залоскочують</a:t>
            </a:r>
            <a:r>
              <a:rPr lang="uk-UA" sz="2800" b="1" dirty="0"/>
              <a:t> їх до смерті або стинають їм голови.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21295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7271" y="-15300"/>
            <a:ext cx="4357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</a:rPr>
              <a:t>Історія написання повісті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970" y="4057233"/>
            <a:ext cx="91622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Від </a:t>
            </a:r>
            <a:r>
              <a:rPr lang="ru-RU" sz="2200" b="1" dirty="0" err="1"/>
              <a:t>першого</a:t>
            </a:r>
            <a:r>
              <a:rPr lang="ru-RU" sz="2200" b="1" dirty="0"/>
              <a:t> короткого </a:t>
            </a:r>
            <a:r>
              <a:rPr lang="ru-RU" sz="2200" b="1" dirty="0" err="1"/>
              <a:t>перебування</a:t>
            </a:r>
            <a:r>
              <a:rPr lang="ru-RU" sz="2200" b="1" dirty="0"/>
              <a:t> в Карпатах у </a:t>
            </a:r>
            <a:r>
              <a:rPr lang="ru-RU" sz="2200" b="1" dirty="0" err="1"/>
              <a:t>Коцюбинського</a:t>
            </a:r>
            <a:r>
              <a:rPr lang="ru-RU" sz="2200" b="1" dirty="0"/>
              <a:t> </a:t>
            </a:r>
            <a:r>
              <a:rPr lang="ru-RU" sz="2200" b="1" dirty="0" err="1"/>
              <a:t>залишилось</a:t>
            </a:r>
            <a:r>
              <a:rPr lang="ru-RU" sz="2200" b="1" dirty="0"/>
              <a:t> </a:t>
            </a:r>
            <a:r>
              <a:rPr lang="ru-RU" sz="2200" b="1" dirty="0" err="1"/>
              <a:t>велике</a:t>
            </a:r>
            <a:r>
              <a:rPr lang="ru-RU" sz="2200" b="1" dirty="0"/>
              <a:t> </a:t>
            </a:r>
            <a:r>
              <a:rPr lang="ru-RU" sz="2200" b="1" dirty="0" err="1"/>
              <a:t>враження</a:t>
            </a:r>
            <a:r>
              <a:rPr lang="ru-RU" sz="2200" b="1" dirty="0"/>
              <a:t>. Про </a:t>
            </a:r>
            <a:r>
              <a:rPr lang="ru-RU" sz="2200" b="1" dirty="0" err="1"/>
              <a:t>нього</a:t>
            </a:r>
            <a:r>
              <a:rPr lang="ru-RU" sz="2200" b="1" dirty="0"/>
              <a:t> </a:t>
            </a:r>
            <a:r>
              <a:rPr lang="ru-RU" sz="2200" b="1" dirty="0" err="1"/>
              <a:t>він</a:t>
            </a:r>
            <a:r>
              <a:rPr lang="ru-RU" sz="2200" b="1" dirty="0"/>
              <a:t> писав </a:t>
            </a:r>
            <a:r>
              <a:rPr lang="ru-RU" sz="2200" b="1" dirty="0" err="1"/>
              <a:t>М.Горькому</a:t>
            </a:r>
            <a:r>
              <a:rPr lang="ru-RU" sz="2200" b="1" dirty="0"/>
              <a:t>: </a:t>
            </a:r>
            <a:endParaRPr lang="ru-RU" sz="2200" b="1" dirty="0" smtClean="0"/>
          </a:p>
          <a:p>
            <a:pPr algn="ctr"/>
            <a:r>
              <a:rPr lang="ru-RU" sz="2200" dirty="0" smtClean="0"/>
              <a:t>«</a:t>
            </a:r>
            <a:r>
              <a:rPr lang="ru-RU" sz="2200" b="1" i="1" dirty="0" smtClean="0">
                <a:solidFill>
                  <a:srgbClr val="333300"/>
                </a:solidFill>
              </a:rPr>
              <a:t>Коли </a:t>
            </a:r>
            <a:r>
              <a:rPr lang="ru-RU" sz="2200" b="1" i="1" dirty="0">
                <a:solidFill>
                  <a:srgbClr val="333300"/>
                </a:solidFill>
              </a:rPr>
              <a:t>б Ви знали, який </a:t>
            </a:r>
            <a:r>
              <a:rPr lang="ru-RU" sz="2200" b="1" i="1" dirty="0" err="1">
                <a:solidFill>
                  <a:srgbClr val="333300"/>
                </a:solidFill>
              </a:rPr>
              <a:t>це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чудовий</a:t>
            </a:r>
            <a:r>
              <a:rPr lang="ru-RU" sz="2200" b="1" i="1" dirty="0">
                <a:solidFill>
                  <a:srgbClr val="333300"/>
                </a:solidFill>
              </a:rPr>
              <a:t>, </a:t>
            </a:r>
            <a:r>
              <a:rPr lang="ru-RU" sz="2200" b="1" i="1" dirty="0" err="1">
                <a:solidFill>
                  <a:srgbClr val="333300"/>
                </a:solidFill>
              </a:rPr>
              <a:t>майже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казковий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куточок</a:t>
            </a:r>
            <a:r>
              <a:rPr lang="ru-RU" sz="2200" b="1" i="1" dirty="0">
                <a:solidFill>
                  <a:srgbClr val="333300"/>
                </a:solidFill>
              </a:rPr>
              <a:t>, з густо </a:t>
            </a:r>
            <a:r>
              <a:rPr lang="ru-RU" sz="2200" b="1" i="1" dirty="0" err="1">
                <a:solidFill>
                  <a:srgbClr val="333300"/>
                </a:solidFill>
              </a:rPr>
              <a:t>зеленими</a:t>
            </a:r>
            <a:r>
              <a:rPr lang="ru-RU" sz="2200" b="1" i="1" dirty="0">
                <a:solidFill>
                  <a:srgbClr val="333300"/>
                </a:solidFill>
              </a:rPr>
              <a:t> горами, з </a:t>
            </a:r>
            <a:r>
              <a:rPr lang="ru-RU" sz="2200" b="1" i="1" dirty="0" err="1">
                <a:solidFill>
                  <a:srgbClr val="333300"/>
                </a:solidFill>
              </a:rPr>
              <a:t>вічно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шумуючими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гірськими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ріками</a:t>
            </a:r>
            <a:r>
              <a:rPr lang="ru-RU" sz="2200" b="1" i="1" dirty="0">
                <a:solidFill>
                  <a:srgbClr val="333300"/>
                </a:solidFill>
              </a:rPr>
              <a:t>, </a:t>
            </a:r>
            <a:r>
              <a:rPr lang="ru-RU" sz="2200" b="1" i="1" dirty="0" err="1">
                <a:solidFill>
                  <a:srgbClr val="333300"/>
                </a:solidFill>
              </a:rPr>
              <a:t>чистий</a:t>
            </a:r>
            <a:r>
              <a:rPr lang="ru-RU" sz="2200" b="1" i="1" dirty="0">
                <a:solidFill>
                  <a:srgbClr val="333300"/>
                </a:solidFill>
              </a:rPr>
              <a:t> і </a:t>
            </a:r>
            <a:r>
              <a:rPr lang="ru-RU" sz="2200" b="1" i="1" dirty="0" err="1">
                <a:solidFill>
                  <a:srgbClr val="333300"/>
                </a:solidFill>
              </a:rPr>
              <a:t>свіжий</a:t>
            </a:r>
            <a:r>
              <a:rPr lang="ru-RU" sz="2200" b="1" i="1" dirty="0">
                <a:solidFill>
                  <a:srgbClr val="333300"/>
                </a:solidFill>
              </a:rPr>
              <a:t>, </a:t>
            </a:r>
            <a:r>
              <a:rPr lang="ru-RU" sz="2200" b="1" i="1" dirty="0" err="1">
                <a:solidFill>
                  <a:srgbClr val="333300"/>
                </a:solidFill>
              </a:rPr>
              <a:t>ніби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вчора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народився</a:t>
            </a:r>
            <a:r>
              <a:rPr lang="ru-RU" sz="2200" b="1" i="1" dirty="0">
                <a:solidFill>
                  <a:srgbClr val="333300"/>
                </a:solidFill>
              </a:rPr>
              <a:t>. </a:t>
            </a:r>
            <a:r>
              <a:rPr lang="ru-RU" sz="2200" b="1" i="1" dirty="0" err="1">
                <a:solidFill>
                  <a:srgbClr val="333300"/>
                </a:solidFill>
              </a:rPr>
              <a:t>Костюми</a:t>
            </a:r>
            <a:r>
              <a:rPr lang="ru-RU" sz="2200" b="1" i="1" dirty="0">
                <a:solidFill>
                  <a:srgbClr val="333300"/>
                </a:solidFill>
              </a:rPr>
              <a:t>, </a:t>
            </a:r>
            <a:r>
              <a:rPr lang="ru-RU" sz="2200" b="1" i="1" dirty="0" err="1">
                <a:solidFill>
                  <a:srgbClr val="333300"/>
                </a:solidFill>
              </a:rPr>
              <a:t>звичаї</a:t>
            </a:r>
            <a:r>
              <a:rPr lang="ru-RU" sz="2200" b="1" i="1" dirty="0">
                <a:solidFill>
                  <a:srgbClr val="333300"/>
                </a:solidFill>
              </a:rPr>
              <a:t>, весь уклад життя гуцулів </a:t>
            </a:r>
            <a:r>
              <a:rPr lang="ru-RU" sz="2200" b="1" i="1" dirty="0" smtClean="0">
                <a:solidFill>
                  <a:srgbClr val="333300"/>
                </a:solidFill>
              </a:rPr>
              <a:t>… </a:t>
            </a:r>
            <a:r>
              <a:rPr lang="ru-RU" sz="2200" b="1" i="1" dirty="0" err="1" smtClean="0">
                <a:solidFill>
                  <a:srgbClr val="333300"/>
                </a:solidFill>
              </a:rPr>
              <a:t>настільки</a:t>
            </a:r>
            <a:r>
              <a:rPr lang="ru-RU" sz="2200" b="1" i="1" dirty="0" smtClean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своєрідні</a:t>
            </a:r>
            <a:r>
              <a:rPr lang="ru-RU" sz="2200" b="1" i="1" dirty="0">
                <a:solidFill>
                  <a:srgbClr val="333300"/>
                </a:solidFill>
              </a:rPr>
              <a:t> і </a:t>
            </a:r>
            <a:r>
              <a:rPr lang="ru-RU" sz="2200" b="1" i="1" dirty="0" err="1">
                <a:solidFill>
                  <a:srgbClr val="333300"/>
                </a:solidFill>
              </a:rPr>
              <a:t>мальовничі</a:t>
            </a:r>
            <a:r>
              <a:rPr lang="ru-RU" sz="2200" b="1" i="1" dirty="0">
                <a:solidFill>
                  <a:srgbClr val="333300"/>
                </a:solidFill>
              </a:rPr>
              <a:t>, </a:t>
            </a:r>
            <a:r>
              <a:rPr lang="ru-RU" sz="2200" b="1" i="1" dirty="0" err="1">
                <a:solidFill>
                  <a:srgbClr val="333300"/>
                </a:solidFill>
              </a:rPr>
              <a:t>що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почуваєш</a:t>
            </a:r>
            <a:r>
              <a:rPr lang="ru-RU" sz="2200" b="1" i="1" dirty="0">
                <a:solidFill>
                  <a:srgbClr val="333300"/>
                </a:solidFill>
              </a:rPr>
              <a:t> себе </a:t>
            </a:r>
            <a:r>
              <a:rPr lang="ru-RU" sz="2200" b="1" i="1" dirty="0" err="1">
                <a:solidFill>
                  <a:srgbClr val="333300"/>
                </a:solidFill>
              </a:rPr>
              <a:t>перенесеним</a:t>
            </a:r>
            <a:r>
              <a:rPr lang="ru-RU" sz="2200" b="1" i="1" dirty="0">
                <a:solidFill>
                  <a:srgbClr val="333300"/>
                </a:solidFill>
              </a:rPr>
              <a:t> у </a:t>
            </a:r>
            <a:r>
              <a:rPr lang="ru-RU" sz="2200" b="1" i="1" dirty="0" err="1">
                <a:solidFill>
                  <a:srgbClr val="333300"/>
                </a:solidFill>
              </a:rPr>
              <a:t>якийсь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новий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невідомий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світ</a:t>
            </a:r>
            <a:r>
              <a:rPr lang="ru-RU" sz="2200" b="1" i="1" dirty="0">
                <a:solidFill>
                  <a:srgbClr val="333300"/>
                </a:solidFill>
              </a:rPr>
              <a:t>. </a:t>
            </a:r>
            <a:endParaRPr lang="ru-RU" sz="2200" b="1" i="1" dirty="0" smtClean="0">
              <a:solidFill>
                <a:srgbClr val="333300"/>
              </a:solidFill>
            </a:endParaRPr>
          </a:p>
          <a:p>
            <a:pPr algn="ctr"/>
            <a:r>
              <a:rPr lang="ru-RU" sz="2200" b="1" i="1" dirty="0" smtClean="0">
                <a:solidFill>
                  <a:srgbClr val="333300"/>
                </a:solidFill>
              </a:rPr>
              <a:t>Як </a:t>
            </a:r>
            <a:r>
              <a:rPr lang="ru-RU" sz="2200" b="1" i="1" dirty="0" err="1">
                <a:solidFill>
                  <a:srgbClr val="333300"/>
                </a:solidFill>
              </a:rPr>
              <a:t>було</a:t>
            </a:r>
            <a:r>
              <a:rPr lang="ru-RU" sz="2200" b="1" i="1" dirty="0">
                <a:solidFill>
                  <a:srgbClr val="333300"/>
                </a:solidFill>
              </a:rPr>
              <a:t> б добре, </a:t>
            </a:r>
            <a:r>
              <a:rPr lang="ru-RU" sz="2200" b="1" i="1" dirty="0" err="1">
                <a:solidFill>
                  <a:srgbClr val="333300"/>
                </a:solidFill>
              </a:rPr>
              <a:t>аби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ви</a:t>
            </a:r>
            <a:r>
              <a:rPr lang="ru-RU" sz="2200" b="1" i="1" dirty="0">
                <a:solidFill>
                  <a:srgbClr val="333300"/>
                </a:solidFill>
              </a:rPr>
              <a:t> </a:t>
            </a:r>
            <a:r>
              <a:rPr lang="ru-RU" sz="2200" b="1" i="1" dirty="0" err="1">
                <a:solidFill>
                  <a:srgbClr val="333300"/>
                </a:solidFill>
              </a:rPr>
              <a:t>хоч</a:t>
            </a:r>
            <a:r>
              <a:rPr lang="ru-RU" sz="2200" b="1" i="1" dirty="0">
                <a:solidFill>
                  <a:srgbClr val="333300"/>
                </a:solidFill>
              </a:rPr>
              <a:t> раз </a:t>
            </a:r>
            <a:r>
              <a:rPr lang="ru-RU" sz="2200" b="1" i="1" dirty="0" err="1">
                <a:solidFill>
                  <a:srgbClr val="333300"/>
                </a:solidFill>
              </a:rPr>
              <a:t>з'їздили</a:t>
            </a:r>
            <a:r>
              <a:rPr lang="ru-RU" sz="2200" b="1" i="1" dirty="0">
                <a:solidFill>
                  <a:srgbClr val="333300"/>
                </a:solidFill>
              </a:rPr>
              <a:t> в </a:t>
            </a:r>
            <a:r>
              <a:rPr lang="ru-RU" sz="2200" b="1" i="1" dirty="0" smtClean="0">
                <a:solidFill>
                  <a:srgbClr val="333300"/>
                </a:solidFill>
              </a:rPr>
              <a:t>Карпати»</a:t>
            </a:r>
            <a:endParaRPr lang="ru-RU" sz="2200" b="1" i="1" dirty="0">
              <a:solidFill>
                <a:srgbClr val="33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0595" y="209202"/>
            <a:ext cx="36473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 1910 </a:t>
            </a:r>
            <a:r>
              <a:rPr lang="ru-RU" sz="2800" b="1" dirty="0" err="1"/>
              <a:t>році</a:t>
            </a:r>
            <a:r>
              <a:rPr lang="ru-RU" sz="2800" b="1" dirty="0"/>
              <a:t> </a:t>
            </a:r>
            <a:r>
              <a:rPr lang="ru-RU" sz="2800" b="1" dirty="0" err="1"/>
              <a:t>Коцюбинський</a:t>
            </a:r>
            <a:r>
              <a:rPr lang="ru-RU" sz="2800" b="1" dirty="0"/>
              <a:t> у </a:t>
            </a:r>
            <a:r>
              <a:rPr lang="ru-RU" sz="2800" b="1" dirty="0" err="1"/>
              <a:t>відповідь</a:t>
            </a:r>
            <a:r>
              <a:rPr lang="ru-RU" sz="2800" b="1" dirty="0"/>
              <a:t> на </a:t>
            </a:r>
            <a:r>
              <a:rPr lang="ru-RU" sz="2800" b="1" dirty="0" err="1"/>
              <a:t>наполегливе</a:t>
            </a:r>
            <a:r>
              <a:rPr lang="ru-RU" sz="2800" b="1" dirty="0"/>
              <a:t> </a:t>
            </a:r>
            <a:r>
              <a:rPr lang="ru-RU" sz="2800" b="1" dirty="0" err="1"/>
              <a:t>запрошення</a:t>
            </a:r>
            <a:r>
              <a:rPr lang="ru-RU" sz="2800" b="1" dirty="0"/>
              <a:t> </a:t>
            </a:r>
            <a:r>
              <a:rPr lang="ru-RU" sz="2800" b="1" dirty="0" err="1" smtClean="0"/>
              <a:t>Володимира</a:t>
            </a:r>
            <a:r>
              <a:rPr lang="ru-RU" sz="2800" b="1" dirty="0" smtClean="0"/>
              <a:t> Гнатюка </a:t>
            </a:r>
            <a:r>
              <a:rPr lang="ru-RU" sz="2800" b="1" dirty="0"/>
              <a:t>по </a:t>
            </a:r>
            <a:r>
              <a:rPr lang="ru-RU" sz="2800" b="1" dirty="0" err="1"/>
              <a:t>дорозі</a:t>
            </a:r>
            <a:r>
              <a:rPr lang="ru-RU" sz="2800" b="1" dirty="0"/>
              <a:t> з </a:t>
            </a:r>
            <a:r>
              <a:rPr lang="ru-RU" sz="2800" b="1" dirty="0" err="1"/>
              <a:t>Італії</a:t>
            </a:r>
            <a:r>
              <a:rPr lang="ru-RU" sz="2800" b="1" dirty="0"/>
              <a:t> </a:t>
            </a:r>
            <a:r>
              <a:rPr lang="ru-RU" sz="2800" b="1" dirty="0" err="1"/>
              <a:t>відвідав</a:t>
            </a:r>
            <a:r>
              <a:rPr lang="ru-RU" sz="2800" b="1" dirty="0"/>
              <a:t> </a:t>
            </a:r>
            <a:r>
              <a:rPr lang="ru-RU" sz="2800" b="1" dirty="0" smtClean="0"/>
              <a:t>Карпати.</a:t>
            </a:r>
            <a:endParaRPr lang="ru-RU" sz="2800" b="1" dirty="0"/>
          </a:p>
        </p:txBody>
      </p:sp>
      <p:pic>
        <p:nvPicPr>
          <p:cNvPr id="8" name="Picture 4" descr="IMG_0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01" y="448009"/>
            <a:ext cx="5472608" cy="360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4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13" y="5932156"/>
            <a:ext cx="4117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333300"/>
                </a:solidFill>
              </a:rPr>
              <a:t>Сергій</a:t>
            </a:r>
            <a:r>
              <a:rPr lang="ru-RU" sz="2400" b="1" dirty="0">
                <a:solidFill>
                  <a:srgbClr val="333300"/>
                </a:solidFill>
              </a:rPr>
              <a:t> </a:t>
            </a:r>
            <a:r>
              <a:rPr lang="ru-RU" sz="2400" b="1" dirty="0" smtClean="0">
                <a:solidFill>
                  <a:srgbClr val="333300"/>
                </a:solidFill>
              </a:rPr>
              <a:t>Параджанов</a:t>
            </a:r>
          </a:p>
          <a:p>
            <a:pPr algn="ctr"/>
            <a:r>
              <a:rPr lang="ru-RU" sz="1600" b="1" dirty="0" smtClean="0">
                <a:solidFill>
                  <a:srgbClr val="333300"/>
                </a:solidFill>
              </a:rPr>
              <a:t> (</a:t>
            </a:r>
            <a:r>
              <a:rPr lang="ru-RU" sz="1600" b="1" dirty="0" err="1" smtClean="0">
                <a:solidFill>
                  <a:srgbClr val="333300"/>
                </a:solidFill>
              </a:rPr>
              <a:t>Саркіс</a:t>
            </a:r>
            <a:r>
              <a:rPr lang="ru-RU" sz="1600" b="1" dirty="0" smtClean="0">
                <a:solidFill>
                  <a:srgbClr val="333300"/>
                </a:solidFill>
              </a:rPr>
              <a:t> </a:t>
            </a:r>
            <a:r>
              <a:rPr lang="ru-RU" sz="1600" b="1" dirty="0" err="1" smtClean="0">
                <a:solidFill>
                  <a:srgbClr val="333300"/>
                </a:solidFill>
              </a:rPr>
              <a:t>Параджанян</a:t>
            </a:r>
            <a:r>
              <a:rPr lang="ru-RU" sz="1600" b="1" dirty="0" smtClean="0">
                <a:solidFill>
                  <a:srgbClr val="333300"/>
                </a:solidFill>
              </a:rPr>
              <a:t>) </a:t>
            </a:r>
            <a:endParaRPr lang="ru-RU" sz="1600" b="1" dirty="0">
              <a:solidFill>
                <a:srgbClr val="3333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333300"/>
                </a:solidFill>
              </a:rPr>
              <a:t>(</a:t>
            </a:r>
            <a:r>
              <a:rPr lang="ru-RU" sz="1600" b="1" dirty="0" smtClean="0">
                <a:solidFill>
                  <a:srgbClr val="333300"/>
                </a:solidFill>
              </a:rPr>
              <a:t>1924 – 1990)</a:t>
            </a:r>
            <a:endParaRPr lang="ru-RU" sz="1600" b="1" dirty="0">
              <a:solidFill>
                <a:srgbClr val="33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0064" y="-14610"/>
            <a:ext cx="9174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/>
              <a:t>У 1964 </a:t>
            </a:r>
            <a:r>
              <a:rPr lang="ru-RU" sz="2800" b="1" dirty="0" err="1"/>
              <a:t>році</a:t>
            </a:r>
            <a:r>
              <a:rPr lang="ru-RU" sz="2800" b="1" dirty="0"/>
              <a:t> режисер </a:t>
            </a:r>
            <a:r>
              <a:rPr lang="ru-RU" sz="2800" b="1" dirty="0" err="1"/>
              <a:t>Сергій</a:t>
            </a:r>
            <a:r>
              <a:rPr lang="ru-RU" sz="2800" b="1" dirty="0"/>
              <a:t> Параджанов та оператор </a:t>
            </a:r>
            <a:endParaRPr lang="ru-RU" sz="2800" b="1" dirty="0" smtClean="0"/>
          </a:p>
          <a:p>
            <a:pPr algn="ctr" fontAlgn="base"/>
            <a:r>
              <a:rPr lang="ru-RU" sz="2800" b="1" dirty="0" smtClean="0"/>
              <a:t>Юрій </a:t>
            </a:r>
            <a:r>
              <a:rPr lang="ru-RU" sz="2800" b="1" dirty="0" err="1"/>
              <a:t>Іллєнко</a:t>
            </a:r>
            <a:r>
              <a:rPr lang="ru-RU" sz="2800" b="1" dirty="0"/>
              <a:t> зняли однойменний </a:t>
            </a:r>
            <a:r>
              <a:rPr lang="ru-RU" sz="2800" b="1" dirty="0" smtClean="0"/>
              <a:t>фільм.</a:t>
            </a:r>
            <a:endParaRPr lang="ru-RU" sz="2800" b="1" dirty="0"/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39497"/>
            <a:ext cx="4449463" cy="500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юрій ілленко тіні забути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96" y="1788204"/>
            <a:ext cx="44999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23584" y="5193492"/>
            <a:ext cx="196675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Юрій </a:t>
            </a:r>
            <a:r>
              <a:rPr lang="ru-RU" sz="2400" b="1" dirty="0" err="1" smtClean="0"/>
              <a:t>Іллєнко</a:t>
            </a:r>
            <a:endParaRPr lang="ru-RU" sz="2400" b="1" dirty="0" smtClean="0"/>
          </a:p>
          <a:p>
            <a:pPr algn="ctr"/>
            <a:r>
              <a:rPr lang="ru-RU" b="1" dirty="0" smtClean="0">
                <a:solidFill>
                  <a:srgbClr val="333300"/>
                </a:solidFill>
              </a:rPr>
              <a:t>(1936 </a:t>
            </a:r>
            <a:r>
              <a:rPr lang="ru-RU" b="1" dirty="0">
                <a:solidFill>
                  <a:srgbClr val="333300"/>
                </a:solidFill>
              </a:rPr>
              <a:t>– </a:t>
            </a:r>
            <a:r>
              <a:rPr lang="ru-RU" b="1" dirty="0" smtClean="0">
                <a:solidFill>
                  <a:srgbClr val="333300"/>
                </a:solidFill>
              </a:rPr>
              <a:t>2010)</a:t>
            </a:r>
            <a:endParaRPr lang="ru-RU" b="1" dirty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546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Картинки по запросу тіні забутих предк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6850" cy="683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7584" y="980728"/>
            <a:ext cx="372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mtClean="0"/>
              <a:t>Фільм "Тіні забутих предків" отримав 39 міжнародних нагород, 28 призів на кінофестивалях (із них – 24 Гран-прі) у 21 країні й увійшов до Книги рекордів Гіннеса. </a:t>
            </a:r>
            <a:endParaRPr lang="uk-UA" sz="3200" b="1"/>
          </a:p>
        </p:txBody>
      </p:sp>
    </p:spTree>
    <p:extLst>
      <p:ext uri="{BB962C8B-B14F-4D97-AF65-F5344CB8AC3E}">
        <p14:creationId xmlns:p14="http://schemas.microsoft.com/office/powerpoint/2010/main" val="30349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Картинки по запросу фільм тіні забутих предків отримав нагоро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02"/>
            <a:ext cx="9144000" cy="688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805264"/>
            <a:ext cx="31824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</a:rPr>
              <a:t>Іван Миколайчук </a:t>
            </a:r>
          </a:p>
          <a:p>
            <a:r>
              <a:rPr lang="uk-UA" sz="2800" b="1" dirty="0">
                <a:latin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</a:rPr>
              <a:t>   (1941 – 1987)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5805264"/>
            <a:ext cx="36190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</a:rPr>
              <a:t>Лариса Кадочникова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</a:rPr>
              <a:t>(нар. 1937 р.)</a:t>
            </a:r>
            <a:endParaRPr lang="uk-UA" sz="2800" b="1" dirty="0">
              <a:latin typeface="Times New Roman" pitchFamily="18" charset="0"/>
            </a:endParaRPr>
          </a:p>
        </p:txBody>
      </p:sp>
      <p:pic>
        <p:nvPicPr>
          <p:cNvPr id="5122" name="Picture 2" descr="Картинки по запросу лариса кадочник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78324"/>
            <a:ext cx="3984377" cy="55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іван миколайчу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06" y="178324"/>
            <a:ext cx="4004054" cy="552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439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Картинки по запросу тіні забутих предк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2709"/>
            <a:ext cx="3672408" cy="57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Михайло Коцюбинськ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1" r="17778"/>
          <a:stretch/>
        </p:blipFill>
        <p:spPr bwMode="auto">
          <a:xfrm>
            <a:off x="539552" y="552709"/>
            <a:ext cx="3888432" cy="56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60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коцюбинський криворів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4"/>
          <a:stretch/>
        </p:blipFill>
        <p:spPr bwMode="auto">
          <a:xfrm>
            <a:off x="-18256" y="0"/>
            <a:ext cx="9162256" cy="565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1229" y="5657671"/>
            <a:ext cx="9162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На </a:t>
            </a:r>
            <a:r>
              <a:rPr lang="ru-RU" sz="2400" b="1" dirty="0" err="1"/>
              <a:t>другий</a:t>
            </a:r>
            <a:r>
              <a:rPr lang="ru-RU" sz="2400" b="1" dirty="0"/>
              <a:t> </a:t>
            </a:r>
            <a:r>
              <a:rPr lang="ru-RU" sz="2400" b="1" dirty="0" err="1"/>
              <a:t>рік</a:t>
            </a:r>
            <a:r>
              <a:rPr lang="ru-RU" sz="2400" b="1" dirty="0"/>
              <a:t> </a:t>
            </a:r>
            <a:r>
              <a:rPr lang="ru-RU" sz="2400" b="1" dirty="0" smtClean="0"/>
              <a:t>(1911 р.) </a:t>
            </a:r>
            <a:r>
              <a:rPr lang="ru-RU" sz="2400" b="1" dirty="0" err="1" smtClean="0"/>
              <a:t>Коцюбинський</a:t>
            </a:r>
            <a:r>
              <a:rPr lang="ru-RU" sz="2400" b="1" dirty="0" smtClean="0"/>
              <a:t> </a:t>
            </a:r>
            <a:r>
              <a:rPr lang="ru-RU" sz="2400" b="1" dirty="0" err="1"/>
              <a:t>знову</a:t>
            </a:r>
            <a:r>
              <a:rPr lang="ru-RU" sz="2400" b="1" dirty="0"/>
              <a:t> </a:t>
            </a:r>
            <a:r>
              <a:rPr lang="ru-RU" sz="2400" b="1" dirty="0" err="1"/>
              <a:t>їде</a:t>
            </a:r>
            <a:r>
              <a:rPr lang="ru-RU" sz="2400" b="1" dirty="0"/>
              <a:t> в </a:t>
            </a:r>
            <a:r>
              <a:rPr lang="ru-RU" sz="2400" b="1" dirty="0" smtClean="0"/>
              <a:t>Карпати</a:t>
            </a:r>
          </a:p>
          <a:p>
            <a:pPr algn="ctr"/>
            <a:r>
              <a:rPr lang="ru-RU" sz="2400" b="1" dirty="0" err="1"/>
              <a:t>т</a:t>
            </a:r>
            <a:r>
              <a:rPr lang="ru-RU" sz="2400" b="1" dirty="0" err="1" smtClean="0"/>
              <a:t>епер</a:t>
            </a:r>
            <a:r>
              <a:rPr lang="ru-RU" sz="2400" b="1" dirty="0" smtClean="0"/>
              <a:t> </a:t>
            </a:r>
            <a:r>
              <a:rPr lang="ru-RU" sz="2400" b="1" dirty="0"/>
              <a:t>уже на більш </a:t>
            </a:r>
            <a:r>
              <a:rPr lang="ru-RU" sz="2400" b="1" dirty="0" err="1"/>
              <a:t>довгий</a:t>
            </a:r>
            <a:r>
              <a:rPr lang="ru-RU" sz="2400" b="1" dirty="0"/>
              <a:t> </a:t>
            </a:r>
            <a:r>
              <a:rPr lang="ru-RU" sz="2400" b="1" dirty="0" smtClean="0"/>
              <a:t>час,</a:t>
            </a:r>
          </a:p>
          <a:p>
            <a:pPr algn="ctr"/>
            <a:r>
              <a:rPr lang="ru-RU" sz="2400" b="1" dirty="0" err="1" smtClean="0"/>
              <a:t>оселяється</a:t>
            </a:r>
            <a:r>
              <a:rPr lang="ru-RU" sz="2400" b="1" dirty="0" smtClean="0"/>
              <a:t> </a:t>
            </a:r>
            <a:r>
              <a:rPr lang="ru-RU" sz="2400" b="1" dirty="0"/>
              <a:t>у великому </a:t>
            </a:r>
            <a:r>
              <a:rPr lang="ru-RU" sz="2400" b="1" dirty="0" err="1"/>
              <a:t>мальовничому</a:t>
            </a:r>
            <a:r>
              <a:rPr lang="ru-RU" sz="2400" b="1" dirty="0"/>
              <a:t> </a:t>
            </a:r>
            <a:r>
              <a:rPr lang="ru-RU" sz="2400" b="1" dirty="0" err="1"/>
              <a:t>селі</a:t>
            </a:r>
            <a:r>
              <a:rPr lang="ru-RU" sz="2400" b="1" dirty="0"/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Криворівня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86"/>
            <a:ext cx="9144000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87" y="0"/>
            <a:ext cx="9145657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333300"/>
                </a:solidFill>
              </a:rPr>
              <a:t>Чудо Карпат </a:t>
            </a:r>
            <a:r>
              <a:rPr lang="uk-UA" sz="4000" b="1" dirty="0" smtClean="0">
                <a:solidFill>
                  <a:srgbClr val="333300"/>
                </a:solidFill>
              </a:rPr>
              <a:t>– смереки</a:t>
            </a:r>
            <a:endParaRPr lang="ru-RU" sz="4000" b="1" dirty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C:\Documents and Settings\User\Рабочий стол\картинки\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228421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286519" y="5886450"/>
            <a:ext cx="9753600" cy="12003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Пишучи</a:t>
            </a:r>
            <a:r>
              <a:rPr lang="ru-RU" sz="2400" b="1" dirty="0" smtClean="0"/>
              <a:t> </a:t>
            </a:r>
            <a:r>
              <a:rPr lang="ru-RU" sz="2400" b="1" dirty="0" err="1"/>
              <a:t>твір</a:t>
            </a:r>
            <a:r>
              <a:rPr lang="ru-RU" sz="2400" dirty="0"/>
              <a:t> «</a:t>
            </a:r>
            <a:r>
              <a:rPr lang="ru-RU" sz="2400" b="1" dirty="0" err="1"/>
              <a:t>Тіні</a:t>
            </a:r>
            <a:r>
              <a:rPr lang="ru-RU" sz="2400" b="1" dirty="0"/>
              <a:t> </a:t>
            </a:r>
            <a:r>
              <a:rPr lang="ru-RU" sz="2400" b="1" dirty="0" err="1"/>
              <a:t>забутих</a:t>
            </a:r>
            <a:r>
              <a:rPr lang="ru-RU" sz="2400" b="1" dirty="0"/>
              <a:t> </a:t>
            </a:r>
            <a:r>
              <a:rPr lang="ru-RU" sz="2400" b="1" dirty="0" err="1"/>
              <a:t>предків</a:t>
            </a:r>
            <a:r>
              <a:rPr lang="ru-RU" sz="2400" dirty="0"/>
              <a:t>», </a:t>
            </a:r>
            <a:r>
              <a:rPr lang="ru-RU" sz="2400" b="1" dirty="0" err="1"/>
              <a:t>М</a:t>
            </a:r>
            <a:r>
              <a:rPr lang="ru-RU" sz="2400" dirty="0" err="1"/>
              <a:t>.</a:t>
            </a:r>
            <a:r>
              <a:rPr lang="ru-RU" sz="2400" b="1" dirty="0" err="1"/>
              <a:t>Коцюбинський</a:t>
            </a:r>
            <a:r>
              <a:rPr lang="ru-RU" sz="2400" b="1" dirty="0"/>
              <a:t> </a:t>
            </a:r>
            <a:r>
              <a:rPr lang="ru-RU" sz="2400" b="1" dirty="0" err="1"/>
              <a:t>зізнався</a:t>
            </a:r>
            <a:r>
              <a:rPr lang="ru-RU" sz="2400" dirty="0"/>
              <a:t>: </a:t>
            </a:r>
            <a:endParaRPr lang="ru-RU" sz="2400" dirty="0" smtClean="0"/>
          </a:p>
          <a:p>
            <a:pPr algn="ctr"/>
            <a:r>
              <a:rPr lang="ru-RU" sz="2400" b="1" i="1" dirty="0" smtClean="0"/>
              <a:t>«</a:t>
            </a:r>
            <a:r>
              <a:rPr lang="ru-RU" sz="2400" b="1" i="1" dirty="0"/>
              <a:t>Коли б я </a:t>
            </a:r>
            <a:r>
              <a:rPr lang="ru-RU" sz="2400" b="1" i="1" dirty="0" err="1"/>
              <a:t>хоч</a:t>
            </a:r>
            <a:r>
              <a:rPr lang="ru-RU" sz="2400" b="1" i="1" dirty="0"/>
              <a:t> </a:t>
            </a:r>
            <a:r>
              <a:rPr lang="ru-RU" sz="2400" b="1" i="1" dirty="0" err="1"/>
              <a:t>трохи</a:t>
            </a:r>
            <a:r>
              <a:rPr lang="ru-RU" sz="2400" b="1" i="1" dirty="0"/>
              <a:t> </a:t>
            </a:r>
            <a:r>
              <a:rPr lang="ru-RU" sz="2400" b="1" i="1" dirty="0" err="1"/>
              <a:t>переніс</a:t>
            </a:r>
            <a:r>
              <a:rPr lang="ru-RU" sz="2400" b="1" i="1" dirty="0"/>
              <a:t> на </a:t>
            </a:r>
            <a:r>
              <a:rPr lang="ru-RU" sz="2400" b="1" i="1" dirty="0" err="1"/>
              <a:t>папір</a:t>
            </a:r>
            <a:r>
              <a:rPr lang="ru-RU" sz="2400" b="1" i="1" dirty="0"/>
              <a:t> колорит </a:t>
            </a:r>
            <a:r>
              <a:rPr lang="ru-RU" sz="2400" b="1" i="1" dirty="0" err="1"/>
              <a:t>Гуцульщини</a:t>
            </a:r>
            <a:r>
              <a:rPr lang="ru-RU" sz="2400" b="1" i="1" dirty="0"/>
              <a:t> і запах Карпат, </a:t>
            </a:r>
            <a:r>
              <a:rPr lang="ru-RU" sz="2400" b="1" i="1" dirty="0" smtClean="0"/>
              <a:t>то </a:t>
            </a:r>
            <a:r>
              <a:rPr lang="ru-RU" sz="2400" b="1" i="1" dirty="0"/>
              <a:t>й з того </a:t>
            </a:r>
            <a:r>
              <a:rPr lang="ru-RU" sz="2400" b="1" i="1" dirty="0" err="1"/>
              <a:t>був</a:t>
            </a:r>
            <a:r>
              <a:rPr lang="ru-RU" sz="2400" b="1" i="1" dirty="0"/>
              <a:t> </a:t>
            </a:r>
            <a:r>
              <a:rPr lang="ru-RU" sz="2400" b="1" i="1" dirty="0" err="1"/>
              <a:t>бизадоволений</a:t>
            </a:r>
            <a:r>
              <a:rPr lang="ru-RU" sz="2400" b="1" i="1" dirty="0"/>
              <a:t>».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86540582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полони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/>
        </p:blipFill>
        <p:spPr bwMode="auto">
          <a:xfrm>
            <a:off x="5351" y="981829"/>
            <a:ext cx="9168340" cy="58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33834"/>
            <a:ext cx="9144000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333300"/>
                </a:solidFill>
              </a:rPr>
              <a:t>Полонина – </a:t>
            </a:r>
            <a:r>
              <a:rPr lang="ru-RU" sz="2800" b="1" dirty="0" smtClean="0"/>
              <a:t>безліса ділянка верхнього поясу Карпат, </a:t>
            </a:r>
            <a:r>
              <a:rPr lang="ru-RU" sz="2800" b="1" dirty="0" err="1"/>
              <a:t>що</a:t>
            </a:r>
            <a:r>
              <a:rPr lang="ru-RU" sz="2800" b="1" dirty="0"/>
              <a:t> використовується </a:t>
            </a:r>
            <a:r>
              <a:rPr lang="ru-RU" sz="2800" b="1" dirty="0" smtClean="0"/>
              <a:t>як пасовисько</a:t>
            </a:r>
            <a:r>
              <a:rPr lang="ru-RU" sz="2800" b="1" dirty="0"/>
              <a:t> та </a:t>
            </a:r>
            <a:r>
              <a:rPr lang="ru-RU" sz="2800" b="1" dirty="0" smtClean="0"/>
              <a:t>для сінокосу.</a:t>
            </a:r>
            <a:endParaRPr lang="uk-UA" sz="2800" b="1" dirty="0" smtClean="0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гуцул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541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1055</Words>
  <Application>Microsoft Office PowerPoint</Application>
  <PresentationFormat>Экран (4:3)</PresentationFormat>
  <Paragraphs>102</Paragraphs>
  <Slides>44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Проблематика твору</vt:lpstr>
      <vt:lpstr>Презентация PowerPoint</vt:lpstr>
      <vt:lpstr>Презентация PowerPoint</vt:lpstr>
      <vt:lpstr>Гуцульські  Ромео і Джульєтта</vt:lpstr>
      <vt:lpstr>Презентация PowerPoint</vt:lpstr>
      <vt:lpstr>Презентация PowerPoint</vt:lpstr>
      <vt:lpstr>Марічка Гутенюк</vt:lpstr>
      <vt:lpstr>Презентация PowerPoint</vt:lpstr>
      <vt:lpstr>Палагна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 Чугайстра (Чугайстрина, діда, лісового чоловіка, гая, ночника) не відомий іншим слов'янам.  Його знають тільки в українських Карпатах.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54</cp:revision>
  <dcterms:modified xsi:type="dcterms:W3CDTF">2018-02-17T22:14:32Z</dcterms:modified>
</cp:coreProperties>
</file>