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7" r:id="rId2"/>
  </p:sldMasterIdLst>
  <p:notesMasterIdLst>
    <p:notesMasterId r:id="rId13"/>
  </p:notesMasterIdLst>
  <p:sldIdLst>
    <p:sldId id="260" r:id="rId3"/>
    <p:sldId id="267" r:id="rId4"/>
    <p:sldId id="262" r:id="rId5"/>
    <p:sldId id="278" r:id="rId6"/>
    <p:sldId id="269" r:id="rId7"/>
    <p:sldId id="264" r:id="rId8"/>
    <p:sldId id="272" r:id="rId9"/>
    <p:sldId id="270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0919C-FBAC-4BEE-8E83-541B52E42252}" type="datetimeFigureOut">
              <a:rPr lang="ru-RU" smtClean="0"/>
              <a:t>22.01.2023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D7998-6F4F-4E6A-81A5-7D65E7CE0B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7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D7998-6F4F-4E6A-81A5-7D65E7CE0B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2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92CE26-3BF2-4C77-9A51-60EBCD10E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6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1499-E92A-4591-B162-41ECC4299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1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2B5D-6949-4659-B1C5-AFA368B7B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90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6D06-F309-44FD-81EF-041ACA7DE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5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0052241-5182-4CF0-AB5D-0095A137E9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70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37FD-C872-4513-B435-1B5B213B9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43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06CF-CCB9-45F9-9F1D-3ECF62312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5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697A-811D-4E4A-96DE-716128305A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77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D609-F587-4CBB-8D97-B13D9EDB2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94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BA68-F892-4B95-B118-6AA35C82F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85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DB3A-DB3E-41EE-8890-E42E91CFE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1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207B-08B8-466F-8E7D-B2A362D8BE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31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B417-FA82-4754-BF61-6AAB4D1226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46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BE5C-8DA7-48E3-B4A7-4A2FB41FF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215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E558-8346-43A5-B6BF-E926FC8FA3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8BA7-2514-4D51-A1E0-01EE2AB96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A86C75-AD28-4597-B414-4EF2A6A5E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1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5A13-BBE7-49AB-BC97-21EFBBB9A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BFA33B-0E68-4FCF-8173-BEFECE1D61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53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968C-D651-4C53-B09C-D4EA909201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3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FC952E-7004-4374-9E90-FF5C9BA12A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5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0A71A8-1FFD-4CD6-BF41-682F09AAA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5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709575-D9C8-4398-9007-FF1DB6140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11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A5B813D-A026-4F70-B638-06EE06FEF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39" r:id="rId2"/>
    <p:sldLayoutId id="2147483853" r:id="rId3"/>
    <p:sldLayoutId id="2147483840" r:id="rId4"/>
    <p:sldLayoutId id="2147483854" r:id="rId5"/>
    <p:sldLayoutId id="2147483841" r:id="rId6"/>
    <p:sldLayoutId id="2147483855" r:id="rId7"/>
    <p:sldLayoutId id="2147483856" r:id="rId8"/>
    <p:sldLayoutId id="2147483857" r:id="rId9"/>
    <p:sldLayoutId id="2147483842" r:id="rId10"/>
    <p:sldLayoutId id="2147483843" r:id="rId11"/>
    <p:sldLayoutId id="214748385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7B57F51-8EB1-4D8F-B6C9-4745080DC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60" r:id="rId8"/>
    <p:sldLayoutId id="2147483861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6264696" cy="1719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orhok" pitchFamily="34" charset="0"/>
              </a:rPr>
              <a:t>Бінарний урок (Хімія-Фізика)</a:t>
            </a:r>
            <a:b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orhok" pitchFamily="34" charset="0"/>
              </a:rPr>
            </a:b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orhok" pitchFamily="34" charset="0"/>
              </a:rPr>
              <a:t>Тема: Електроліз. </a:t>
            </a:r>
            <a:b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orhok" pitchFamily="34" charset="0"/>
              </a:rPr>
            </a:b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latin typeface="Torhok" pitchFamily="34" charset="0"/>
              </a:rPr>
              <a:t>Закони та використання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orhok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971751"/>
            <a:ext cx="8229600" cy="2841625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/>
              <a:t> 					</a:t>
            </a:r>
          </a:p>
          <a:p>
            <a:pPr>
              <a:buFontTx/>
              <a:buNone/>
            </a:pPr>
            <a:endParaRPr lang="ru-RU" i="1" dirty="0"/>
          </a:p>
          <a:p>
            <a:pPr>
              <a:buFontTx/>
              <a:buNone/>
            </a:pPr>
            <a:r>
              <a:rPr lang="ru-RU" sz="2800" i="1" dirty="0">
                <a:latin typeface="Antikvar Shadow" pitchFamily="34" charset="0"/>
              </a:rPr>
              <a:t>					</a:t>
            </a:r>
            <a:r>
              <a:rPr lang="uk-UA" sz="1800" i="1" dirty="0">
                <a:latin typeface="Antikvar Shadow" pitchFamily="34" charset="0"/>
              </a:rPr>
              <a:t>Як без вітру не родить жито, </a:t>
            </a:r>
            <a:r>
              <a:rPr lang="ru-RU" sz="1800" i="1" dirty="0">
                <a:latin typeface="Antikvar Shadow" pitchFamily="34" charset="0"/>
              </a:rPr>
              <a:t>                                                                                   				</a:t>
            </a:r>
            <a:r>
              <a:rPr lang="uk-UA" sz="1800" i="1" dirty="0">
                <a:latin typeface="Antikvar Shadow" pitchFamily="34" charset="0"/>
              </a:rPr>
              <a:t>Як без вітру вода не шумить, </a:t>
            </a:r>
            <a:r>
              <a:rPr lang="ru-RU" sz="1800" i="1" dirty="0">
                <a:latin typeface="Antikvar Shadow" pitchFamily="34" charset="0"/>
              </a:rPr>
              <a:t>                                                                                				</a:t>
            </a:r>
            <a:r>
              <a:rPr lang="uk-UA" sz="1800" i="1" dirty="0">
                <a:latin typeface="Antikvar Shadow" pitchFamily="34" charset="0"/>
              </a:rPr>
              <a:t>Так не можна без фізики й хімії жити</a:t>
            </a:r>
            <a:r>
              <a:rPr lang="ru-RU" sz="1800" i="1" dirty="0">
                <a:latin typeface="Antikvar Shadow" pitchFamily="34" charset="0"/>
              </a:rPr>
              <a:t>                                                                                				</a:t>
            </a:r>
            <a:r>
              <a:rPr lang="uk-UA" sz="1800" i="1" dirty="0">
                <a:latin typeface="Antikvar Shadow" pitchFamily="34" charset="0"/>
              </a:rPr>
              <a:t>І не можна нічого творить.</a:t>
            </a:r>
            <a:endParaRPr lang="ru-RU" sz="1800" i="1" dirty="0">
              <a:latin typeface="Antikvar Shadow" pitchFamily="34" charset="0"/>
            </a:endParaRPr>
          </a:p>
        </p:txBody>
      </p:sp>
      <p:pic>
        <p:nvPicPr>
          <p:cNvPr id="6144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80" y="2730522"/>
            <a:ext cx="4297660" cy="208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2813">
            <a:off x="5948102" y="911008"/>
            <a:ext cx="2924309" cy="116409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Електроліз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4653136"/>
            <a:ext cx="2736304" cy="2055876"/>
          </a:xfrm>
          <a:prstGeom prst="roundRect">
            <a:avLst>
              <a:gd name="adj" fmla="val 365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899592" y="215280"/>
            <a:ext cx="57594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Font typeface="Wingdings 2" pitchFamily="18" charset="2"/>
              <a:buNone/>
            </a:pPr>
            <a:r>
              <a:rPr lang="uk-UA" dirty="0">
                <a:latin typeface="Monotype Corsiva" pitchFamily="66" charset="0"/>
              </a:rPr>
              <a:t>	</a:t>
            </a:r>
            <a:r>
              <a:rPr lang="uk-UA" sz="4000" dirty="0">
                <a:latin typeface="Monotype Corsiva" pitchFamily="66" charset="0"/>
              </a:rPr>
              <a:t>Електроліз – розклад речовин (води, розчинів кислот, лугів,</a:t>
            </a:r>
            <a:r>
              <a:rPr lang="vi-VN" sz="4000" dirty="0"/>
              <a:t> </a:t>
            </a:r>
            <a:r>
              <a:rPr lang="uk-UA" sz="4000" dirty="0">
                <a:latin typeface="Monotype Corsiva" pitchFamily="66" charset="0"/>
              </a:rPr>
              <a:t>розчинених або розплавлених солей тощо) постійним електричним струмом.</a:t>
            </a:r>
          </a:p>
          <a:p>
            <a:pPr marL="82550" indent="0">
              <a:buFont typeface="Wingdings 2" pitchFamily="18" charset="2"/>
              <a:buNone/>
            </a:pPr>
            <a:r>
              <a:rPr lang="uk-UA" sz="4000" dirty="0">
                <a:latin typeface="Monotype Corsiva" pitchFamily="66" charset="0"/>
              </a:rPr>
              <a:t>	Електроліз полягає в електрохімічних процесах окиснення та відновлення </a:t>
            </a:r>
          </a:p>
          <a:p>
            <a:pPr marL="82550" indent="0">
              <a:buFont typeface="Wingdings 2" pitchFamily="18" charset="2"/>
              <a:buNone/>
            </a:pPr>
            <a:r>
              <a:rPr lang="uk-UA" sz="4000" dirty="0">
                <a:latin typeface="Monotype Corsiva" pitchFamily="66" charset="0"/>
              </a:rPr>
              <a:t>на електродах.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160" y="197768"/>
            <a:ext cx="4826000" cy="12870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Aft>
                <a:spcPts val="0"/>
              </a:spcAft>
              <a:defRPr/>
            </a:pPr>
            <a:r>
              <a:rPr lang="uk-UA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Окисно-відновні </a:t>
            </a:r>
            <a:br>
              <a:rPr lang="uk-UA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</a:br>
            <a:r>
              <a:rPr lang="uk-UA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реакції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99592" y="1436712"/>
            <a:ext cx="5340350" cy="4800600"/>
          </a:xfrm>
        </p:spPr>
        <p:txBody>
          <a:bodyPr/>
          <a:lstStyle/>
          <a:p>
            <a:pPr marL="82550" indent="0">
              <a:lnSpc>
                <a:spcPct val="80000"/>
              </a:lnSpc>
              <a:buNone/>
            </a:pPr>
            <a:r>
              <a:rPr lang="ru-RU" dirty="0"/>
              <a:t>	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протікають</a:t>
            </a:r>
            <a:r>
              <a:rPr lang="ru-RU" dirty="0"/>
              <a:t> </a:t>
            </a:r>
          </a:p>
          <a:p>
            <a:pPr marL="82550" indent="0">
              <a:lnSpc>
                <a:spcPct val="80000"/>
              </a:lnSpc>
              <a:buNone/>
            </a:pP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окиснення</a:t>
            </a:r>
            <a:endParaRPr lang="ru-RU" dirty="0"/>
          </a:p>
          <a:p>
            <a:pPr marL="82550" indent="0">
              <a:lnSpc>
                <a:spcPct val="80000"/>
              </a:lnSpc>
              <a:buNone/>
            </a:pPr>
            <a:r>
              <a:rPr lang="ru-RU" dirty="0" err="1"/>
              <a:t>атомів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</a:p>
          <a:p>
            <a:pPr marL="82550" indent="0">
              <a:lnSpc>
                <a:spcPct val="80000"/>
              </a:lnSpc>
              <a:buNone/>
            </a:pPr>
            <a:r>
              <a:rPr lang="ru-RU" dirty="0"/>
              <a:t>складу </a:t>
            </a:r>
            <a:r>
              <a:rPr lang="ru-RU" dirty="0" err="1"/>
              <a:t>реагуючих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</a:p>
          <a:p>
            <a:pPr marL="82550" indent="0">
              <a:lnSpc>
                <a:spcPct val="80000"/>
              </a:lnSpc>
              <a:buNone/>
            </a:pPr>
            <a:r>
              <a:rPr lang="ru-RU" dirty="0" err="1"/>
              <a:t>називаються</a:t>
            </a:r>
            <a:r>
              <a:rPr lang="ru-RU" dirty="0"/>
              <a:t> окисно-</a:t>
            </a:r>
          </a:p>
          <a:p>
            <a:pPr marL="82550" indent="0">
              <a:lnSpc>
                <a:spcPct val="80000"/>
              </a:lnSpc>
              <a:buNone/>
            </a:pPr>
            <a:r>
              <a:rPr lang="ru-RU" dirty="0" err="1"/>
              <a:t>відновними</a:t>
            </a:r>
            <a:r>
              <a:rPr lang="ru-RU" dirty="0"/>
              <a:t>.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8" y="116632"/>
            <a:ext cx="288216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899592" y="4227472"/>
            <a:ext cx="831373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255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	Якщо в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ході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хімічної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реакції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ступінь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</a:p>
          <a:p>
            <a:pPr marL="8255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окиснення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атома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підвищується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, то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говорять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,</a:t>
            </a:r>
          </a:p>
          <a:p>
            <a:pPr marL="8255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що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він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окиснюється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. Якщо ж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ступінь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</a:p>
          <a:p>
            <a:pPr marL="8255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окиснення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знижується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, то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говорять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що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він</a:t>
            </a:r>
            <a:endParaRPr lang="ru-RU" sz="3200" dirty="0">
              <a:solidFill>
                <a:srgbClr val="000000"/>
              </a:solidFill>
              <a:latin typeface="Corbel" pitchFamily="34" charset="0"/>
            </a:endParaRPr>
          </a:p>
          <a:p>
            <a:pPr marL="8255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200" dirty="0" err="1">
                <a:solidFill>
                  <a:srgbClr val="000000"/>
                </a:solidFill>
                <a:latin typeface="Corbel" pitchFamily="34" charset="0"/>
              </a:rPr>
              <a:t>відновлюється</a:t>
            </a:r>
            <a:r>
              <a:rPr lang="ru-RU" sz="3200" dirty="0">
                <a:solidFill>
                  <a:srgbClr val="000000"/>
                </a:solidFill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  <p:bldP spid="153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8112" y="116632"/>
            <a:ext cx="8172400" cy="4608810"/>
          </a:xfrm>
        </p:spPr>
        <p:txBody>
          <a:bodyPr/>
          <a:lstStyle/>
          <a:p>
            <a:pPr marL="82550" indent="0">
              <a:buNone/>
            </a:pPr>
            <a:r>
              <a:rPr lang="uk-UA" sz="3600" dirty="0">
                <a:latin typeface="Monotype Corsiva" pitchFamily="66" charset="0"/>
              </a:rPr>
              <a:t>Електроліз – це окисно-відновний процес, що відбувається на електродах при проходженні електролітичного струму через розплав або розчин електроліту.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074" name="Picture 2" descr="D:\коля\електролиз\електролиз\wat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87947"/>
            <a:ext cx="5472608" cy="3721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/>
          <a:stretch/>
        </p:blipFill>
        <p:spPr bwMode="auto">
          <a:xfrm>
            <a:off x="1410654" y="2132856"/>
            <a:ext cx="33773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0"/>
            <a:ext cx="2736304" cy="183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9856"/>
            <a:ext cx="2880320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Електроліт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3265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Електроліт –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речовина, розплав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або розчин , котрий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проводить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електричний струм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 наслідок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дисоціації на </a:t>
            </a:r>
            <a:r>
              <a:rPr lang="uk-UA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йони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однак сама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речовина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електричний струм </a:t>
            </a:r>
          </a:p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не проводить.</a:t>
            </a:r>
          </a:p>
        </p:txBody>
      </p:sp>
    </p:spTree>
    <p:extLst>
      <p:ext uri="{BB962C8B-B14F-4D97-AF65-F5344CB8AC3E}">
        <p14:creationId xmlns:p14="http://schemas.microsoft.com/office/powerpoint/2010/main" val="7322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122" y="274638"/>
            <a:ext cx="749935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kvar Shadow" pitchFamily="34" charset="0"/>
              </a:rPr>
              <a:t>Електролітична дисоціація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tikvar Shadow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8100392" cy="1920280"/>
          </a:xfrm>
        </p:spPr>
        <p:txBody>
          <a:bodyPr/>
          <a:lstStyle/>
          <a:p>
            <a:pPr marL="82550" indent="0">
              <a:buNone/>
            </a:pPr>
            <a:r>
              <a:rPr lang="ru-RU" sz="4000" dirty="0" err="1">
                <a:latin typeface="Monotype Corsiva" pitchFamily="66" charset="0"/>
              </a:rPr>
              <a:t>Електролітична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дисоціація</a:t>
            </a:r>
            <a:r>
              <a:rPr lang="ru-RU" sz="4000" dirty="0">
                <a:latin typeface="Monotype Corsiva" pitchFamily="66" charset="0"/>
              </a:rPr>
              <a:t> — </a:t>
            </a:r>
            <a:r>
              <a:rPr lang="ru-RU" sz="4000" dirty="0" err="1">
                <a:latin typeface="Monotype Corsiva" pitchFamily="66" charset="0"/>
              </a:rPr>
              <a:t>явище</a:t>
            </a:r>
            <a:r>
              <a:rPr lang="ru-RU" sz="4000" dirty="0">
                <a:latin typeface="Monotype Corsiva" pitchFamily="66" charset="0"/>
              </a:rPr>
              <a:t> </a:t>
            </a:r>
          </a:p>
          <a:p>
            <a:pPr marL="82550" indent="0">
              <a:buNone/>
            </a:pPr>
            <a:r>
              <a:rPr lang="ru-RU" sz="4000" dirty="0" err="1">
                <a:latin typeface="Monotype Corsiva" pitchFamily="66" charset="0"/>
              </a:rPr>
              <a:t>розпаду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нейтральних</a:t>
            </a:r>
            <a:r>
              <a:rPr lang="ru-RU" sz="4000" dirty="0">
                <a:latin typeface="Monotype Corsiva" pitchFamily="66" charset="0"/>
              </a:rPr>
              <a:t> молекул на </a:t>
            </a:r>
            <a:r>
              <a:rPr lang="ru-RU" sz="4000" dirty="0" err="1">
                <a:latin typeface="Monotype Corsiva" pitchFamily="66" charset="0"/>
              </a:rPr>
              <a:t>іони</a:t>
            </a:r>
            <a:r>
              <a:rPr lang="ru-RU" sz="4000" dirty="0">
                <a:latin typeface="Monotype Corsiva" pitchFamily="66" charset="0"/>
              </a:rPr>
              <a:t>, </a:t>
            </a:r>
          </a:p>
          <a:p>
            <a:pPr marL="82550" indent="0">
              <a:buNone/>
            </a:pPr>
            <a:r>
              <a:rPr lang="ru-RU" sz="4000" dirty="0" err="1">
                <a:latin typeface="Monotype Corsiva" pitchFamily="66" charset="0"/>
              </a:rPr>
              <a:t>що</a:t>
            </a: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err="1">
                <a:latin typeface="Monotype Corsiva" pitchFamily="66" charset="0"/>
              </a:rPr>
              <a:t>відбувається</a:t>
            </a:r>
            <a:r>
              <a:rPr lang="ru-RU" sz="4000" dirty="0">
                <a:latin typeface="Monotype Corsiva" pitchFamily="66" charset="0"/>
              </a:rPr>
              <a:t> в </a:t>
            </a:r>
            <a:r>
              <a:rPr lang="ru-RU" sz="4000" dirty="0" err="1">
                <a:latin typeface="Monotype Corsiva" pitchFamily="66" charset="0"/>
              </a:rPr>
              <a:t>електролітах</a:t>
            </a:r>
            <a:r>
              <a:rPr lang="ru-RU" sz="4000" dirty="0">
                <a:latin typeface="Monotype Corsiva" pitchFamily="66" charset="0"/>
              </a:rPr>
              <a:t>.</a:t>
            </a:r>
          </a:p>
        </p:txBody>
      </p:sp>
      <p:pic>
        <p:nvPicPr>
          <p:cNvPr id="15362" name="Picture 2" descr="D:\коля\електролиз\електролиз\Electrolysis_of_Wat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32422"/>
            <a:ext cx="4268986" cy="42689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2215156" y="2786330"/>
            <a:ext cx="555761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7200" b="1" dirty="0">
                <a:ln/>
                <a:solidFill>
                  <a:schemeClr val="accent3"/>
                </a:solidFill>
                <a:latin typeface="Monotype Corsiva" pitchFamily="66" charset="0"/>
              </a:rPr>
              <a:t>Катод та анод</a:t>
            </a:r>
            <a:endParaRPr lang="ru-RU" sz="72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22987"/>
              </p:ext>
            </p:extLst>
          </p:nvPr>
        </p:nvGraphicFramePr>
        <p:xfrm>
          <a:off x="1331640" y="331380"/>
          <a:ext cx="7632848" cy="408443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{F5AB1C69-6EDB-4FF4-983F-18BD219EF322}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362">
                <a:tc>
                  <a:txBody>
                    <a:bodyPr/>
                    <a:lstStyle/>
                    <a:p>
                      <a:pPr algn="ctr"/>
                      <a:r>
                        <a:rPr lang="uk-UA" sz="3600" i="1" dirty="0">
                          <a:latin typeface="Torhok" pitchFamily="34" charset="0"/>
                        </a:rPr>
                        <a:t>Катод </a:t>
                      </a:r>
                      <a:endParaRPr lang="ru-RU" sz="3600" i="1" dirty="0">
                        <a:latin typeface="Torhok" pitchFamily="34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i="1" dirty="0">
                          <a:latin typeface="Torhok" pitchFamily="34" charset="0"/>
                        </a:rPr>
                        <a:t>Анод </a:t>
                      </a:r>
                      <a:endParaRPr lang="ru-RU" sz="3600" i="1" dirty="0">
                        <a:latin typeface="Torhok" pitchFamily="34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687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негативно заряджений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електрод </a:t>
                      </a:r>
                    </a:p>
                    <a:p>
                      <a:pPr algn="ctr"/>
                      <a:endParaRPr lang="ru-RU" sz="2400" i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позитивно заряджений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електрод </a:t>
                      </a:r>
                    </a:p>
                    <a:p>
                      <a:pPr algn="ctr"/>
                      <a:endParaRPr lang="ru-RU" sz="2400" i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981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Катіони (позитивні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uk-UA" sz="2400" i="1" dirty="0" err="1"/>
                        <a:t>йони</a:t>
                      </a:r>
                      <a:r>
                        <a:rPr lang="uk-UA" sz="2400" i="1" dirty="0"/>
                        <a:t>) рухаються до катоду</a:t>
                      </a:r>
                      <a:endParaRPr lang="ru-RU" sz="2400" i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Аніони (негативні </a:t>
                      </a:r>
                      <a:r>
                        <a:rPr lang="uk-UA" sz="2400" i="1" dirty="0" err="1"/>
                        <a:t>йони</a:t>
                      </a:r>
                      <a:r>
                        <a:rPr lang="uk-UA" sz="2400" i="1" dirty="0"/>
                        <a:t>)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рухаються до аноду</a:t>
                      </a:r>
                      <a:endParaRPr lang="ru-RU" sz="2400" i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687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На катоді відбувається процес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відновлення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На аноді відбувається процес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uk-UA" sz="2400" i="1" dirty="0"/>
                        <a:t>окиснення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7428"/>
            <a:ext cx="4032448" cy="25988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ля\електролиз\7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80" y="203156"/>
            <a:ext cx="4013200" cy="4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59632" y="4797152"/>
            <a:ext cx="75201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>
                <a:latin typeface="Mistral" pitchFamily="66" charset="0"/>
              </a:rPr>
              <a:t>NaCl:</a:t>
            </a:r>
            <a:endParaRPr lang="ru-RU" sz="2800" dirty="0">
              <a:latin typeface="Mistral" pitchFamily="66" charset="0"/>
            </a:endParaRPr>
          </a:p>
          <a:p>
            <a:r>
              <a:rPr lang="pt-BR" sz="2800" b="1" dirty="0">
                <a:latin typeface="Mistral" pitchFamily="66" charset="0"/>
              </a:rPr>
              <a:t>K: 2H</a:t>
            </a:r>
            <a:r>
              <a:rPr lang="pt-BR" sz="2800" b="1" baseline="-25000" dirty="0">
                <a:latin typeface="Mistral" pitchFamily="66" charset="0"/>
              </a:rPr>
              <a:t>2</a:t>
            </a:r>
            <a:r>
              <a:rPr lang="pt-BR" sz="2800" b="1" dirty="0">
                <a:latin typeface="Mistral" pitchFamily="66" charset="0"/>
              </a:rPr>
              <a:t>O + 2e = H</a:t>
            </a:r>
            <a:r>
              <a:rPr lang="pt-BR" sz="2800" b="1" baseline="-25000" dirty="0">
                <a:latin typeface="Mistral" pitchFamily="66" charset="0"/>
              </a:rPr>
              <a:t>2</a:t>
            </a:r>
            <a:r>
              <a:rPr lang="pt-BR" sz="2800" b="1" dirty="0">
                <a:latin typeface="Mistral" pitchFamily="66" charset="0"/>
              </a:rPr>
              <a:t> + 2OH</a:t>
            </a:r>
            <a:r>
              <a:rPr lang="pt-BR" sz="2800" b="1" baseline="30000" dirty="0">
                <a:latin typeface="Mistral" pitchFamily="66" charset="0"/>
              </a:rPr>
              <a:t>-</a:t>
            </a:r>
            <a:endParaRPr lang="ru-RU" sz="2800" dirty="0">
              <a:latin typeface="Mistral" pitchFamily="66" charset="0"/>
            </a:endParaRPr>
          </a:p>
          <a:p>
            <a:r>
              <a:rPr lang="pt-BR" sz="2800" b="1" dirty="0">
                <a:latin typeface="Mistral" pitchFamily="66" charset="0"/>
              </a:rPr>
              <a:t>A: 2CL</a:t>
            </a:r>
            <a:r>
              <a:rPr lang="pt-BR" sz="2800" b="1" baseline="30000" dirty="0">
                <a:latin typeface="Mistral" pitchFamily="66" charset="0"/>
              </a:rPr>
              <a:t>-</a:t>
            </a:r>
            <a:r>
              <a:rPr lang="pt-BR" sz="2800" b="1" dirty="0">
                <a:latin typeface="Mistral" pitchFamily="66" charset="0"/>
              </a:rPr>
              <a:t> - 2e = Cl</a:t>
            </a:r>
            <a:r>
              <a:rPr lang="pt-BR" sz="2800" b="1" baseline="-25000" dirty="0">
                <a:latin typeface="Mistral" pitchFamily="66" charset="0"/>
              </a:rPr>
              <a:t>2</a:t>
            </a:r>
            <a:endParaRPr lang="ru-RU" sz="2800" dirty="0">
              <a:latin typeface="Mistral" pitchFamily="66" charset="0"/>
            </a:endParaRPr>
          </a:p>
          <a:p>
            <a:r>
              <a:rPr lang="pt-BR" sz="2800" b="1" dirty="0">
                <a:latin typeface="Mistral" pitchFamily="66" charset="0"/>
              </a:rPr>
              <a:t>2NaCl + 2H</a:t>
            </a:r>
            <a:r>
              <a:rPr lang="pt-BR" sz="2800" b="1" baseline="-25000" dirty="0">
                <a:latin typeface="Mistral" pitchFamily="66" charset="0"/>
              </a:rPr>
              <a:t>2</a:t>
            </a:r>
            <a:r>
              <a:rPr lang="pt-BR" sz="2800" b="1" dirty="0">
                <a:latin typeface="Mistral" pitchFamily="66" charset="0"/>
              </a:rPr>
              <a:t>O = H</a:t>
            </a:r>
            <a:r>
              <a:rPr lang="pt-BR" sz="2800" b="1" baseline="-25000" dirty="0">
                <a:latin typeface="Mistral" pitchFamily="66" charset="0"/>
              </a:rPr>
              <a:t>2</a:t>
            </a:r>
            <a:r>
              <a:rPr lang="pt-BR" sz="2800" b="1" dirty="0">
                <a:latin typeface="Mistral" pitchFamily="66" charset="0"/>
              </a:rPr>
              <a:t> + Cl</a:t>
            </a:r>
            <a:r>
              <a:rPr lang="pt-BR" sz="2800" b="1" baseline="-25000" dirty="0">
                <a:latin typeface="Mistral" pitchFamily="66" charset="0"/>
              </a:rPr>
              <a:t>2</a:t>
            </a:r>
            <a:r>
              <a:rPr lang="pt-BR" sz="2800" b="1" dirty="0">
                <a:latin typeface="Mistral" pitchFamily="66" charset="0"/>
              </a:rPr>
              <a:t> + 2NaOH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2392" y="44624"/>
            <a:ext cx="3403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Складемо схему </a:t>
            </a:r>
            <a:r>
              <a:rPr lang="uk-UA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електроліза</a:t>
            </a:r>
            <a:r>
              <a:rPr lang="uk-U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розплаву натрій </a:t>
            </a:r>
            <a:r>
              <a:rPr lang="uk-UA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хлорида</a:t>
            </a:r>
            <a:r>
              <a:rPr lang="uk-U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64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87" y="260648"/>
            <a:ext cx="4316801" cy="34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31516" y="3735030"/>
            <a:ext cx="770498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3600" dirty="0">
                <a:latin typeface="Monotype Corsiva" pitchFamily="66" charset="0"/>
              </a:rPr>
              <a:t>На катоді відбувається процес відновлення </a:t>
            </a:r>
          </a:p>
          <a:p>
            <a:r>
              <a:rPr lang="uk-UA" sz="3600" dirty="0">
                <a:latin typeface="Monotype Corsiva" pitchFamily="66" charset="0"/>
              </a:rPr>
              <a:t>катіонів </a:t>
            </a:r>
            <a:r>
              <a:rPr lang="uk-UA" sz="3600" dirty="0" err="1">
                <a:latin typeface="Monotype Corsiva" pitchFamily="66" charset="0"/>
              </a:rPr>
              <a:t>Купруму</a:t>
            </a:r>
            <a:r>
              <a:rPr lang="uk-UA" sz="3600" dirty="0">
                <a:latin typeface="Monotype Corsiva" pitchFamily="66" charset="0"/>
              </a:rPr>
              <a:t>. На аноді проходить </a:t>
            </a:r>
          </a:p>
          <a:p>
            <a:r>
              <a:rPr lang="uk-UA" sz="3600" dirty="0">
                <a:latin typeface="Monotype Corsiva" pitchFamily="66" charset="0"/>
              </a:rPr>
              <a:t>процес окиснення аніонів Хлору. Таким </a:t>
            </a:r>
          </a:p>
          <a:p>
            <a:r>
              <a:rPr lang="uk-UA" sz="3600" dirty="0">
                <a:latin typeface="Monotype Corsiva" pitchFamily="66" charset="0"/>
              </a:rPr>
              <a:t>чином, під дією електричного струму </a:t>
            </a:r>
          </a:p>
          <a:p>
            <a:r>
              <a:rPr lang="uk-UA" sz="3600" dirty="0">
                <a:latin typeface="Monotype Corsiva" pitchFamily="66" charset="0"/>
              </a:rPr>
              <a:t>відбувається окисно-відновна реакція.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78646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Розглянемо процеси, що відбуваються при електролізі розплавів солей: </a:t>
            </a:r>
          </a:p>
        </p:txBody>
      </p:sp>
    </p:spTree>
    <p:extLst>
      <p:ext uri="{BB962C8B-B14F-4D97-AF65-F5344CB8AC3E}">
        <p14:creationId xmlns:p14="http://schemas.microsoft.com/office/powerpoint/2010/main" val="5172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336704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Використання електролізу в промисловості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2444824"/>
            <a:ext cx="648072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dirty="0">
                <a:latin typeface="Monotype Corsiva" pitchFamily="66" charset="0"/>
              </a:rPr>
              <a:t>	Нанесення захисного покриття на вироби з металів;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dirty="0">
                <a:latin typeface="Monotype Corsiva" pitchFamily="66" charset="0"/>
              </a:rPr>
              <a:t>	Гальванопластика (отримання точних копій різних предметів);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dirty="0">
                <a:latin typeface="Monotype Corsiva" pitchFamily="66" charset="0"/>
              </a:rPr>
              <a:t>	Добування металів (лужних, </a:t>
            </a:r>
            <a:r>
              <a:rPr lang="uk-UA" dirty="0" err="1">
                <a:latin typeface="Monotype Corsiva" pitchFamily="66" charset="0"/>
              </a:rPr>
              <a:t>лужно-земельних</a:t>
            </a:r>
            <a:r>
              <a:rPr lang="uk-UA" dirty="0">
                <a:latin typeface="Monotype Corsiva" pitchFamily="66" charset="0"/>
              </a:rPr>
              <a:t>, алюмінію та ін.);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dirty="0">
                <a:latin typeface="Monotype Corsiva" pitchFamily="66" charset="0"/>
              </a:rPr>
              <a:t>	Очистка металів від домішок;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dirty="0">
                <a:latin typeface="Monotype Corsiva" pitchFamily="66" charset="0"/>
              </a:rPr>
              <a:t>	Для добування лугів, </a:t>
            </a:r>
            <a:r>
              <a:rPr lang="uk-UA" dirty="0" err="1">
                <a:latin typeface="Monotype Corsiva" pitchFamily="66" charset="0"/>
              </a:rPr>
              <a:t>оксигеновмісних</a:t>
            </a:r>
            <a:r>
              <a:rPr lang="uk-UA" dirty="0">
                <a:latin typeface="Monotype Corsiva" pitchFamily="66" charset="0"/>
              </a:rPr>
              <a:t> кислот, галогенів.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D:\коля\електролиз\електролиз\0010-005-Primenenie-elektroli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3207"/>
            <a:ext cx="2170501" cy="3274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оля\електролиз\електролиз\0010-002-Primenenie-elektroli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1" y="822846"/>
            <a:ext cx="2790825" cy="167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оля\електролиз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8" y="1363909"/>
            <a:ext cx="2108294" cy="156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407</TotalTime>
  <Words>185</Words>
  <Application>Microsoft Office PowerPoint</Application>
  <PresentationFormat>Экран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Antikvar Shadow</vt:lpstr>
      <vt:lpstr>Arial</vt:lpstr>
      <vt:lpstr>Brush Script MT</vt:lpstr>
      <vt:lpstr>Calibri</vt:lpstr>
      <vt:lpstr>Constantia</vt:lpstr>
      <vt:lpstr>Corbel</vt:lpstr>
      <vt:lpstr>Franklin Gothic Book</vt:lpstr>
      <vt:lpstr>Gabriola</vt:lpstr>
      <vt:lpstr>Gill Sans MT</vt:lpstr>
      <vt:lpstr>Impact</vt:lpstr>
      <vt:lpstr>Mistral</vt:lpstr>
      <vt:lpstr>Monotype Corsiva</vt:lpstr>
      <vt:lpstr>Rage Italic</vt:lpstr>
      <vt:lpstr>Tahoma</vt:lpstr>
      <vt:lpstr>Torhok</vt:lpstr>
      <vt:lpstr>Verdana</vt:lpstr>
      <vt:lpstr>Wingdings 2</vt:lpstr>
      <vt:lpstr>Солнцестояние</vt:lpstr>
      <vt:lpstr>Кнопка</vt:lpstr>
      <vt:lpstr>Бінарний урок (Хімія-Фізика) Тема: Електроліз.  Закони та використання</vt:lpstr>
      <vt:lpstr>Окисно-відновні  реакції</vt:lpstr>
      <vt:lpstr>Презентация PowerPoint</vt:lpstr>
      <vt:lpstr>Електроліт</vt:lpstr>
      <vt:lpstr>Електролітична дисоціація</vt:lpstr>
      <vt:lpstr>Презентация PowerPoint</vt:lpstr>
      <vt:lpstr>Презентация PowerPoint</vt:lpstr>
      <vt:lpstr>Презентация PowerPoint</vt:lpstr>
      <vt:lpstr>Використання електролізу в промисловості</vt:lpstr>
      <vt:lpstr>Електроліз</vt:lpstr>
    </vt:vector>
  </TitlesOfParts>
  <Company>X-ТEAM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Электролиз</dc:title>
  <dc:creator>Admin</dc:creator>
  <cp:lastModifiedBy>Оксана Оксана</cp:lastModifiedBy>
  <cp:revision>30</cp:revision>
  <dcterms:created xsi:type="dcterms:W3CDTF">2012-12-09T20:37:15Z</dcterms:created>
  <dcterms:modified xsi:type="dcterms:W3CDTF">2023-01-22T11:51:49Z</dcterms:modified>
</cp:coreProperties>
</file>