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6" r:id="rId9"/>
    <p:sldId id="267" r:id="rId10"/>
    <p:sldId id="269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77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002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085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299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434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263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516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736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422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208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95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FE4E2-1922-48F9-A0A9-5C5EA9F55783}" type="datetimeFigureOut">
              <a:rPr lang="uk-UA" smtClean="0"/>
              <a:t>22.01.2023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851E8-44C1-49AC-911C-9FEF82014B9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7226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 </a:t>
            </a:r>
            <a:r>
              <a:rPr lang="uk-UA" sz="6700" b="1" dirty="0"/>
              <a:t>Величини. </a:t>
            </a:r>
            <a:br>
              <a:rPr lang="en-US" sz="6700" b="1" dirty="0"/>
            </a:br>
            <a:r>
              <a:rPr lang="uk-UA" sz="6700" b="1" dirty="0"/>
              <a:t>Команда присвоювання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12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312" y="1"/>
            <a:ext cx="10515600" cy="1114322"/>
          </a:xfrm>
        </p:spPr>
        <p:txBody>
          <a:bodyPr>
            <a:normAutofit/>
          </a:bodyPr>
          <a:lstStyle/>
          <a:p>
            <a:r>
              <a:rPr lang="uk-UA" sz="3600" b="1" dirty="0"/>
              <a:t>Приклад 2. Добуток двох чисел, введених з клавіатури</a:t>
            </a:r>
            <a:endParaRPr lang="uk-UA" sz="36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6265" y="6135832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5" name="Рисунок 4" descr="08 dobutok dvoh chyse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65" y="1031194"/>
            <a:ext cx="5522026" cy="56189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0449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060" y="151369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0" dirty="0" err="1">
                <a:solidFill>
                  <a:srgbClr val="333333"/>
                </a:solidFill>
                <a:effectLst/>
                <a:latin typeface="Open Sans"/>
              </a:rPr>
              <a:t>Величини</a:t>
            </a:r>
            <a:br>
              <a:rPr lang="ru-RU" sz="3200" b="1" i="0" dirty="0">
                <a:solidFill>
                  <a:srgbClr val="333333"/>
                </a:solidFill>
                <a:effectLst/>
                <a:latin typeface="Open Sans"/>
              </a:rPr>
            </a:br>
            <a:endParaRPr lang="uk-UA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7567" y="928133"/>
            <a:ext cx="11571514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Інформатика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, математика,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фізика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хімія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та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інші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науки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використовують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величини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.</a:t>
            </a:r>
          </a:p>
          <a:p>
            <a:pPr>
              <a:lnSpc>
                <a:spcPts val="2800"/>
              </a:lnSpc>
            </a:pPr>
            <a:r>
              <a:rPr lang="ru-RU" sz="2000" b="1" i="0" u="sng" dirty="0">
                <a:solidFill>
                  <a:srgbClr val="333333"/>
                </a:solidFill>
                <a:effectLst/>
                <a:latin typeface="Open Sans"/>
              </a:rPr>
              <a:t>Величина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 –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це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кількісно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виражене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значення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властивості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об’єкта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7567" y="2103764"/>
            <a:ext cx="96585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Приклади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величин в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інформатиці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ширина і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висота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вікна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колір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фону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вікна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22474" y="2025307"/>
            <a:ext cx="6096000" cy="15286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2800"/>
              </a:lnSpc>
            </a:pP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Приклади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величин в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математиці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довжина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і ширина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прямокутника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площа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прямокутника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градусна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міра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кута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7567" y="3638468"/>
            <a:ext cx="6096000" cy="18876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2800"/>
              </a:lnSpc>
            </a:pP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Приклади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величин </a:t>
            </a:r>
            <a:r>
              <a:rPr lang="uk-UA" b="1" dirty="0">
                <a:solidFill>
                  <a:srgbClr val="333333"/>
                </a:solidFill>
                <a:latin typeface="Open Sans"/>
              </a:rPr>
              <a:t>у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фізиці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довжина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шляху</a:t>
            </a: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швидкість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час</a:t>
            </a: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густина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речовини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0440" y="4021005"/>
            <a:ext cx="6225220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600" dirty="0">
                <a:solidFill>
                  <a:srgbClr val="333333"/>
                </a:solidFill>
                <a:latin typeface="Open Sans"/>
              </a:rPr>
              <a:t>Величини використовуються у формулах. Формули для обчислення периметра прямокутника: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 </a:t>
            </a:r>
            <a:endParaRPr kumimoji="0" lang="uk-UA" altLang="uk-UA" sz="1300" b="0" i="0" u="none" strike="noStrike" cap="none" normalizeH="0" baseline="0" dirty="0">
              <a:ln>
                <a:noFill/>
              </a:ln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3074" name="Picture 2" descr="http://uabooks.top/uploads/inf-7-ryvkind-2020/inf-7-ryvkind-2020-2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39" y="4351745"/>
            <a:ext cx="1774942" cy="392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uabooks.top/uploads/inf-7-ryvkind-2020/inf-7-ryvkind-2020-24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977" y="4861496"/>
            <a:ext cx="3802804" cy="34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54445" y="4842022"/>
            <a:ext cx="1766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довжини кола: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68165" y="6273854"/>
            <a:ext cx="4328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Кожна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величина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має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b="0" i="0" u="sng" dirty="0" err="1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ім’я</a:t>
            </a:r>
            <a:r>
              <a:rPr lang="ru-RU" b="0" i="0" u="sng" dirty="0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та </a:t>
            </a:r>
            <a:r>
              <a:rPr lang="ru-RU" b="0" i="0" u="sng" dirty="0" err="1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значення</a:t>
            </a:r>
            <a:r>
              <a:rPr lang="ru-RU" b="0" i="0" u="sng" dirty="0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  <a:endParaRPr lang="uk-U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05746" y="3840627"/>
            <a:ext cx="6863938" cy="18175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696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810" y="198871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Open Sans"/>
              </a:rPr>
              <a:t>Величини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3810" y="1047700"/>
            <a:ext cx="11404269" cy="5402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b="1" u="sng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Стала величина (константа)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величина, значення якої не змінюється.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Наприклад: 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 </a:t>
            </a:r>
            <a:r>
              <a:rPr lang="uk-UA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 = </a:t>
            </a:r>
            <a:r>
              <a:rPr lang="uk-UA" dirty="0"/>
              <a:t>3,1416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густина повітря  - </a:t>
            </a:r>
            <a:r>
              <a:rPr lang="uk-UA" dirty="0"/>
              <a:t>1,293 кг/м</a:t>
            </a:r>
            <a:r>
              <a:rPr lang="uk-UA" baseline="30000" dirty="0"/>
              <a:t>3</a:t>
            </a:r>
            <a:endParaRPr lang="uk-UA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швидкість світла у вакуумі - </a:t>
            </a:r>
            <a:r>
              <a:rPr lang="uk-UA" dirty="0"/>
              <a:t>300 000 км/с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добі 24 години;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b="1" u="sng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Змінна величина (змінна)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величина, значення якої може змінюватись.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Імена величин: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правило, використовуються латинські літери, цифри, знак підкреслення;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приклади імен величин:</a:t>
            </a:r>
            <a:b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b, c, s, x, y</a:t>
            </a:r>
            <a:b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dob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rizn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Scratch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можна використовувати будь-які символи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3810" y="878775"/>
            <a:ext cx="11339550" cy="275444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303810" y="3802141"/>
            <a:ext cx="11339550" cy="275444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208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6335" y="2918320"/>
            <a:ext cx="10515600" cy="1325563"/>
          </a:xfrm>
        </p:spPr>
        <p:txBody>
          <a:bodyPr/>
          <a:lstStyle/>
          <a:p>
            <a:r>
              <a:rPr lang="uk-UA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 зі змінними:</a:t>
            </a:r>
            <a:br>
              <a:rPr lang="uk-UA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3695523"/>
            <a:ext cx="7569530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 значення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 в обчисленнях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виведення значення змінної на екран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0664" y="641471"/>
            <a:ext cx="995647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Змінні у </a:t>
            </a:r>
            <a:r>
              <a:rPr lang="en-US" sz="3200" b="1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Scratch 2</a:t>
            </a:r>
            <a:endParaRPr lang="uk-UA" sz="3200" b="1" i="0" dirty="0"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uk-UA" sz="2000" b="0" i="0" dirty="0"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uk-UA" sz="2000" dirty="0">
                <a:solidFill>
                  <a:srgbClr val="1B1F21"/>
                </a:solidFill>
                <a:latin typeface="Trebuchet MS" panose="020B0603020202020204" pitchFamily="34" charset="0"/>
              </a:rPr>
              <a:t>	</a:t>
            </a:r>
            <a:r>
              <a:rPr lang="uk-UA" sz="20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У </a:t>
            </a:r>
            <a:r>
              <a:rPr lang="en-US" sz="20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Scratch 2 </a:t>
            </a:r>
            <a:r>
              <a:rPr lang="uk-UA" sz="20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можна створювати змінні, присвоювати їм певні значення, змінювати ці значення і використовувати значення змінних в інших командах.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743200"/>
            <a:ext cx="10875264" cy="338937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680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182" y="151814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uk-UA" altLang="uk-UA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Створити змінну</a:t>
            </a:r>
            <a:b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uk-UA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760987"/>
              </p:ext>
            </p:extLst>
          </p:nvPr>
        </p:nvGraphicFramePr>
        <p:xfrm>
          <a:off x="228025" y="918615"/>
          <a:ext cx="6065896" cy="3480880"/>
        </p:xfrm>
        <a:graphic>
          <a:graphicData uri="http://schemas.openxmlformats.org/drawingml/2006/table">
            <a:tbl>
              <a:tblPr firstRow="1" firstCol="1" bandRow="1"/>
              <a:tblGrid>
                <a:gridCol w="2344032">
                  <a:extLst>
                    <a:ext uri="{9D8B030D-6E8A-4147-A177-3AD203B41FA5}">
                      <a16:colId xmlns:a16="http://schemas.microsoft.com/office/drawing/2014/main" val="1665274342"/>
                    </a:ext>
                  </a:extLst>
                </a:gridCol>
                <a:gridCol w="1215234">
                  <a:extLst>
                    <a:ext uri="{9D8B030D-6E8A-4147-A177-3AD203B41FA5}">
                      <a16:colId xmlns:a16="http://schemas.microsoft.com/office/drawing/2014/main" val="3958167687"/>
                    </a:ext>
                  </a:extLst>
                </a:gridCol>
                <a:gridCol w="2506630">
                  <a:extLst>
                    <a:ext uri="{9D8B030D-6E8A-4147-A177-3AD203B41FA5}">
                      <a16:colId xmlns:a16="http://schemas.microsoft.com/office/drawing/2014/main" val="520584789"/>
                    </a:ext>
                  </a:extLst>
                </a:gridCol>
              </a:tblGrid>
              <a:tr h="33488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1.Блок «Величини»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2.Створити змінну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3.Ввести ім’я змінної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4.ОК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607370"/>
                  </a:ext>
                </a:extLst>
              </a:tr>
            </a:tbl>
          </a:graphicData>
        </a:graphic>
      </p:graphicFrame>
      <p:pic>
        <p:nvPicPr>
          <p:cNvPr id="2049" name="Рисунок 1" descr="01 stvoryty zmin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339" y="918615"/>
            <a:ext cx="2984089" cy="3381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483929" y="415548"/>
            <a:ext cx="5100496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У результаті у групі Величини (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мал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 4.2) з’являється кнопка з іменем змінної (наприклад, а) і чотири блоки з командами: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 </a:t>
            </a:r>
            <a:endParaRPr kumimoji="0" lang="uk-UA" altLang="uk-UA" sz="2500" b="0" i="0" u="none" strike="noStrike" cap="none" normalizeH="0" baseline="0" dirty="0">
              <a:ln>
                <a:noFill/>
              </a:ln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2052" name="Picture 4" descr="http://uabooks.top/uploads/inf-7-ryvkind-2020/inf-7-ryvkind-2020-2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414" y="1388277"/>
            <a:ext cx="3399734" cy="58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abooks.top/uploads/inf-7-ryvkind-2020/inf-7-ryvkind-2020-24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413" y="2021301"/>
            <a:ext cx="6111833" cy="3319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uabooks.top/uploads/inf-7-ryvkind-2020/inf-7-ryvkind-2020-24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413" y="5388750"/>
            <a:ext cx="3470987" cy="60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98763" y="5997039"/>
            <a:ext cx="3467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Ст. 122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41946" y="6044780"/>
            <a:ext cx="6050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(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це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значення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може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бути як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додатним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, так і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від’ємним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005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142" y="412626"/>
            <a:ext cx="10819410" cy="335519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rgbClr val="1B1F21"/>
                </a:solidFill>
                <a:latin typeface="Trebuchet MS" panose="020B0603020202020204" pitchFamily="34" charset="0"/>
              </a:rPr>
              <a:t>Змінні у </a:t>
            </a:r>
            <a:r>
              <a:rPr lang="en-US" sz="3200" dirty="0">
                <a:solidFill>
                  <a:srgbClr val="1B1F21"/>
                </a:solidFill>
                <a:latin typeface="Trebuchet MS" panose="020B0603020202020204" pitchFamily="34" charset="0"/>
              </a:rPr>
              <a:t>Scratch 2</a:t>
            </a:r>
            <a:br>
              <a:rPr lang="uk-UA" sz="3200" dirty="0">
                <a:solidFill>
                  <a:srgbClr val="1B1F21"/>
                </a:solidFill>
                <a:latin typeface="Trebuchet MS" panose="020B0603020202020204" pitchFamily="34" charset="0"/>
              </a:rPr>
            </a:br>
            <a:endParaRPr lang="uk-UA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41" y="748145"/>
            <a:ext cx="7792527" cy="625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895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696" y="424503"/>
            <a:ext cx="10515600" cy="644278"/>
          </a:xfrm>
        </p:spPr>
        <p:txBody>
          <a:bodyPr>
            <a:normAutofit fontScale="90000"/>
          </a:bodyPr>
          <a:lstStyle/>
          <a:p>
            <a:r>
              <a:rPr lang="uk-UA" sz="4000" dirty="0">
                <a:solidFill>
                  <a:srgbClr val="1B1F21"/>
                </a:solidFill>
                <a:latin typeface="Trebuchet MS" panose="020B0603020202020204" pitchFamily="34" charset="0"/>
              </a:rPr>
              <a:t>Змінні у </a:t>
            </a:r>
            <a:r>
              <a:rPr lang="en-US" sz="4000" dirty="0">
                <a:solidFill>
                  <a:srgbClr val="1B1F21"/>
                </a:solidFill>
                <a:latin typeface="Trebuchet MS" panose="020B0603020202020204" pitchFamily="34" charset="0"/>
              </a:rPr>
              <a:t>Scratch 2</a:t>
            </a:r>
            <a:br>
              <a:rPr lang="uk-UA" dirty="0">
                <a:solidFill>
                  <a:srgbClr val="1B1F21"/>
                </a:solidFill>
                <a:latin typeface="Trebuchet MS" panose="020B0603020202020204" pitchFamily="34" charset="0"/>
              </a:rPr>
            </a:br>
            <a:endParaRPr lang="uk-UA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696" y="1068781"/>
            <a:ext cx="10772430" cy="446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990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abooks.top/uploads/inf-7-ryvkind-2020/inf-7-ryvkind-2020-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62" y="247921"/>
            <a:ext cx="2766950" cy="50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69516" y="207274"/>
            <a:ext cx="823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команда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відображення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блока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значенням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на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Сцені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Цю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команду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можна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також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виконати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якщо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встановити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позначку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прапорця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біля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кнопки з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іменем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;</a:t>
            </a:r>
          </a:p>
        </p:txBody>
      </p:sp>
      <p:pic>
        <p:nvPicPr>
          <p:cNvPr id="7172" name="Picture 4" descr="http://uabooks.top/uploads/inf-7-ryvkind-2020/inf-7-ryvkind-2020-25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10" y="1043275"/>
            <a:ext cx="2909454" cy="54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303628" y="1044384"/>
            <a:ext cx="823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команда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приховування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блока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значенням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на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Сцені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Цю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команду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можна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також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виконати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якщо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зняти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позначку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прапорця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біля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кнопки з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іменем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60062" y="1940496"/>
            <a:ext cx="878018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Значення створених змінних можна використовувати в інших блоках проекту. Так, наприклад, після виконання команд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виконавець переміститься на 25 кроків, а після виконання команд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 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виконавець говоритиме «Привіт!» упродовж 8 секунд.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u="sng" dirty="0">
                <a:solidFill>
                  <a:srgbClr val="1B1F21"/>
                </a:solidFill>
                <a:latin typeface="Trebuchet MS" panose="020B0603020202020204" pitchFamily="34" charset="0"/>
              </a:rPr>
              <a:t>Для вилучення змінної з проекту слід: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dirty="0">
                <a:solidFill>
                  <a:srgbClr val="1B1F21"/>
                </a:solidFill>
                <a:latin typeface="Trebuchet MS" panose="020B0603020202020204" pitchFamily="34" charset="0"/>
              </a:rPr>
              <a:t>1. Відкрити групу блоків Величини.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dirty="0">
                <a:solidFill>
                  <a:srgbClr val="1B1F21"/>
                </a:solidFill>
                <a:latin typeface="Trebuchet MS" panose="020B0603020202020204" pitchFamily="34" charset="0"/>
              </a:rPr>
              <a:t>2. Відкрити контекстне меню кнопки з іменем змінної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dirty="0">
                <a:solidFill>
                  <a:srgbClr val="1B1F21"/>
                </a:solidFill>
                <a:latin typeface="Trebuchet MS" panose="020B0603020202020204" pitchFamily="34" charset="0"/>
              </a:rPr>
              <a:t>3. Виконати команду вилучити змінну.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Використовуючи це саме контекстне меню, можна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за потреби змінити ім’я змінної.</a:t>
            </a:r>
          </a:p>
        </p:txBody>
      </p:sp>
      <p:pic>
        <p:nvPicPr>
          <p:cNvPr id="7174" name="Picture 6" descr="http://uabooks.top/uploads/inf-7-ryvkind-2020/inf-7-ryvkind-2020-25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753" y="2375304"/>
            <a:ext cx="2768367" cy="86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http://uabooks.top/uploads/inf-7-ryvkind-2020/inf-7-ryvkind-2020-25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414" y="3447628"/>
            <a:ext cx="2659044" cy="89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abooks.top/uploads/inf-7-ryvkind-2020/inf-7-ryvkind-2020-25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753" y="4946717"/>
            <a:ext cx="2877277" cy="1085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23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265" y="139494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uk-UA" altLang="uk-UA" sz="3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Приклад 1. Сума двох чисел</a:t>
            </a:r>
            <a:b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uk-UA" sz="3200" dirty="0"/>
          </a:p>
        </p:txBody>
      </p:sp>
      <p:pic>
        <p:nvPicPr>
          <p:cNvPr id="8193" name="Рисунок 7" descr="07 suma dvoh chys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58184"/>
            <a:ext cx="6144817" cy="506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6265" y="6135832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3326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457</Words>
  <Application>Microsoft Office PowerPoint</Application>
  <PresentationFormat>Широкий екран</PresentationFormat>
  <Paragraphs>75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Symbol</vt:lpstr>
      <vt:lpstr>Times New Roman</vt:lpstr>
      <vt:lpstr>Trebuchet MS</vt:lpstr>
      <vt:lpstr>Тема Office</vt:lpstr>
      <vt:lpstr> Величини.  Команда присвоювання </vt:lpstr>
      <vt:lpstr>Величини </vt:lpstr>
      <vt:lpstr>Величини</vt:lpstr>
      <vt:lpstr>Операції зі змінними: </vt:lpstr>
      <vt:lpstr>Створити змінну </vt:lpstr>
      <vt:lpstr>Змінні у Scratch 2 </vt:lpstr>
      <vt:lpstr>Змінні у Scratch 2 </vt:lpstr>
      <vt:lpstr>Презентація PowerPoint</vt:lpstr>
      <vt:lpstr>Приклад 1. Сума двох чисел </vt:lpstr>
      <vt:lpstr>Приклад 2. Добуток двох чисел, введених з клавіатури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Величини.  Команда присвоювання</dc:title>
  <dc:creator>User1</dc:creator>
  <cp:lastModifiedBy>ПК</cp:lastModifiedBy>
  <cp:revision>15</cp:revision>
  <dcterms:created xsi:type="dcterms:W3CDTF">2021-01-11T20:40:56Z</dcterms:created>
  <dcterms:modified xsi:type="dcterms:W3CDTF">2023-01-22T12:20:42Z</dcterms:modified>
</cp:coreProperties>
</file>