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7"/>
  </p:notesMasterIdLst>
  <p:handoutMasterIdLst>
    <p:handoutMasterId r:id="rId28"/>
  </p:handoutMasterIdLst>
  <p:sldIdLst>
    <p:sldId id="257" r:id="rId2"/>
    <p:sldId id="1132" r:id="rId3"/>
    <p:sldId id="1138" r:id="rId4"/>
    <p:sldId id="258" r:id="rId5"/>
    <p:sldId id="275" r:id="rId6"/>
    <p:sldId id="265" r:id="rId7"/>
    <p:sldId id="262" r:id="rId8"/>
    <p:sldId id="263" r:id="rId9"/>
    <p:sldId id="267" r:id="rId10"/>
    <p:sldId id="266" r:id="rId11"/>
    <p:sldId id="1144" r:id="rId12"/>
    <p:sldId id="268" r:id="rId13"/>
    <p:sldId id="264" r:id="rId14"/>
    <p:sldId id="269" r:id="rId15"/>
    <p:sldId id="1146" r:id="rId16"/>
    <p:sldId id="270" r:id="rId17"/>
    <p:sldId id="273" r:id="rId18"/>
    <p:sldId id="1141" r:id="rId19"/>
    <p:sldId id="271" r:id="rId20"/>
    <p:sldId id="272" r:id="rId21"/>
    <p:sldId id="278" r:id="rId22"/>
    <p:sldId id="279" r:id="rId23"/>
    <p:sldId id="274" r:id="rId24"/>
    <p:sldId id="277" r:id="rId25"/>
    <p:sldId id="1131" r:id="rId26"/>
  </p:sldIdLst>
  <p:sldSz cx="12192000" cy="6858000"/>
  <p:notesSz cx="6858000" cy="9144000"/>
  <p:defaultTextStyle>
    <a:defPPr rtl="0"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8FBFE"/>
    <a:srgbClr val="F3F6FF"/>
    <a:srgbClr val="E5EBFF"/>
    <a:srgbClr val="AFC2FF"/>
    <a:srgbClr val="0033CC"/>
    <a:srgbClr val="D2D2E0"/>
    <a:srgbClr val="1CD625"/>
    <a:srgbClr val="81E9F7"/>
    <a:srgbClr val="FF6743"/>
    <a:srgbClr val="BEDDB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68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02" y="-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475212C-D326-47A9-A42F-37B2E18EAA9B}" type="datetime1">
              <a:rPr lang="uk-UA" smtClean="0"/>
              <a:pPr rtl="0"/>
              <a:t>23.01.2023</a:t>
            </a:fld>
            <a:endParaRPr lang="en-US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C10DE40-20EE-449A-800B-125B09D73A32}" type="datetime1">
              <a:rPr lang="uk-UA" smtClean="0"/>
              <a:pPr rtl="0"/>
              <a:t>23.01.2023</a:t>
            </a:fld>
            <a:endParaRPr lang="en-US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"/>
              <a:t>Зразки заголовків</a:t>
            </a:r>
            <a:endParaRPr lang="en-US"/>
          </a:p>
          <a:p>
            <a:pPr lvl="1" rtl="0"/>
            <a:r>
              <a:rPr lang="uk"/>
              <a:t>Другий рівень</a:t>
            </a:r>
          </a:p>
          <a:p>
            <a:pPr lvl="2" rtl="0"/>
            <a:r>
              <a:rPr lang="uk"/>
              <a:t>Третій рівень</a:t>
            </a:r>
          </a:p>
          <a:p>
            <a:pPr lvl="3" rtl="0"/>
            <a:r>
              <a:rPr lang="uk"/>
              <a:t>Четвертий рівень</a:t>
            </a:r>
          </a:p>
          <a:p>
            <a:pPr lvl="4" rtl="0"/>
            <a:r>
              <a:rPr lang="uk"/>
              <a:t>П’ятий рівень</a:t>
            </a:r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Прямокутник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Прямокутник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Прямокутник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Група 6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 сполучна лінія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 сполучна лінія 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 сполучна лінія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Місце для дати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7402D1E9-D399-49CD-B386-F1FD11620384}" type="datetime1">
              <a:rPr lang="uk-UA" smtClean="0"/>
              <a:pPr rtl="0"/>
              <a:t>23.01.2023</a:t>
            </a:fld>
            <a:endParaRPr lang="en-US" dirty="0"/>
          </a:p>
        </p:txBody>
      </p:sp>
      <p:sp>
        <p:nvSpPr>
          <p:cNvPr id="21" name="Місце для нижнього колонтитула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Місце для номера слайда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08F8C48-C91C-42E1-AD62-2569CB65BF1D}" type="datetime1">
              <a:rPr lang="uk-UA" smtClean="0"/>
              <a:pPr rtl="0"/>
              <a:t>23.01.2023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 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C7737D-8B34-4514-8F75-8EEEC204175B}" type="datetime1">
              <a:rPr lang="uk-UA" smtClean="0"/>
              <a:pPr rtl="0"/>
              <a:t>23.01.2023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408064-2FEA-490B-97A7-9D4C20B22D0E}" type="datetime1">
              <a:rPr lang="uk-UA" smtClean="0"/>
              <a:pPr rtl="0"/>
              <a:t>23.01.2023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xmlns="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Прямокутник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Прямокутник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Прямокутник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16" name="Група 15">
            <a:extLst>
              <a:ext uri="{FF2B5EF4-FFF2-40B4-BE49-F238E27FC236}">
                <a16:creationId xmlns:a16="http://schemas.microsoft.com/office/drawing/2014/main" xmlns="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 сполучна лінія 16">
              <a:extLst>
                <a:ext uri="{FF2B5EF4-FFF2-40B4-BE49-F238E27FC236}">
                  <a16:creationId xmlns:a16="http://schemas.microsoft.com/office/drawing/2014/main" xmlns="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 сполучна лінія 17">
              <a:extLst>
                <a:ext uri="{FF2B5EF4-FFF2-40B4-BE49-F238E27FC236}">
                  <a16:creationId xmlns:a16="http://schemas.microsoft.com/office/drawing/2014/main" xmlns="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 сполучна лінія 18">
              <a:extLst>
                <a:ext uri="{FF2B5EF4-FFF2-40B4-BE49-F238E27FC236}">
                  <a16:creationId xmlns:a16="http://schemas.microsoft.com/office/drawing/2014/main" xmlns="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4EAB6B80-B1BD-4B6C-8C4E-091D121672E7}" type="datetime1">
              <a:rPr lang="uk-UA" smtClean="0"/>
              <a:pPr rtl="0"/>
              <a:t>23.01.2023</a:t>
            </a:fld>
            <a:endParaRPr lang="en-US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125E7A-BF40-4096-B528-5F20498A6621}" type="datetime1">
              <a:rPr lang="uk-UA" smtClean="0"/>
              <a:pPr rtl="0"/>
              <a:t>23.01.2023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uk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uk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17F8AF-83B7-4677-BCE2-C13096DE08D2}" type="datetime1">
              <a:rPr lang="uk-UA" smtClean="0"/>
              <a:pPr rtl="0"/>
              <a:t>23.01.2023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DE57C4-310E-4C2F-BC93-FBA33A14DB0D}" type="datetime1">
              <a:rPr lang="uk-UA" smtClean="0"/>
              <a:pPr rtl="0"/>
              <a:t>23.01.2023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ECCEEB-50B8-4F63-8D67-07B036021270}" type="datetime1">
              <a:rPr lang="uk-UA" smtClean="0"/>
              <a:pPr rtl="0"/>
              <a:t>23.01.2023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xmlns="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xmlns="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Місце для дати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5A1BB29-AB33-4629-A938-7F5B67EE4F99}" type="datetime1">
              <a:rPr lang="uk-UA" smtClean="0"/>
              <a:pPr rtl="0"/>
              <a:t>23.01.2023</a:t>
            </a:fld>
            <a:endParaRPr lang="en-US"/>
          </a:p>
        </p:txBody>
      </p:sp>
      <p:sp>
        <p:nvSpPr>
          <p:cNvPr id="9" name="Місце для нижнього колонтитула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Місце для номера слайда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xmlns="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Місце для зображення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04D9FD46-936B-42B5-B66D-4C29255ED353}" type="datetime1">
              <a:rPr lang="uk-UA" smtClean="0"/>
              <a:pPr rtl="0"/>
              <a:t>23.01.2023</a:t>
            </a:fld>
            <a:endParaRPr lang="en-US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xmlns="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Прямокутник 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Прямокутник 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uk" dirty="0"/>
              <a:t>Зразок заголовка</a:t>
            </a:r>
            <a:endParaRPr lang="en-US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"/>
              <a:t>Зразки заголовків</a:t>
            </a:r>
          </a:p>
          <a:p>
            <a:pPr lvl="1" rtl="0"/>
            <a:r>
              <a:rPr lang="uk"/>
              <a:t>Другий рівень</a:t>
            </a:r>
          </a:p>
          <a:p>
            <a:pPr lvl="2" rtl="0"/>
            <a:r>
              <a:rPr lang="uk"/>
              <a:t>Третій рівень</a:t>
            </a:r>
          </a:p>
          <a:p>
            <a:pPr lvl="3" rtl="0"/>
            <a:r>
              <a:rPr lang="uk"/>
              <a:t>Четвертий рівень</a:t>
            </a:r>
          </a:p>
          <a:p>
            <a:pPr lvl="4" rtl="0"/>
            <a:r>
              <a:rPr lang="uk"/>
              <a:t>П’ятий рівень</a:t>
            </a:r>
            <a:endParaRPr lang="en-US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E3BF96F5-5ECC-498F-8E10-41B665E6E9EF}" type="datetime1">
              <a:rPr lang="uk-UA" smtClean="0"/>
              <a:pPr rtl="0"/>
              <a:t>23.01.2023</a:t>
            </a:fld>
            <a:endParaRPr lang="en-US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xmlns="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>
            <a:off x="-234980" y="26393"/>
            <a:ext cx="12191979" cy="6857990"/>
          </a:xfrm>
          <a:prstGeom prst="rect">
            <a:avLst/>
          </a:prstGeom>
        </p:spPr>
      </p:pic>
      <p:sp>
        <p:nvSpPr>
          <p:cNvPr id="82" name="Прямокутник 81">
            <a:extLst>
              <a:ext uri="{FF2B5EF4-FFF2-40B4-BE49-F238E27FC236}">
                <a16:creationId xmlns:a16="http://schemas.microsoft.com/office/drawing/2014/main" xmlns="" id="{2644B391-9BFE-445C-A9EC-F544BB85FB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Прямокутник 83">
            <a:extLst>
              <a:ext uri="{FF2B5EF4-FFF2-40B4-BE49-F238E27FC236}">
                <a16:creationId xmlns:a16="http://schemas.microsoft.com/office/drawing/2014/main" xmlns="" id="{80F26E69-87D9-4655-AE7B-280A87AA3C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5067" y="2355458"/>
            <a:ext cx="5113802" cy="1630907"/>
          </a:xfrm>
        </p:spPr>
        <p:txBody>
          <a:bodyPr rtlCol="0">
            <a:normAutofit fontScale="90000"/>
          </a:bodyPr>
          <a:lstStyle/>
          <a:p>
            <a:pPr marL="0" indent="0" fontAlgn="auto">
              <a:spcAft>
                <a:spcPts val="0"/>
              </a:spcAft>
              <a:defRPr/>
            </a:pPr>
            <a:r>
              <a:rPr lang="uk-UA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Критичне мислення </a:t>
            </a:r>
            <a:r>
              <a:rPr lang="uk-UA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 уміння приймати рішення</a:t>
            </a:r>
            <a:r>
              <a:rPr lang="ru-RU" sz="4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" sz="4400" dirty="0">
              <a:solidFill>
                <a:schemeClr val="tx1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/>
          </a:bodyPr>
          <a:lstStyle/>
          <a:p>
            <a:pPr algn="r" rtl="0">
              <a:spcAft>
                <a:spcPts val="600"/>
              </a:spcAft>
            </a:pPr>
            <a:r>
              <a:rPr lang="uk-UA" dirty="0">
                <a:solidFill>
                  <a:schemeClr val="tx1"/>
                </a:solidFill>
              </a:rPr>
              <a:t>В</a:t>
            </a:r>
            <a:r>
              <a:rPr lang="uk" dirty="0">
                <a:solidFill>
                  <a:schemeClr val="tx1"/>
                </a:solidFill>
              </a:rPr>
              <a:t>читель: Кузьменко О.Г</a:t>
            </a:r>
          </a:p>
        </p:txBody>
      </p:sp>
    </p:spTree>
    <p:extLst>
      <p:ext uri="{BB962C8B-B14F-4D97-AF65-F5344CB8AC3E}">
        <p14:creationId xmlns:p14="http://schemas.microsoft.com/office/powerpoint/2010/main" xmlns="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536EA3-BE4D-F951-DED1-096E868E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A1A1B3-AC5B-CAE8-5EB4-522204FF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8FB256-A9C4-E480-7FC9-4CD70F94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408064-2FEA-490B-97A7-9D4C20B22D0E}" type="datetime1">
              <a:rPr lang="uk-UA" smtClean="0"/>
              <a:pPr rtl="0"/>
              <a:t>23.01.2023</a:t>
            </a:fld>
            <a:endParaRPr lang="en-US"/>
          </a:p>
        </p:txBody>
      </p:sp>
      <p:pic>
        <p:nvPicPr>
          <p:cNvPr id="5" name="Рисунок 4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xmlns="" id="{899984C1-401D-54D4-DF46-2C95334F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2DEF1DBD-9279-7829-85CC-2392BB04088E}"/>
              </a:ext>
            </a:extLst>
          </p:cNvPr>
          <p:cNvSpPr/>
          <p:nvPr/>
        </p:nvSpPr>
        <p:spPr>
          <a:xfrm>
            <a:off x="1257924" y="199635"/>
            <a:ext cx="9676152" cy="1371600"/>
          </a:xfrm>
          <a:prstGeom prst="roundRect">
            <a:avLst/>
          </a:prstGeom>
          <a:solidFill>
            <a:srgbClr val="AFC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ЗВАЖЕНІ РІШЕННЯ </a:t>
            </a:r>
            <a:r>
              <a:rPr lang="uk-UA" sz="3600" dirty="0">
                <a:solidFill>
                  <a:schemeClr val="tx1"/>
                </a:solidFill>
              </a:rPr>
              <a:t>– це рішення які передбачають наслідки своїх вчинків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8A082C35-5139-0CE4-7978-4CC36750AB9C}"/>
              </a:ext>
            </a:extLst>
          </p:cNvPr>
          <p:cNvSpPr/>
          <p:nvPr/>
        </p:nvSpPr>
        <p:spPr>
          <a:xfrm>
            <a:off x="1257925" y="1770858"/>
            <a:ext cx="10142094" cy="4444547"/>
          </a:xfrm>
          <a:prstGeom prst="roundRect">
            <a:avLst/>
          </a:prstGeom>
          <a:solidFill>
            <a:srgbClr val="AFC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buFont typeface="Wingdings 2" pitchFamily="18" charset="2"/>
              <a:buChar char="O"/>
            </a:pPr>
            <a:r>
              <a:rPr lang="uk-UA" sz="2800" dirty="0">
                <a:solidFill>
                  <a:schemeClr val="tx1"/>
                </a:solidFill>
              </a:rPr>
              <a:t>Рішення робити вранці зарядку               наслідок бадьорий настрій, сильні м’язи, гарна постава</a:t>
            </a:r>
          </a:p>
          <a:p>
            <a:pPr>
              <a:lnSpc>
                <a:spcPct val="150000"/>
              </a:lnSpc>
              <a:buClrTx/>
              <a:buFont typeface="Wingdings 2" pitchFamily="18" charset="2"/>
              <a:buChar char="O"/>
            </a:pPr>
            <a:r>
              <a:rPr lang="uk-UA" sz="2800" dirty="0">
                <a:solidFill>
                  <a:schemeClr val="tx1"/>
                </a:solidFill>
              </a:rPr>
              <a:t>Рішення підготуватися до контрольної роботи наслідок висока оцінка, наступного дня, гарний настрій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xmlns="" id="{2DBE3452-F268-43F3-2A8A-D3EF6ADD6D2A}"/>
              </a:ext>
            </a:extLst>
          </p:cNvPr>
          <p:cNvSpPr/>
          <p:nvPr/>
        </p:nvSpPr>
        <p:spPr>
          <a:xfrm>
            <a:off x="7628743" y="2585346"/>
            <a:ext cx="1035572" cy="557112"/>
          </a:xfrm>
          <a:prstGeom prst="rightArrow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xmlns="" id="{F9E5A795-FA2E-D8BB-6135-7FE30D64E3FE}"/>
              </a:ext>
            </a:extLst>
          </p:cNvPr>
          <p:cNvSpPr/>
          <p:nvPr/>
        </p:nvSpPr>
        <p:spPr>
          <a:xfrm>
            <a:off x="9977376" y="3795036"/>
            <a:ext cx="1147823" cy="597081"/>
          </a:xfrm>
          <a:prstGeom prst="rightArrow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46108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246063"/>
            <a:ext cx="9906000" cy="106045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b="1" dirty="0" smtClean="0"/>
              <a:t>Дерево рішень</a:t>
            </a:r>
            <a:endParaRPr lang="ru-RU" sz="4400" b="1" dirty="0"/>
          </a:p>
        </p:txBody>
      </p:sp>
      <p:pic>
        <p:nvPicPr>
          <p:cNvPr id="1026" name="Picture 2" descr="ÐÐ¾ÑÐ¾Ð¶ÐµÐµ Ð¸Ð·Ð¾Ð±ÑÐ°Ð¶ÐµÐ½Ð¸Ðµ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96686" y="1161144"/>
            <a:ext cx="4557485" cy="4992914"/>
          </a:xfrm>
          <a:prstGeom prst="ellipse">
            <a:avLst/>
          </a:prstGeom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>
            <a:endCxn id="9" idx="1"/>
          </p:cNvCxnSpPr>
          <p:nvPr/>
        </p:nvCxnSpPr>
        <p:spPr>
          <a:xfrm>
            <a:off x="3084513" y="4684713"/>
            <a:ext cx="2481262" cy="8048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565775" y="4916488"/>
            <a:ext cx="3954463" cy="1146175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rgbClr val="CC6600"/>
                </a:solidFill>
              </a:rPr>
              <a:t>Стовбур</a:t>
            </a:r>
            <a:r>
              <a:rPr lang="uk-UA" sz="2400" b="1" dirty="0">
                <a:solidFill>
                  <a:schemeClr val="bg1"/>
                </a:solidFill>
              </a:rPr>
              <a:t> – це проблема, яку необхідно вирішити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73725" y="3084513"/>
            <a:ext cx="4471988" cy="1146175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rgbClr val="FF9900"/>
                </a:solidFill>
              </a:rPr>
              <a:t>Гілочки </a:t>
            </a:r>
            <a:r>
              <a:rPr lang="uk-UA" sz="2400" b="1" dirty="0">
                <a:solidFill>
                  <a:schemeClr val="bg1"/>
                </a:solidFill>
              </a:rPr>
              <a:t>- це аргументи, які необхідні для вирішення проблеми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3786188" y="3863975"/>
            <a:ext cx="1887537" cy="1381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endCxn id="23" idx="1"/>
          </p:cNvCxnSpPr>
          <p:nvPr/>
        </p:nvCxnSpPr>
        <p:spPr>
          <a:xfrm flipV="1">
            <a:off x="4529138" y="1806575"/>
            <a:ext cx="1073150" cy="385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5602288" y="1160463"/>
            <a:ext cx="5138737" cy="1292225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rgbClr val="008000"/>
                </a:solidFill>
              </a:rPr>
              <a:t>Листячко </a:t>
            </a:r>
            <a:r>
              <a:rPr lang="uk-UA" sz="2400" b="1" dirty="0">
                <a:solidFill>
                  <a:schemeClr val="bg1"/>
                </a:solidFill>
              </a:rPr>
              <a:t>- це варіанти вирішення проблеми, з яких лише один найбільш вірний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536EA3-BE4D-F951-DED1-096E868E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A1A1B3-AC5B-CAE8-5EB4-522204FF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8FB256-A9C4-E480-7FC9-4CD70F94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408064-2FEA-490B-97A7-9D4C20B22D0E}" type="datetime1">
              <a:rPr lang="uk-UA" smtClean="0"/>
              <a:pPr rtl="0"/>
              <a:t>23.01.2023</a:t>
            </a:fld>
            <a:endParaRPr lang="en-US"/>
          </a:p>
        </p:txBody>
      </p:sp>
      <p:pic>
        <p:nvPicPr>
          <p:cNvPr id="5" name="Рисунок 4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xmlns="" id="{899984C1-401D-54D4-DF46-2C95334F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D5B64CF7-27B7-2CAD-674A-B5CEFB8B43DE}"/>
              </a:ext>
            </a:extLst>
          </p:cNvPr>
          <p:cNvSpPr/>
          <p:nvPr/>
        </p:nvSpPr>
        <p:spPr>
          <a:xfrm>
            <a:off x="699607" y="132571"/>
            <a:ext cx="11292523" cy="1412504"/>
          </a:xfrm>
          <a:prstGeom prst="roundRect">
            <a:avLst/>
          </a:prstGeom>
          <a:solidFill>
            <a:srgbClr val="BED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uk-UA" sz="3600" dirty="0">
                <a:solidFill>
                  <a:schemeClr val="tx1"/>
                </a:solidFill>
              </a:rPr>
              <a:t>Визначити </a:t>
            </a:r>
            <a:r>
              <a:rPr lang="uk-UA" sz="3600" u="sng" dirty="0">
                <a:solidFill>
                  <a:schemeClr val="tx1"/>
                </a:solidFill>
              </a:rPr>
              <a:t>чинники</a:t>
            </a:r>
            <a:r>
              <a:rPr lang="uk-UA" sz="3600" dirty="0">
                <a:solidFill>
                  <a:schemeClr val="tx1"/>
                </a:solidFill>
              </a:rPr>
              <a:t>, які найбільше впливатимуть</a:t>
            </a:r>
          </a:p>
          <a:p>
            <a:pPr>
              <a:buNone/>
            </a:pPr>
            <a:r>
              <a:rPr lang="uk-UA" sz="3600" dirty="0">
                <a:solidFill>
                  <a:schemeClr val="tx1"/>
                </a:solidFill>
              </a:rPr>
              <a:t>на  прийняття рішення:</a:t>
            </a:r>
          </a:p>
        </p:txBody>
      </p:sp>
      <p:pic>
        <p:nvPicPr>
          <p:cNvPr id="1026" name="Picture 2" descr="Трибуны для выступлений. Сравнить цены, купить промышленные товары на  маркетплейсе Prom.ua">
            <a:extLst>
              <a:ext uri="{FF2B5EF4-FFF2-40B4-BE49-F238E27FC236}">
                <a16:creationId xmlns:a16="http://schemas.microsoft.com/office/drawing/2014/main" xmlns="" id="{A9C4A1D8-1EAA-F035-5E98-7A1FB9B4A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5728" y="1869704"/>
            <a:ext cx="3142871" cy="467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8CA2188-C7BF-E695-1732-B482E9D0AA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080"/>
          <a:stretch/>
        </p:blipFill>
        <p:spPr>
          <a:xfrm>
            <a:off x="1077145" y="3281522"/>
            <a:ext cx="1391600" cy="33192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2A41522-82AA-35CF-47DA-D57C5FE6A6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080"/>
          <a:stretch/>
        </p:blipFill>
        <p:spPr>
          <a:xfrm>
            <a:off x="5689628" y="3138470"/>
            <a:ext cx="1391600" cy="3319272"/>
          </a:xfrm>
          <a:prstGeom prst="rect">
            <a:avLst/>
          </a:prstGeom>
        </p:spPr>
      </p:pic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xmlns="" id="{F1C5C5B0-A330-4BBD-F308-EBD183D86078}"/>
              </a:ext>
            </a:extLst>
          </p:cNvPr>
          <p:cNvSpPr/>
          <p:nvPr/>
        </p:nvSpPr>
        <p:spPr>
          <a:xfrm>
            <a:off x="1066800" y="1862148"/>
            <a:ext cx="3142871" cy="1419374"/>
          </a:xfrm>
          <a:prstGeom prst="cloudCallout">
            <a:avLst/>
          </a:prstGeom>
          <a:solidFill>
            <a:srgbClr val="BED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</a:pPr>
            <a:r>
              <a:rPr lang="uk-UA" i="1" dirty="0">
                <a:solidFill>
                  <a:schemeClr val="tx1"/>
                </a:solidFill>
              </a:rPr>
              <a:t>Чим займатися у вільний час</a:t>
            </a: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xmlns="" id="{492029F9-E710-1F77-91B5-86F209239AC5}"/>
              </a:ext>
            </a:extLst>
          </p:cNvPr>
          <p:cNvSpPr/>
          <p:nvPr/>
        </p:nvSpPr>
        <p:spPr>
          <a:xfrm>
            <a:off x="6154778" y="1661848"/>
            <a:ext cx="2275940" cy="1619674"/>
          </a:xfrm>
          <a:prstGeom prst="cloudCallout">
            <a:avLst/>
          </a:prstGeom>
          <a:solidFill>
            <a:srgbClr val="BED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</a:pPr>
            <a:r>
              <a:rPr lang="uk-UA" i="1" dirty="0">
                <a:solidFill>
                  <a:schemeClr val="tx1"/>
                </a:solidFill>
              </a:rPr>
              <a:t>Що одягти сьогодні в школу</a:t>
            </a:r>
          </a:p>
        </p:txBody>
      </p:sp>
    </p:spTree>
    <p:extLst>
      <p:ext uri="{BB962C8B-B14F-4D97-AF65-F5344CB8AC3E}">
        <p14:creationId xmlns:p14="http://schemas.microsoft.com/office/powerpoint/2010/main" xmlns="" val="259221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536EA3-BE4D-F951-DED1-096E868E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A1A1B3-AC5B-CAE8-5EB4-522204FF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8FB256-A9C4-E480-7FC9-4CD70F94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408064-2FEA-490B-97A7-9D4C20B22D0E}" type="datetime1">
              <a:rPr lang="uk-UA" smtClean="0"/>
              <a:pPr rtl="0"/>
              <a:t>23.01.2023</a:t>
            </a:fld>
            <a:endParaRPr lang="en-US"/>
          </a:p>
        </p:txBody>
      </p:sp>
      <p:pic>
        <p:nvPicPr>
          <p:cNvPr id="5" name="Рисунок 4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xmlns="" id="{899984C1-401D-54D4-DF46-2C95334F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>
            <a:off x="59710" y="-75487"/>
            <a:ext cx="12191979" cy="685799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3049A0B7-7B29-3FCC-D378-46A1F763BFB1}"/>
              </a:ext>
            </a:extLst>
          </p:cNvPr>
          <p:cNvSpPr/>
          <p:nvPr/>
        </p:nvSpPr>
        <p:spPr>
          <a:xfrm>
            <a:off x="3693073" y="1192352"/>
            <a:ext cx="4329659" cy="32545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33CC"/>
                </a:solidFill>
              </a:rPr>
              <a:t>Чинники, що впливають на прийняття рішень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29BDBA6D-C707-6DBD-2603-D2A67FF403A9}"/>
              </a:ext>
            </a:extLst>
          </p:cNvPr>
          <p:cNvSpPr/>
          <p:nvPr/>
        </p:nvSpPr>
        <p:spPr>
          <a:xfrm>
            <a:off x="2486582" y="181946"/>
            <a:ext cx="2124600" cy="921295"/>
          </a:xfrm>
          <a:prstGeom prst="roundRect">
            <a:avLst/>
          </a:prstGeom>
          <a:solidFill>
            <a:srgbClr val="E8FBFE"/>
          </a:solidFill>
          <a:ln>
            <a:solidFill>
              <a:srgbClr val="00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344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Емоції, настрій</a:t>
            </a:r>
            <a:endParaRPr lang="ru-RU" sz="2800" b="1" dirty="0">
              <a:solidFill>
                <a:srgbClr val="344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A2A2137C-7B30-1173-23F1-233A79021549}"/>
              </a:ext>
            </a:extLst>
          </p:cNvPr>
          <p:cNvSpPr/>
          <p:nvPr/>
        </p:nvSpPr>
        <p:spPr>
          <a:xfrm>
            <a:off x="306931" y="3429000"/>
            <a:ext cx="3162148" cy="1259174"/>
          </a:xfrm>
          <a:prstGeom prst="round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344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Дорослі: батьки, вчителі</a:t>
            </a:r>
            <a:endParaRPr lang="uk-UA" sz="2800" dirty="0">
              <a:solidFill>
                <a:srgbClr val="344529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9B63EB84-0A80-5AE3-1782-74A2F0112B9D}"/>
              </a:ext>
            </a:extLst>
          </p:cNvPr>
          <p:cNvSpPr/>
          <p:nvPr/>
        </p:nvSpPr>
        <p:spPr>
          <a:xfrm>
            <a:off x="1255450" y="4939068"/>
            <a:ext cx="3687522" cy="1259174"/>
          </a:xfrm>
          <a:prstGeom prst="round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344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Друзі, однолітки, однокласники</a:t>
            </a:r>
            <a:endParaRPr lang="ru-RU" sz="2800" b="1" dirty="0">
              <a:solidFill>
                <a:srgbClr val="344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E2050D2A-B05A-8628-D17D-388449F6F7F7}"/>
              </a:ext>
            </a:extLst>
          </p:cNvPr>
          <p:cNvSpPr/>
          <p:nvPr/>
        </p:nvSpPr>
        <p:spPr>
          <a:xfrm>
            <a:off x="7569245" y="3940631"/>
            <a:ext cx="4214353" cy="1259174"/>
          </a:xfrm>
          <a:prstGeom prst="round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344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Правила, яких слід додержуватися</a:t>
            </a:r>
            <a:endParaRPr lang="ru-RU" sz="2800" b="1" dirty="0">
              <a:solidFill>
                <a:srgbClr val="344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9CB27268-DB41-C29A-C6EC-E0E4953D5984}"/>
              </a:ext>
            </a:extLst>
          </p:cNvPr>
          <p:cNvSpPr/>
          <p:nvPr/>
        </p:nvSpPr>
        <p:spPr>
          <a:xfrm>
            <a:off x="7258748" y="223824"/>
            <a:ext cx="2124600" cy="969089"/>
          </a:xfrm>
          <a:prstGeom prst="roundRect">
            <a:avLst/>
          </a:prstGeom>
          <a:solidFill>
            <a:srgbClr val="E8FBFE"/>
          </a:solidFill>
          <a:ln>
            <a:solidFill>
              <a:srgbClr val="00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344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uk-UA" sz="1800" b="1" dirty="0">
                <a:solidFill>
                  <a:srgbClr val="344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344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наслідків</a:t>
            </a:r>
            <a:endParaRPr lang="ru-RU" sz="2800" b="1" dirty="0">
              <a:solidFill>
                <a:srgbClr val="344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43B74F28-4725-72C6-2AEA-D5B92F97B45A}"/>
              </a:ext>
            </a:extLst>
          </p:cNvPr>
          <p:cNvSpPr/>
          <p:nvPr/>
        </p:nvSpPr>
        <p:spPr>
          <a:xfrm>
            <a:off x="8703316" y="2678820"/>
            <a:ext cx="1978701" cy="1031199"/>
          </a:xfrm>
          <a:prstGeom prst="round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344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Традиції</a:t>
            </a:r>
            <a:endParaRPr lang="ru-RU" sz="2800" b="1" dirty="0">
              <a:solidFill>
                <a:srgbClr val="344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3C4F6F82-6771-6090-8E73-638E345D06B9}"/>
              </a:ext>
            </a:extLst>
          </p:cNvPr>
          <p:cNvSpPr/>
          <p:nvPr/>
        </p:nvSpPr>
        <p:spPr>
          <a:xfrm>
            <a:off x="8171138" y="1844798"/>
            <a:ext cx="1978701" cy="781987"/>
          </a:xfrm>
          <a:prstGeom prst="round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344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</a:t>
            </a:r>
            <a:endParaRPr lang="uk-UA" sz="2800" dirty="0">
              <a:solidFill>
                <a:srgbClr val="344529"/>
              </a:solidFill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D87EC3FE-52E1-53FD-CE7C-25D5D9A7F6F4}"/>
              </a:ext>
            </a:extLst>
          </p:cNvPr>
          <p:cNvSpPr/>
          <p:nvPr/>
        </p:nvSpPr>
        <p:spPr>
          <a:xfrm>
            <a:off x="5407597" y="5453240"/>
            <a:ext cx="4542134" cy="1195700"/>
          </a:xfrm>
          <a:prstGeom prst="round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344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Засоби масової інформації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344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масової </a:t>
            </a: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CACEA0D1-55CB-AC73-A5C8-D1394C82E2B7}"/>
              </a:ext>
            </a:extLst>
          </p:cNvPr>
          <p:cNvSpPr/>
          <p:nvPr/>
        </p:nvSpPr>
        <p:spPr>
          <a:xfrm>
            <a:off x="974000" y="1935245"/>
            <a:ext cx="2275997" cy="1259174"/>
          </a:xfrm>
          <a:prstGeom prst="round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344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Книжки, кінофільми</a:t>
            </a:r>
            <a:endParaRPr lang="ru-RU" sz="2800" b="1" dirty="0">
              <a:solidFill>
                <a:srgbClr val="344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093C9FFB-5433-69E6-7846-5335A8DE897E}"/>
              </a:ext>
            </a:extLst>
          </p:cNvPr>
          <p:cNvSpPr/>
          <p:nvPr/>
        </p:nvSpPr>
        <p:spPr>
          <a:xfrm>
            <a:off x="4868553" y="69220"/>
            <a:ext cx="2124600" cy="1040836"/>
          </a:xfrm>
          <a:prstGeom prst="roundRect">
            <a:avLst/>
          </a:prstGeom>
          <a:solidFill>
            <a:srgbClr val="E8FBFE"/>
          </a:solidFill>
          <a:ln>
            <a:solidFill>
              <a:srgbClr val="00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344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Власні бажання</a:t>
            </a:r>
            <a:endParaRPr lang="ru-RU" sz="2800" b="1" dirty="0">
              <a:solidFill>
                <a:srgbClr val="344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Капля 19">
            <a:extLst>
              <a:ext uri="{FF2B5EF4-FFF2-40B4-BE49-F238E27FC236}">
                <a16:creationId xmlns:a16="http://schemas.microsoft.com/office/drawing/2014/main" xmlns="" id="{16A687A2-E1E5-A3A7-3E5E-73D3D91BAAAE}"/>
              </a:ext>
            </a:extLst>
          </p:cNvPr>
          <p:cNvSpPr/>
          <p:nvPr/>
        </p:nvSpPr>
        <p:spPr>
          <a:xfrm>
            <a:off x="2417690" y="255548"/>
            <a:ext cx="45719" cy="45719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125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536EA3-BE4D-F951-DED1-096E868E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A1A1B3-AC5B-CAE8-5EB4-522204FF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8FB256-A9C4-E480-7FC9-4CD70F94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408064-2FEA-490B-97A7-9D4C20B22D0E}" type="datetime1">
              <a:rPr lang="uk-UA" smtClean="0"/>
              <a:pPr rtl="0"/>
              <a:t>23.01.2023</a:t>
            </a:fld>
            <a:endParaRPr lang="en-US"/>
          </a:p>
        </p:txBody>
      </p:sp>
      <p:pic>
        <p:nvPicPr>
          <p:cNvPr id="5" name="Рисунок 4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xmlns="" id="{899984C1-401D-54D4-DF46-2C95334F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>
            <a:off x="0" y="0"/>
            <a:ext cx="12191979" cy="685799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BA708F44-2675-6F81-1E7C-DE9AC1CB81B0}"/>
              </a:ext>
            </a:extLst>
          </p:cNvPr>
          <p:cNvSpPr/>
          <p:nvPr/>
        </p:nvSpPr>
        <p:spPr>
          <a:xfrm>
            <a:off x="264798" y="219456"/>
            <a:ext cx="3722585" cy="1371600"/>
          </a:xfrm>
          <a:prstGeom prst="roundRect">
            <a:avLst/>
          </a:prstGeom>
          <a:solidFill>
            <a:srgbClr val="81E9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/>
                </a:solidFill>
              </a:rPr>
              <a:t>КРИТИЧНЕ МИСЛЕННЯ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919564AB-64A7-02B8-80E3-238B1587F0D2}"/>
              </a:ext>
            </a:extLst>
          </p:cNvPr>
          <p:cNvSpPr/>
          <p:nvPr/>
        </p:nvSpPr>
        <p:spPr>
          <a:xfrm>
            <a:off x="4936763" y="219457"/>
            <a:ext cx="6990439" cy="1426464"/>
          </a:xfrm>
          <a:prstGeom prst="roundRect">
            <a:avLst/>
          </a:prstGeom>
          <a:solidFill>
            <a:srgbClr val="81E9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tx1"/>
                </a:solidFill>
              </a:rPr>
              <a:t>це ретельно обмірковувати судження, приймати рішення після оцінювання різних варіантів</a:t>
            </a:r>
          </a:p>
        </p:txBody>
      </p:sp>
      <p:sp>
        <p:nvSpPr>
          <p:cNvPr id="8" name="Стрелка: пятиугольник 7">
            <a:extLst>
              <a:ext uri="{FF2B5EF4-FFF2-40B4-BE49-F238E27FC236}">
                <a16:creationId xmlns:a16="http://schemas.microsoft.com/office/drawing/2014/main" xmlns="" id="{EC92FA16-8D3B-4F1C-1AD0-D48FFB847491}"/>
              </a:ext>
            </a:extLst>
          </p:cNvPr>
          <p:cNvSpPr/>
          <p:nvPr/>
        </p:nvSpPr>
        <p:spPr>
          <a:xfrm>
            <a:off x="264798" y="1879907"/>
            <a:ext cx="8625409" cy="869430"/>
          </a:xfrm>
          <a:prstGeom prst="homePlate">
            <a:avLst/>
          </a:prstGeom>
          <a:solidFill>
            <a:srgbClr val="E8FB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>
                <a:solidFill>
                  <a:schemeClr val="tx1"/>
                </a:solidFill>
              </a:rPr>
              <a:t>Формулювання проблеми</a:t>
            </a:r>
            <a:r>
              <a:rPr lang="uk-UA" sz="2400" dirty="0">
                <a:solidFill>
                  <a:schemeClr val="tx1"/>
                </a:solidFill>
              </a:rPr>
              <a:t>, усвідомлення питань, які вирішуватимуться для досягнення мети</a:t>
            </a:r>
          </a:p>
        </p:txBody>
      </p:sp>
      <p:sp>
        <p:nvSpPr>
          <p:cNvPr id="9" name="Стрелка: пятиугольник 8">
            <a:extLst>
              <a:ext uri="{FF2B5EF4-FFF2-40B4-BE49-F238E27FC236}">
                <a16:creationId xmlns:a16="http://schemas.microsoft.com/office/drawing/2014/main" xmlns="" id="{31327EA3-57EB-E163-1EAA-79C604504C2F}"/>
              </a:ext>
            </a:extLst>
          </p:cNvPr>
          <p:cNvSpPr/>
          <p:nvPr/>
        </p:nvSpPr>
        <p:spPr>
          <a:xfrm>
            <a:off x="1615467" y="2994285"/>
            <a:ext cx="7574543" cy="869430"/>
          </a:xfrm>
          <a:prstGeom prst="homePlate">
            <a:avLst/>
          </a:prstGeom>
          <a:solidFill>
            <a:srgbClr val="E8FB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>
                <a:solidFill>
                  <a:schemeClr val="tx1"/>
                </a:solidFill>
              </a:rPr>
              <a:t>Обговорення питання. Обмін думками. </a:t>
            </a:r>
          </a:p>
          <a:p>
            <a:r>
              <a:rPr lang="uk-UA" sz="2400" b="1" dirty="0">
                <a:solidFill>
                  <a:schemeClr val="tx1"/>
                </a:solidFill>
              </a:rPr>
              <a:t>Накопичення </a:t>
            </a:r>
            <a:r>
              <a:rPr lang="uk-UA" sz="2400" dirty="0">
                <a:solidFill>
                  <a:schemeClr val="tx1"/>
                </a:solidFill>
              </a:rPr>
              <a:t>достовірних фактів і аргументів.</a:t>
            </a:r>
          </a:p>
        </p:txBody>
      </p:sp>
      <p:sp>
        <p:nvSpPr>
          <p:cNvPr id="10" name="Стрелка: пятиугольник 9">
            <a:extLst>
              <a:ext uri="{FF2B5EF4-FFF2-40B4-BE49-F238E27FC236}">
                <a16:creationId xmlns:a16="http://schemas.microsoft.com/office/drawing/2014/main" xmlns="" id="{7F6718D2-34F8-FF64-78DD-9F3B837F47A2}"/>
              </a:ext>
            </a:extLst>
          </p:cNvPr>
          <p:cNvSpPr/>
          <p:nvPr/>
        </p:nvSpPr>
        <p:spPr>
          <a:xfrm>
            <a:off x="3039533" y="4090152"/>
            <a:ext cx="7387652" cy="869430"/>
          </a:xfrm>
          <a:prstGeom prst="homePlate">
            <a:avLst/>
          </a:prstGeom>
          <a:solidFill>
            <a:srgbClr val="E8FB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Обмірковування і оцінювання </a:t>
            </a:r>
            <a:r>
              <a:rPr lang="uk-UA" sz="2400" dirty="0">
                <a:solidFill>
                  <a:schemeClr val="tx1"/>
                </a:solidFill>
              </a:rPr>
              <a:t>всіх відомих фактів та ідей</a:t>
            </a:r>
          </a:p>
        </p:txBody>
      </p:sp>
      <p:sp>
        <p:nvSpPr>
          <p:cNvPr id="11" name="Стрелка: пятиугольник 10">
            <a:extLst>
              <a:ext uri="{FF2B5EF4-FFF2-40B4-BE49-F238E27FC236}">
                <a16:creationId xmlns:a16="http://schemas.microsoft.com/office/drawing/2014/main" xmlns="" id="{EABF2363-23DE-1085-0799-E82DD8E501C4}"/>
              </a:ext>
            </a:extLst>
          </p:cNvPr>
          <p:cNvSpPr/>
          <p:nvPr/>
        </p:nvSpPr>
        <p:spPr>
          <a:xfrm>
            <a:off x="4270938" y="5345976"/>
            <a:ext cx="7387652" cy="869430"/>
          </a:xfrm>
          <a:prstGeom prst="homePlate">
            <a:avLst/>
          </a:prstGeom>
          <a:solidFill>
            <a:srgbClr val="E8FB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Самостійне</a:t>
            </a:r>
            <a:r>
              <a:rPr lang="uk-UA" sz="2400" dirty="0">
                <a:solidFill>
                  <a:schemeClr val="tx1"/>
                </a:solidFill>
              </a:rPr>
              <a:t> формулювання ідеї, думки переконання</a:t>
            </a:r>
          </a:p>
        </p:txBody>
      </p:sp>
    </p:spTree>
    <p:extLst>
      <p:ext uri="{BB962C8B-B14F-4D97-AF65-F5344CB8AC3E}">
        <p14:creationId xmlns:p14="http://schemas.microsoft.com/office/powerpoint/2010/main" xmlns="" val="290409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/>
          <p:cNvSpPr>
            <a:spLocks noGrp="1"/>
          </p:cNvSpPr>
          <p:nvPr>
            <p:ph type="title"/>
          </p:nvPr>
        </p:nvSpPr>
        <p:spPr>
          <a:xfrm>
            <a:off x="1247775" y="188913"/>
            <a:ext cx="9799638" cy="1279525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i="1" dirty="0" smtClean="0"/>
              <a:t/>
            </a:r>
            <a:br>
              <a:rPr lang="uk-UA" b="1" i="1" dirty="0" smtClean="0"/>
            </a:br>
            <a:r>
              <a:rPr lang="uk-UA" b="1" i="1" dirty="0"/>
              <a:t/>
            </a:r>
            <a:br>
              <a:rPr lang="uk-UA" b="1" i="1" dirty="0"/>
            </a:br>
            <a:r>
              <a:rPr lang="uk-UA" b="1" i="1" dirty="0" smtClean="0">
                <a:solidFill>
                  <a:srgbClr val="FF0000"/>
                </a:solidFill>
              </a:rPr>
              <a:t>Реклама</a:t>
            </a:r>
            <a:r>
              <a:rPr lang="uk-UA" dirty="0" smtClean="0">
                <a:solidFill>
                  <a:srgbClr val="002060"/>
                </a:solidFill>
              </a:rPr>
              <a:t>- </a:t>
            </a:r>
            <a:r>
              <a:rPr lang="uk-UA" dirty="0">
                <a:solidFill>
                  <a:schemeClr val="bg1"/>
                </a:solidFill>
              </a:rPr>
              <a:t>це інформація про товари, послуги, ідеї, явища життя, яка поширюється в засобах масової інформації.</a:t>
            </a:r>
            <a:br>
              <a:rPr lang="uk-UA" dirty="0">
                <a:solidFill>
                  <a:schemeClr val="bg1"/>
                </a:solidFill>
              </a:rPr>
            </a:b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b="1" i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3671888" y="1944688"/>
            <a:ext cx="1263650" cy="160337"/>
          </a:xfrm>
          <a:prstGeom prst="straightConnector1">
            <a:avLst/>
          </a:prstGeom>
          <a:ln w="38100">
            <a:solidFill>
              <a:schemeClr val="bg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7235825" y="1944688"/>
            <a:ext cx="1493838" cy="16033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ятно 2 11"/>
          <p:cNvSpPr/>
          <p:nvPr/>
        </p:nvSpPr>
        <p:spPr>
          <a:xfrm>
            <a:off x="-88900" y="2051050"/>
            <a:ext cx="5429250" cy="1582738"/>
          </a:xfrm>
          <a:prstGeom prst="irregularSeal2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комерційна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ятно 2 12"/>
          <p:cNvSpPr/>
          <p:nvPr/>
        </p:nvSpPr>
        <p:spPr>
          <a:xfrm rot="168294">
            <a:off x="6462713" y="1911350"/>
            <a:ext cx="5275262" cy="1582738"/>
          </a:xfrm>
          <a:prstGeom prst="irregularSeal2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Выноска со стрелкой вверх 20"/>
          <p:cNvSpPr/>
          <p:nvPr/>
        </p:nvSpPr>
        <p:spPr>
          <a:xfrm>
            <a:off x="5853113" y="3300413"/>
            <a:ext cx="5194300" cy="3251200"/>
          </a:xfrm>
          <a:prstGeom prst="upArrowCallout">
            <a:avLst/>
          </a:prstGeom>
          <a:solidFill>
            <a:schemeClr val="tx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Привертає увагу до проблем 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суспільства. </a:t>
            </a: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вказує на конкретну продукцію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її виробника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Выноска со стрелкой вверх 21"/>
          <p:cNvSpPr/>
          <p:nvPr/>
        </p:nvSpPr>
        <p:spPr>
          <a:xfrm>
            <a:off x="573088" y="3300413"/>
            <a:ext cx="5194300" cy="3251200"/>
          </a:xfrm>
          <a:prstGeom prst="upArrowCallout">
            <a:avLst/>
          </a:prstGeom>
          <a:solidFill>
            <a:schemeClr val="tx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Інформує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товари або види услуг. </a:t>
            </a: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Спонукає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придбати 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рекламовані товари, скористатися рекламованою послугою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935538" y="1625600"/>
            <a:ext cx="2300287" cy="63658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bg1"/>
                </a:solidFill>
              </a:rPr>
              <a:t>Види реклами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536EA3-BE4D-F951-DED1-096E868E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A1A1B3-AC5B-CAE8-5EB4-522204FF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8FB256-A9C4-E480-7FC9-4CD70F94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408064-2FEA-490B-97A7-9D4C20B22D0E}" type="datetime1">
              <a:rPr lang="uk-UA" smtClean="0"/>
              <a:pPr rtl="0"/>
              <a:t>23.01.2023</a:t>
            </a:fld>
            <a:endParaRPr lang="en-US"/>
          </a:p>
        </p:txBody>
      </p:sp>
      <p:pic>
        <p:nvPicPr>
          <p:cNvPr id="5" name="Рисунок 4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xmlns="" id="{899984C1-401D-54D4-DF46-2C95334F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 rot="10800000">
            <a:off x="0" y="0"/>
            <a:ext cx="12191979" cy="6857990"/>
          </a:xfrm>
          <a:prstGeom prst="rect">
            <a:avLst/>
          </a:prstGeom>
        </p:spPr>
      </p:pic>
      <p:sp>
        <p:nvSpPr>
          <p:cNvPr id="12" name="Блок-схема: дисплей 11">
            <a:extLst>
              <a:ext uri="{FF2B5EF4-FFF2-40B4-BE49-F238E27FC236}">
                <a16:creationId xmlns:a16="http://schemas.microsoft.com/office/drawing/2014/main" xmlns="" id="{0F2EB5F1-BB66-6823-FB5D-52ABAE9986C4}"/>
              </a:ext>
            </a:extLst>
          </p:cNvPr>
          <p:cNvSpPr/>
          <p:nvPr/>
        </p:nvSpPr>
        <p:spPr>
          <a:xfrm>
            <a:off x="3524081" y="155557"/>
            <a:ext cx="8079606" cy="1354979"/>
          </a:xfrm>
          <a:prstGeom prst="flowChartDisplay">
            <a:avLst/>
          </a:prstGeom>
          <a:solidFill>
            <a:srgbClr val="FF67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ЗУПИНИСЬ</a:t>
            </a:r>
          </a:p>
          <a:p>
            <a:pPr algn="ctr"/>
            <a:r>
              <a:rPr lang="uk-UA" dirty="0">
                <a:solidFill>
                  <a:schemeClr val="tx1"/>
                </a:solidFill>
              </a:rPr>
              <a:t>Не приймати рішення під впливом емоцій, Заспокоїтися, зосередитися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Блок-схема: дисплей 14">
            <a:extLst>
              <a:ext uri="{FF2B5EF4-FFF2-40B4-BE49-F238E27FC236}">
                <a16:creationId xmlns:a16="http://schemas.microsoft.com/office/drawing/2014/main" xmlns="" id="{AB6FB996-CA08-E6DE-BB6F-147B547529E8}"/>
              </a:ext>
            </a:extLst>
          </p:cNvPr>
          <p:cNvSpPr/>
          <p:nvPr/>
        </p:nvSpPr>
        <p:spPr>
          <a:xfrm>
            <a:off x="3474969" y="1609981"/>
            <a:ext cx="8128718" cy="2021263"/>
          </a:xfrm>
          <a:prstGeom prst="flowChartDisp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0000"/>
                </a:solidFill>
              </a:rPr>
              <a:t>ПОДУМАЙ, ОБМІРКУЙ</a:t>
            </a:r>
          </a:p>
          <a:p>
            <a:r>
              <a:rPr lang="uk-UA" sz="1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uk-UA" dirty="0">
                <a:solidFill>
                  <a:schemeClr val="tx1"/>
                </a:solidFill>
              </a:rPr>
              <a:t>Чого хочеш досягти в найближчий час?</a:t>
            </a:r>
            <a:r>
              <a:rPr lang="uk-UA" sz="1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uk-UA" dirty="0">
              <a:solidFill>
                <a:srgbClr val="FF0000"/>
              </a:solidFill>
            </a:endParaRPr>
          </a:p>
          <a:p>
            <a:r>
              <a:rPr lang="uk-UA" sz="1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uk-UA" dirty="0">
                <a:solidFill>
                  <a:schemeClr val="tx1"/>
                </a:solidFill>
              </a:rPr>
              <a:t>Що зараз найважливіше для тебе?</a:t>
            </a:r>
            <a:br>
              <a:rPr lang="uk-UA" dirty="0">
                <a:solidFill>
                  <a:schemeClr val="tx1"/>
                </a:solidFill>
              </a:rPr>
            </a:br>
            <a:r>
              <a:rPr lang="uk-UA" sz="1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uk-UA" dirty="0">
                <a:solidFill>
                  <a:schemeClr val="tx1"/>
                </a:solidFill>
              </a:rPr>
              <a:t>Зібрати інформацію, яка може допомогти</a:t>
            </a:r>
          </a:p>
          <a:p>
            <a:r>
              <a:rPr lang="uk-UA" dirty="0">
                <a:solidFill>
                  <a:schemeClr val="tx1"/>
                </a:solidFill>
              </a:rPr>
              <a:t>     прийняти рішення.</a:t>
            </a:r>
            <a:br>
              <a:rPr lang="uk-UA" dirty="0">
                <a:solidFill>
                  <a:schemeClr val="tx1"/>
                </a:solidFill>
              </a:rPr>
            </a:br>
            <a:r>
              <a:rPr lang="uk-UA" sz="1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uk-UA" dirty="0">
                <a:solidFill>
                  <a:schemeClr val="tx1"/>
                </a:solidFill>
              </a:rPr>
              <a:t>Розробити варіанти рішення.</a:t>
            </a:r>
          </a:p>
        </p:txBody>
      </p:sp>
      <p:sp>
        <p:nvSpPr>
          <p:cNvPr id="17" name="Блок-схема: дисплей 16">
            <a:extLst>
              <a:ext uri="{FF2B5EF4-FFF2-40B4-BE49-F238E27FC236}">
                <a16:creationId xmlns:a16="http://schemas.microsoft.com/office/drawing/2014/main" xmlns="" id="{7EDDAF69-89B6-8EC2-C248-8E660E430720}"/>
              </a:ext>
            </a:extLst>
          </p:cNvPr>
          <p:cNvSpPr/>
          <p:nvPr/>
        </p:nvSpPr>
        <p:spPr>
          <a:xfrm>
            <a:off x="3451674" y="5405243"/>
            <a:ext cx="8152013" cy="1095002"/>
          </a:xfrm>
          <a:prstGeom prst="flowChartDisplay">
            <a:avLst/>
          </a:prstGeom>
          <a:solidFill>
            <a:srgbClr val="1CD6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ДІЙ</a:t>
            </a:r>
          </a:p>
          <a:p>
            <a:pPr algn="ctr"/>
            <a:r>
              <a:rPr lang="uk-UA" sz="2400" dirty="0">
                <a:solidFill>
                  <a:schemeClr val="tx1"/>
                </a:solidFill>
              </a:rPr>
              <a:t>проаналізувати результати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16" name="Блок-схема: дисплей 15">
            <a:extLst>
              <a:ext uri="{FF2B5EF4-FFF2-40B4-BE49-F238E27FC236}">
                <a16:creationId xmlns:a16="http://schemas.microsoft.com/office/drawing/2014/main" xmlns="" id="{80C92E94-808E-57BB-2E78-2D88E83BFC9A}"/>
              </a:ext>
            </a:extLst>
          </p:cNvPr>
          <p:cNvSpPr/>
          <p:nvPr/>
        </p:nvSpPr>
        <p:spPr>
          <a:xfrm>
            <a:off x="3394770" y="3727387"/>
            <a:ext cx="8724824" cy="1578411"/>
          </a:xfrm>
          <a:prstGeom prst="flowChartDisplay">
            <a:avLst/>
          </a:prstGeom>
          <a:solidFill>
            <a:srgbClr val="81E9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b="1" dirty="0">
                <a:solidFill>
                  <a:schemeClr val="tx1"/>
                </a:solidFill>
              </a:rPr>
              <a:t>ПРИЙМИ РІШЕННЯ</a:t>
            </a:r>
            <a:r>
              <a:rPr lang="uk-UA" sz="1800" b="1" dirty="0">
                <a:solidFill>
                  <a:schemeClr val="tx1"/>
                </a:solidFill>
              </a:rPr>
              <a:t/>
            </a:r>
            <a:br>
              <a:rPr lang="uk-UA" sz="1800" b="1" dirty="0">
                <a:solidFill>
                  <a:schemeClr val="tx1"/>
                </a:solidFill>
              </a:rPr>
            </a:br>
            <a:r>
              <a:rPr lang="uk-UA" sz="18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</a:t>
            </a:r>
            <a:r>
              <a:rPr lang="uk-UA" sz="1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uk-UA" sz="18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П</a:t>
            </a:r>
            <a:r>
              <a:rPr lang="uk-UA" dirty="0">
                <a:solidFill>
                  <a:schemeClr val="tx1"/>
                </a:solidFill>
              </a:rPr>
              <a:t>ередбачає відповідальність за його наслідки. </a:t>
            </a:r>
            <a:br>
              <a:rPr lang="uk-UA" dirty="0">
                <a:solidFill>
                  <a:schemeClr val="tx1"/>
                </a:solidFill>
              </a:rPr>
            </a:br>
            <a:r>
              <a:rPr lang="uk-UA" sz="18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</a:t>
            </a:r>
            <a:r>
              <a:rPr lang="uk-UA" sz="1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uk-UA" dirty="0">
                <a:solidFill>
                  <a:schemeClr val="tx1"/>
                </a:solidFill>
              </a:rPr>
              <a:t>Захищати рішення. </a:t>
            </a:r>
          </a:p>
          <a:p>
            <a:r>
              <a:rPr lang="uk-UA" sz="18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</a:t>
            </a:r>
            <a:r>
              <a:rPr lang="uk-UA" sz="1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uk-UA" dirty="0">
                <a:solidFill>
                  <a:schemeClr val="tx1"/>
                </a:solidFill>
              </a:rPr>
              <a:t>Не боятися помилитися.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Світлофор ТК PSSRV2 – низькі ціни, кредит, оплата частинами в  інтернет-магазині ROZETKA | Купити в Україні: Києві, Харкові, Дніпрі,  Одесі, Запоріжжі, Львові">
            <a:extLst>
              <a:ext uri="{FF2B5EF4-FFF2-40B4-BE49-F238E27FC236}">
                <a16:creationId xmlns:a16="http://schemas.microsoft.com/office/drawing/2014/main" xmlns="" id="{82315BB4-8F42-7F21-E10F-BE646A68E0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34" t="3333" r="32000" b="9667"/>
          <a:stretch/>
        </p:blipFill>
        <p:spPr bwMode="auto">
          <a:xfrm>
            <a:off x="72407" y="0"/>
            <a:ext cx="3379267" cy="65091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0445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536EA3-BE4D-F951-DED1-096E868E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A1A1B3-AC5B-CAE8-5EB4-522204FF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8FB256-A9C4-E480-7FC9-4CD70F94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408064-2FEA-490B-97A7-9D4C20B22D0E}" type="datetime1">
              <a:rPr lang="uk-UA" smtClean="0"/>
              <a:pPr rtl="0"/>
              <a:t>23.01.2023</a:t>
            </a:fld>
            <a:endParaRPr lang="en-US"/>
          </a:p>
        </p:txBody>
      </p:sp>
      <p:pic>
        <p:nvPicPr>
          <p:cNvPr id="5" name="Рисунок 4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xmlns="" id="{899984C1-401D-54D4-DF46-2C95334F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>
            <a:off x="0" y="0"/>
            <a:ext cx="12191979" cy="6857990"/>
          </a:xfrm>
          <a:prstGeom prst="rect">
            <a:avLst/>
          </a:prstGeom>
        </p:spPr>
      </p:pic>
      <p:pic>
        <p:nvPicPr>
          <p:cNvPr id="3074" name="Picture 2" descr="Прийом «Мозковий штурм» та формати його проведення під час уроків">
            <a:extLst>
              <a:ext uri="{FF2B5EF4-FFF2-40B4-BE49-F238E27FC236}">
                <a16:creationId xmlns:a16="http://schemas.microsoft.com/office/drawing/2014/main" xmlns="" id="{D61B8897-1C81-5976-774C-C78CD214D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3949" y="164893"/>
            <a:ext cx="9830580" cy="66212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8231E31-8054-CAF6-F5B5-2557B98A381A}"/>
              </a:ext>
            </a:extLst>
          </p:cNvPr>
          <p:cNvSpPr txBox="1"/>
          <p:nvPr/>
        </p:nvSpPr>
        <p:spPr>
          <a:xfrm>
            <a:off x="2233534" y="712496"/>
            <a:ext cx="867930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Які  рішення  треба  </a:t>
            </a:r>
          </a:p>
          <a:p>
            <a:pPr algn="ctr"/>
            <a:r>
              <a:rPr lang="uk-UA" sz="4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прийняти  для  збереження  власного здоров’я?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xmlns="" val="788053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со стрелкой вниз 3"/>
          <p:cNvSpPr/>
          <p:nvPr/>
        </p:nvSpPr>
        <p:spPr>
          <a:xfrm>
            <a:off x="2206625" y="261938"/>
            <a:ext cx="8418513" cy="1117600"/>
          </a:xfrm>
          <a:prstGeom prst="downArrowCallou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i="1" dirty="0"/>
              <a:t>Рішення</a:t>
            </a:r>
            <a:r>
              <a:rPr lang="uk-UA" sz="4400" b="1" dirty="0"/>
              <a:t>, </a:t>
            </a:r>
            <a:r>
              <a:rPr lang="uk-UA" sz="4400" b="1" i="1" dirty="0"/>
              <a:t>важливі</a:t>
            </a:r>
            <a:r>
              <a:rPr lang="uk-UA" sz="4400" b="1" dirty="0"/>
              <a:t> </a:t>
            </a:r>
            <a:r>
              <a:rPr lang="uk-UA" sz="4400" b="1" i="1" dirty="0"/>
              <a:t>для</a:t>
            </a:r>
            <a:r>
              <a:rPr lang="uk-UA" sz="4400" b="1" dirty="0"/>
              <a:t> </a:t>
            </a:r>
            <a:r>
              <a:rPr lang="uk-UA" sz="4400" b="1" i="1" dirty="0"/>
              <a:t>здоров'я</a:t>
            </a:r>
            <a:r>
              <a:rPr lang="uk-UA" sz="4400" b="1" dirty="0"/>
              <a:t> </a:t>
            </a:r>
            <a:endParaRPr lang="ru-RU" sz="4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46688" y="1379538"/>
            <a:ext cx="5675312" cy="5195887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Рухова активність;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Позитивне мислення;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Раціональне харчування;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Повноцінний сон;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Загартовування;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Інтелектуальний розвиток;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керувати емоціями;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Чергування праці і відпочинку;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Додержання розпорядку дня;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Додержання правил безпечної поведінки;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Доброзичливе спілкування;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Корисні звички;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Додержання правил поведінки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ÐÐ°ÑÑÐ¸Ð½ÐºÐ¸ Ð¿Ð¾ Ð·Ð°Ð¿ÑÐ¾ÑÑ ÑÐ¼Ð°Ð¹Ð»Ð¸Ðº ÑÐ¿Ð¾ÑÑÑÐ¼ÐµÐ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743" y="1767339"/>
            <a:ext cx="4078514" cy="3414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536EA3-BE4D-F951-DED1-096E868E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A1A1B3-AC5B-CAE8-5EB4-522204FF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8FB256-A9C4-E480-7FC9-4CD70F94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408064-2FEA-490B-97A7-9D4C20B22D0E}" type="datetime1">
              <a:rPr lang="uk-UA" smtClean="0"/>
              <a:pPr rtl="0"/>
              <a:t>23.01.2023</a:t>
            </a:fld>
            <a:endParaRPr lang="en-US"/>
          </a:p>
        </p:txBody>
      </p:sp>
      <p:pic>
        <p:nvPicPr>
          <p:cNvPr id="5" name="Рисунок 4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xmlns="" id="{899984C1-401D-54D4-DF46-2C95334F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9" name="Выноска: стрелка влево-вправо 8">
            <a:extLst>
              <a:ext uri="{FF2B5EF4-FFF2-40B4-BE49-F238E27FC236}">
                <a16:creationId xmlns:a16="http://schemas.microsoft.com/office/drawing/2014/main" xmlns="" id="{F303327C-F19C-5432-AEFD-B20F3101BE8F}"/>
              </a:ext>
            </a:extLst>
          </p:cNvPr>
          <p:cNvSpPr/>
          <p:nvPr/>
        </p:nvSpPr>
        <p:spPr>
          <a:xfrm>
            <a:off x="3380908" y="141128"/>
            <a:ext cx="5696262" cy="6340838"/>
          </a:xfrm>
          <a:prstGeom prst="leftRightArrowCallout">
            <a:avLst>
              <a:gd name="adj1" fmla="val 24405"/>
              <a:gd name="adj2" fmla="val 28979"/>
              <a:gd name="adj3" fmla="val 11436"/>
              <a:gd name="adj4" fmla="val 69175"/>
            </a:avLst>
          </a:prstGeom>
          <a:solidFill>
            <a:srgbClr val="E8FB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  <a:latin typeface="Georgia" panose="02040502050405020303" pitchFamily="18" charset="0"/>
                <a:cs typeface="Aharoni" panose="02010803020104030203" pitchFamily="2" charset="-79"/>
              </a:rPr>
              <a:t>РЕКЛАМА</a:t>
            </a:r>
            <a:r>
              <a:rPr lang="uk-UA" sz="3200" dirty="0">
                <a:solidFill>
                  <a:schemeClr val="tx1"/>
                </a:solidFill>
                <a:latin typeface="Georgia" panose="02040502050405020303" pitchFamily="18" charset="0"/>
                <a:cs typeface="Aharoni" panose="02010803020104030203" pitchFamily="2" charset="-79"/>
              </a:rPr>
              <a:t> –</a:t>
            </a:r>
            <a:br>
              <a:rPr lang="uk-UA" sz="3200" dirty="0">
                <a:solidFill>
                  <a:schemeClr val="tx1"/>
                </a:solidFill>
                <a:latin typeface="Georgia" panose="02040502050405020303" pitchFamily="18" charset="0"/>
                <a:cs typeface="Aharoni" panose="02010803020104030203" pitchFamily="2" charset="-79"/>
              </a:rPr>
            </a:br>
            <a:r>
              <a:rPr lang="uk-UA" sz="2800" dirty="0">
                <a:solidFill>
                  <a:srgbClr val="C00000"/>
                </a:solidFill>
              </a:rPr>
              <a:t> </a:t>
            </a:r>
            <a:r>
              <a:rPr lang="uk-UA" sz="2800" i="1" dirty="0">
                <a:solidFill>
                  <a:srgbClr val="C00000"/>
                </a:solidFill>
              </a:rPr>
              <a:t>(від латин, </a:t>
            </a:r>
            <a:r>
              <a:rPr lang="uk-UA" sz="2800" i="1" dirty="0" err="1">
                <a:solidFill>
                  <a:srgbClr val="C00000"/>
                </a:solidFill>
              </a:rPr>
              <a:t>гесlатаrе</a:t>
            </a:r>
            <a:r>
              <a:rPr lang="uk-UA" sz="2800" i="1" dirty="0">
                <a:solidFill>
                  <a:srgbClr val="C00000"/>
                </a:solidFill>
              </a:rPr>
              <a:t> — викрикувати)</a:t>
            </a:r>
            <a:r>
              <a:rPr lang="uk-UA" sz="2800" dirty="0">
                <a:solidFill>
                  <a:srgbClr val="C00000"/>
                </a:solidFill>
              </a:rPr>
              <a:t> </a:t>
            </a:r>
            <a:r>
              <a:rPr lang="uk-UA" sz="2800" dirty="0">
                <a:solidFill>
                  <a:srgbClr val="C00000"/>
                </a:solidFill>
                <a:latin typeface="Georgia" panose="02040502050405020303" pitchFamily="18" charset="0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uk-UA" sz="3200" dirty="0">
                <a:solidFill>
                  <a:schemeClr val="tx1"/>
                </a:solidFill>
                <a:latin typeface="Georgia" panose="02040502050405020303" pitchFamily="18" charset="0"/>
                <a:cs typeface="Aharoni" panose="02010803020104030203" pitchFamily="2" charset="-79"/>
              </a:rPr>
              <a:t>це інформація про товари, послуги, організації, ідеї, явища життя, яка поширюється будь-якими засобами і в будь-якій формі</a:t>
            </a:r>
            <a:endParaRPr lang="uk-UA" sz="3200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2755523B-D4DE-AD86-C054-93A69425675F}"/>
              </a:ext>
            </a:extLst>
          </p:cNvPr>
          <p:cNvSpPr/>
          <p:nvPr/>
        </p:nvSpPr>
        <p:spPr>
          <a:xfrm>
            <a:off x="216119" y="337060"/>
            <a:ext cx="3441481" cy="5681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Комерційна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7D5994C9-1E27-2863-E098-60B5ACC125A5}"/>
              </a:ext>
            </a:extLst>
          </p:cNvPr>
          <p:cNvSpPr/>
          <p:nvPr/>
        </p:nvSpPr>
        <p:spPr>
          <a:xfrm>
            <a:off x="8936636" y="358214"/>
            <a:ext cx="3039245" cy="5687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</a:rPr>
              <a:t>Соціальна</a:t>
            </a:r>
            <a:endParaRPr lang="uk-UA" sz="32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8B3E474C-1147-90AF-9E09-FF2EF08E9BEB}"/>
              </a:ext>
            </a:extLst>
          </p:cNvPr>
          <p:cNvSpPr/>
          <p:nvPr/>
        </p:nvSpPr>
        <p:spPr>
          <a:xfrm>
            <a:off x="482197" y="1705506"/>
            <a:ext cx="2267274" cy="13398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1" i="1" dirty="0">
                <a:solidFill>
                  <a:schemeClr val="bg1"/>
                </a:solidFill>
              </a:rPr>
              <a:t>Цілі реклами </a:t>
            </a:r>
          </a:p>
          <a:p>
            <a:pPr algn="ctr"/>
            <a:r>
              <a:rPr lang="uk-UA" sz="1800" dirty="0">
                <a:solidFill>
                  <a:schemeClr val="bg1"/>
                </a:solidFill>
              </a:rPr>
              <a:t>Інформує про товари або види послуг.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FA4FF060-2884-030E-FDC7-1B04AA873CFB}"/>
              </a:ext>
            </a:extLst>
          </p:cNvPr>
          <p:cNvSpPr/>
          <p:nvPr/>
        </p:nvSpPr>
        <p:spPr>
          <a:xfrm>
            <a:off x="9491259" y="1593760"/>
            <a:ext cx="2218544" cy="11317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1" i="1" dirty="0">
                <a:solidFill>
                  <a:schemeClr val="bg1"/>
                </a:solidFill>
              </a:rPr>
              <a:t>Цілі реклами</a:t>
            </a:r>
          </a:p>
          <a:p>
            <a:pPr algn="ctr"/>
            <a:r>
              <a:rPr lang="uk-UA" sz="1800" dirty="0">
                <a:solidFill>
                  <a:schemeClr val="bg1"/>
                </a:solidFill>
              </a:rPr>
              <a:t>Привертає увагу до проблем суспільства</a:t>
            </a:r>
            <a:endParaRPr lang="uk-UA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5A617379-CA00-9555-8BAC-F11486F838F8}"/>
              </a:ext>
            </a:extLst>
          </p:cNvPr>
          <p:cNvSpPr/>
          <p:nvPr/>
        </p:nvSpPr>
        <p:spPr>
          <a:xfrm>
            <a:off x="377882" y="3987602"/>
            <a:ext cx="3117954" cy="2533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1" i="1" dirty="0">
                <a:solidFill>
                  <a:schemeClr val="bg1"/>
                </a:solidFill>
              </a:rPr>
              <a:t>На кого розрахована </a:t>
            </a:r>
          </a:p>
          <a:p>
            <a:pPr algn="ctr"/>
            <a:r>
              <a:rPr lang="uk-UA" sz="1800" dirty="0">
                <a:solidFill>
                  <a:schemeClr val="bg1"/>
                </a:solidFill>
              </a:rPr>
              <a:t>На конкретну групу споживачів рекламованого товару (пропагує певний спосіб життя)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292C1C33-DB40-E431-E0BD-F6FC292429A5}"/>
              </a:ext>
            </a:extLst>
          </p:cNvPr>
          <p:cNvSpPr/>
          <p:nvPr/>
        </p:nvSpPr>
        <p:spPr>
          <a:xfrm>
            <a:off x="8944144" y="3687580"/>
            <a:ext cx="3039244" cy="2527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1" i="1" dirty="0">
                <a:solidFill>
                  <a:schemeClr val="bg1"/>
                </a:solidFill>
              </a:rPr>
              <a:t>На кого розрахована</a:t>
            </a:r>
          </a:p>
          <a:p>
            <a:pPr algn="ctr"/>
            <a:r>
              <a:rPr lang="uk-UA" sz="1800" dirty="0">
                <a:solidFill>
                  <a:schemeClr val="bg1"/>
                </a:solidFill>
              </a:rPr>
              <a:t>На широке коло людей (закликає дбати про здоров’я, розв’язувати екологічні проблеми і </a:t>
            </a:r>
            <a:r>
              <a:rPr lang="uk-UA" sz="1800" dirty="0" err="1">
                <a:solidFill>
                  <a:schemeClr val="bg1"/>
                </a:solidFill>
              </a:rPr>
              <a:t>т.д</a:t>
            </a:r>
            <a:r>
              <a:rPr lang="uk-UA" sz="1800" dirty="0">
                <a:solidFill>
                  <a:schemeClr val="bg1"/>
                </a:solidFill>
              </a:rPr>
              <a:t>.)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8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ºÐ°ÑÑÐ¸Ð½ÐºÐ¸ ÑÐ¼Ð°Ð¹Ð»Ð¸ÐºÐ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7657" y="420914"/>
            <a:ext cx="7808686" cy="5921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536EA3-BE4D-F951-DED1-096E868E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A1A1B3-AC5B-CAE8-5EB4-522204FF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8FB256-A9C4-E480-7FC9-4CD70F94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408064-2FEA-490B-97A7-9D4C20B22D0E}" type="datetime1">
              <a:rPr lang="uk-UA" smtClean="0"/>
              <a:pPr rtl="0"/>
              <a:t>23.01.2023</a:t>
            </a:fld>
            <a:endParaRPr lang="en-US"/>
          </a:p>
        </p:txBody>
      </p:sp>
      <p:pic>
        <p:nvPicPr>
          <p:cNvPr id="5" name="Рисунок 4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xmlns="" id="{899984C1-401D-54D4-DF46-2C95334F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pic>
        <p:nvPicPr>
          <p:cNvPr id="6" name="Рисунок 5" descr="Реклама в Античности и ее значение в обществе - Дизайн и рекламные  технологии">
            <a:extLst>
              <a:ext uri="{FF2B5EF4-FFF2-40B4-BE49-F238E27FC236}">
                <a16:creationId xmlns:a16="http://schemas.microsoft.com/office/drawing/2014/main" xmlns="" id="{90498874-FC2B-770F-EB59-D068B02B75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346" y="642594"/>
            <a:ext cx="3546475" cy="48425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1942AECC-9EE3-CE14-4A31-5FCD16BCA548}"/>
              </a:ext>
            </a:extLst>
          </p:cNvPr>
          <p:cNvSpPr/>
          <p:nvPr/>
        </p:nvSpPr>
        <p:spPr>
          <a:xfrm>
            <a:off x="4613275" y="457200"/>
            <a:ext cx="7333886" cy="5485104"/>
          </a:xfrm>
          <a:prstGeom prst="roundRect">
            <a:avLst/>
          </a:prstGeom>
          <a:solidFill>
            <a:srgbClr val="D2D2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uk-UA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  руїнах  міста  Мемфіс </a:t>
            </a:r>
          </a:p>
          <a:p>
            <a:pPr>
              <a:spcAft>
                <a:spcPts val="800"/>
              </a:spcAft>
            </a:pPr>
            <a:r>
              <a:rPr lang="uk-UA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(Стародавній  Єгипет)  знайдений найстаріший  рекламний  текст:  </a:t>
            </a:r>
            <a:r>
              <a:rPr lang="uk-UA" sz="36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«Я,  </a:t>
            </a:r>
            <a:r>
              <a:rPr lang="uk-UA" sz="36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Ріно</a:t>
            </a:r>
            <a:r>
              <a:rPr lang="uk-UA" sz="36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з  Криту,  за  велінням богів  тлумачу  сни</a:t>
            </a:r>
            <a:r>
              <a:rPr lang="uk-UA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  </a:t>
            </a:r>
            <a:br>
              <a:rPr lang="uk-UA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тобто  реклама  існувала  вже </a:t>
            </a:r>
          </a:p>
          <a:p>
            <a:pPr>
              <a:spcAft>
                <a:spcPts val="800"/>
              </a:spcAft>
            </a:pPr>
            <a:r>
              <a:rPr lang="uk-UA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2500  років тому.</a:t>
            </a:r>
            <a:endParaRPr lang="uk-UA" sz="36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B6842158-5670-0BE0-9D53-4901672A8EC3}"/>
              </a:ext>
            </a:extLst>
          </p:cNvPr>
          <p:cNvSpPr/>
          <p:nvPr/>
        </p:nvSpPr>
        <p:spPr>
          <a:xfrm>
            <a:off x="432346" y="5479236"/>
            <a:ext cx="3546475" cy="458496"/>
          </a:xfrm>
          <a:prstGeom prst="roundRect">
            <a:avLst/>
          </a:prstGeom>
          <a:solidFill>
            <a:srgbClr val="F3F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kern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Висота 35 см</a:t>
            </a:r>
            <a:endParaRPr lang="uk-UA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0546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xmlns="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>
            <a:off x="155002" y="10"/>
            <a:ext cx="12191979" cy="6857990"/>
          </a:xfrm>
          <a:prstGeom prst="rect">
            <a:avLst/>
          </a:prstGeom>
        </p:spPr>
      </p:pic>
      <p:pic>
        <p:nvPicPr>
          <p:cNvPr id="7" name="Рисунок 4" descr="ÐÐ°ÑÑÐ¸Ð½ÐºÐ¸ Ð¿Ð¾ Ð·Ð°Ð¿ÑÐ¾ÑÑ ÐºÐ¾Ð¼ÐµÑÑÑÐ¹Ð½Ð° ÑÐµÐºÐ»Ð°Ð¼Ð° ÑÐ¾ÑÐ¾">
            <a:extLst>
              <a:ext uri="{FF2B5EF4-FFF2-40B4-BE49-F238E27FC236}">
                <a16:creationId xmlns:a16="http://schemas.microsoft.com/office/drawing/2014/main" xmlns="" id="{D1D9A441-6900-AB63-20C5-D54446294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4815" y="139700"/>
            <a:ext cx="4834153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5FEF15B1-9619-E8CA-7DFE-81C474F49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032" y="139700"/>
            <a:ext cx="5304938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 descr="ÐÐ°ÑÑÐ¸Ð½ÐºÐ¸ Ð¿Ð¾ Ð·Ð°Ð¿ÑÐ¾ÑÑ ÑÐ¾ÑÑÐ°Ð»ÑÐ½Ð° ÑÐµÐºÐ»Ð°Ð¼Ð° ÑÐ¾ÑÐ¾">
            <a:extLst>
              <a:ext uri="{FF2B5EF4-FFF2-40B4-BE49-F238E27FC236}">
                <a16:creationId xmlns:a16="http://schemas.microsoft.com/office/drawing/2014/main" xmlns="" id="{35E71E02-EE7E-FC18-79F0-47AB256FA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7774" y="3489325"/>
            <a:ext cx="5121807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ÐÐ°ÑÑÐ¸Ð½ÐºÐ¸ Ð¿Ð¾ Ð·Ð°Ð¿ÑÐ¾ÑÑ ÐºÐ¾Ð¼ÐµÑÑÑÐ¹Ð½Ð° ÑÐµÐºÐ»Ð°Ð¼Ð° ÑÐ¾ÑÐ¾">
            <a:extLst>
              <a:ext uri="{FF2B5EF4-FFF2-40B4-BE49-F238E27FC236}">
                <a16:creationId xmlns:a16="http://schemas.microsoft.com/office/drawing/2014/main" xmlns="" id="{07A2E9DD-F62B-A633-D48D-9A89D3C57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402" y="3787765"/>
            <a:ext cx="6554988" cy="297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3376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xmlns="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>
            <a:off x="155002" y="10"/>
            <a:ext cx="12191979" cy="6857990"/>
          </a:xfrm>
          <a:prstGeom prst="rect">
            <a:avLst/>
          </a:prstGeom>
        </p:spPr>
      </p:pic>
      <p:pic>
        <p:nvPicPr>
          <p:cNvPr id="2" name="Рисунок 1" descr="ÐÐ°ÑÑÐ¸Ð½ÐºÐ¸ Ð¿Ð¾ Ð·Ð°Ð¿ÑÐ¾ÑÑ ÑÐ¾ÑÑÐ°Ð»ÑÐ½Ð° ÑÐµÐºÐ»Ð°Ð¼Ð° ÑÐ¾ÑÐ¾">
            <a:extLst>
              <a:ext uri="{FF2B5EF4-FFF2-40B4-BE49-F238E27FC236}">
                <a16:creationId xmlns:a16="http://schemas.microsoft.com/office/drawing/2014/main" xmlns="" id="{06FA7E4C-395C-50B6-E3DE-50823CC14B0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93" t="22168" r="8412" b="17250"/>
          <a:stretch/>
        </p:blipFill>
        <p:spPr bwMode="auto">
          <a:xfrm>
            <a:off x="6598223" y="135737"/>
            <a:ext cx="411521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Рисунок 3" descr="Практична робота № 13 &quot; Аналіз соціальної і комерційної реклами &quot;">
            <a:extLst>
              <a:ext uri="{FF2B5EF4-FFF2-40B4-BE49-F238E27FC236}">
                <a16:creationId xmlns:a16="http://schemas.microsoft.com/office/drawing/2014/main" xmlns="" id="{F1B02786-CC34-4195-0FBA-B6EC6E2B3E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4337"/>
            <a:ext cx="4907976" cy="276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F5D9DE2-BC69-2384-38C9-D7EF664737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64737"/>
            <a:ext cx="5131373" cy="262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41736E0-EC8B-CE61-0A70-E01C601F27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2370" y="3642500"/>
            <a:ext cx="4115210" cy="2551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7401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536EA3-BE4D-F951-DED1-096E868E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A1A1B3-AC5B-CAE8-5EB4-522204FF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8FB256-A9C4-E480-7FC9-4CD70F94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408064-2FEA-490B-97A7-9D4C20B22D0E}" type="datetime1">
              <a:rPr lang="uk-UA" smtClean="0"/>
              <a:pPr rtl="0"/>
              <a:t>23.01.2023</a:t>
            </a:fld>
            <a:endParaRPr lang="en-US"/>
          </a:p>
        </p:txBody>
      </p:sp>
      <p:pic>
        <p:nvPicPr>
          <p:cNvPr id="5" name="Рисунок 4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xmlns="" id="{899984C1-401D-54D4-DF46-2C95334F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>
            <a:off x="0" y="10"/>
            <a:ext cx="12191979" cy="685799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BD1F13FD-B2A1-6C63-8F5C-00065F6A407C}"/>
              </a:ext>
            </a:extLst>
          </p:cNvPr>
          <p:cNvSpPr/>
          <p:nvPr/>
        </p:nvSpPr>
        <p:spPr>
          <a:xfrm>
            <a:off x="1394085" y="324387"/>
            <a:ext cx="10058400" cy="11617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Протидія впливу реклами</a:t>
            </a:r>
            <a:endParaRPr lang="uk-UA" sz="5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777BCC-7C50-D164-727E-895F820905C3}"/>
              </a:ext>
            </a:extLst>
          </p:cNvPr>
          <p:cNvSpPr txBox="1"/>
          <p:nvPr/>
        </p:nvSpPr>
        <p:spPr>
          <a:xfrm>
            <a:off x="679554" y="1386706"/>
            <a:ext cx="1117766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 typeface="Wingdings" pitchFamily="2" charset="2"/>
              <a:buChar char="Ø"/>
            </a:pPr>
            <a:r>
              <a:rPr lang="uk-UA" sz="3600" i="1" dirty="0">
                <a:solidFill>
                  <a:schemeClr val="bg1"/>
                </a:solidFill>
              </a:rPr>
              <a:t>Критично обмірковувати рекламну інформацію.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uk-UA" sz="3600" i="1" dirty="0">
                <a:solidFill>
                  <a:schemeClr val="bg1"/>
                </a:solidFill>
              </a:rPr>
              <a:t>Не приймати рішення під впливом емоцій.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uk-UA" sz="3600" i="1" dirty="0">
                <a:solidFill>
                  <a:schemeClr val="bg1"/>
                </a:solidFill>
              </a:rPr>
              <a:t>Шукати якомога повнішу інформацію.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uk-UA" sz="3600" i="1" dirty="0">
                <a:solidFill>
                  <a:schemeClr val="bg1"/>
                </a:solidFill>
              </a:rPr>
              <a:t>Аналізувати позитивні й негативні якості виробів.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uk-UA" sz="3600" i="1" dirty="0">
                <a:solidFill>
                  <a:schemeClr val="bg1"/>
                </a:solidFill>
              </a:rPr>
              <a:t>Думку авторитетних людей брати до уваги, але приймати рішення слід самостійно.</a:t>
            </a:r>
            <a:endParaRPr lang="ru-RU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226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xmlns="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>
            <a:off x="155002" y="10"/>
            <a:ext cx="12191979" cy="685799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3EAFAC3A-E687-CB09-74CE-3391AC2E2374}"/>
              </a:ext>
            </a:extLst>
          </p:cNvPr>
          <p:cNvSpPr/>
          <p:nvPr/>
        </p:nvSpPr>
        <p:spPr>
          <a:xfrm>
            <a:off x="679606" y="719526"/>
            <a:ext cx="10832787" cy="5606323"/>
          </a:xfrm>
          <a:prstGeom prst="roundRect">
            <a:avLst/>
          </a:prstGeom>
          <a:solidFill>
            <a:srgbClr val="E8FB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solidFill>
                  <a:srgbClr val="FF0000"/>
                </a:solidFill>
              </a:rPr>
              <a:t>Щоб не ризикувати власним здоров’ям і життям, не зашкодити іншим, треба приймати зважені рішення, уміти критично мислити, протистояти негативним впливам реклами.</a:t>
            </a:r>
          </a:p>
        </p:txBody>
      </p:sp>
    </p:spTree>
    <p:extLst>
      <p:ext uri="{BB962C8B-B14F-4D97-AF65-F5344CB8AC3E}">
        <p14:creationId xmlns:p14="http://schemas.microsoft.com/office/powerpoint/2010/main" xmlns="" val="2972655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xmlns="" id="{E71E19C9-495B-D44E-D0DF-59EB7FDCEC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>
            <a:off x="21" y="-75474"/>
            <a:ext cx="12191979" cy="6857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7638" y="662667"/>
            <a:ext cx="5715000" cy="6334125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644774" y="5014389"/>
            <a:ext cx="2670175" cy="1108075"/>
            <a:chOff x="911225" y="3898900"/>
            <a:chExt cx="2670175" cy="1108075"/>
          </a:xfrm>
        </p:grpSpPr>
        <p:sp>
          <p:nvSpPr>
            <p:cNvPr id="13" name="Овальная выноска 12"/>
            <p:cNvSpPr/>
            <p:nvPr/>
          </p:nvSpPr>
          <p:spPr bwMode="auto">
            <a:xfrm>
              <a:off x="925513" y="3898900"/>
              <a:ext cx="2376487" cy="1108075"/>
            </a:xfrm>
            <a:prstGeom prst="wedgeEllipseCallout">
              <a:avLst>
                <a:gd name="adj1" fmla="val 52831"/>
                <a:gd name="adj2" fmla="val -9018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4" name="TextBox 25"/>
            <p:cNvSpPr txBox="1">
              <a:spLocks noChangeArrowheads="1"/>
            </p:cNvSpPr>
            <p:nvPr/>
          </p:nvSpPr>
          <p:spPr bwMode="auto">
            <a:xfrm>
              <a:off x="911225" y="4244473"/>
              <a:ext cx="2670175" cy="46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Я дізналася …</a:t>
              </a:r>
              <a:endParaRPr lang="ru-RU" altLang="ru-RU" sz="2400" b="1" dirty="0">
                <a:solidFill>
                  <a:srgbClr val="669900"/>
                </a:solidFill>
                <a:latin typeface="+mn-lt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7577769" y="1047179"/>
            <a:ext cx="3230344" cy="1106488"/>
            <a:chOff x="7397418" y="1490592"/>
            <a:chExt cx="3230344" cy="1106488"/>
          </a:xfrm>
        </p:grpSpPr>
        <p:sp>
          <p:nvSpPr>
            <p:cNvPr id="16" name="Овальная выноска 15"/>
            <p:cNvSpPr/>
            <p:nvPr/>
          </p:nvSpPr>
          <p:spPr bwMode="auto">
            <a:xfrm>
              <a:off x="7588603" y="1490592"/>
              <a:ext cx="2847975" cy="1106488"/>
            </a:xfrm>
            <a:prstGeom prst="wedgeEllipseCallout">
              <a:avLst>
                <a:gd name="adj1" fmla="val -112509"/>
                <a:gd name="adj2" fmla="val 8143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7" name="TextBox 26"/>
            <p:cNvSpPr txBox="1">
              <a:spLocks noChangeArrowheads="1"/>
            </p:cNvSpPr>
            <p:nvPr/>
          </p:nvSpPr>
          <p:spPr bwMode="auto">
            <a:xfrm>
              <a:off x="7397418" y="1605861"/>
              <a:ext cx="3230344" cy="83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Мені </a:t>
              </a:r>
              <a:br>
                <a:rPr lang="uk-UA" altLang="ru-RU" sz="2400" b="1" dirty="0">
                  <a:solidFill>
                    <a:srgbClr val="669900"/>
                  </a:solidFill>
                  <a:latin typeface="+mn-lt"/>
                </a:rPr>
              </a:b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сподобалося …</a:t>
              </a:r>
              <a:endParaRPr lang="ru-RU" altLang="ru-RU" sz="2400" b="1" dirty="0">
                <a:solidFill>
                  <a:srgbClr val="669900"/>
                </a:solidFill>
                <a:latin typeface="+mn-lt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816454" y="5442694"/>
            <a:ext cx="2376488" cy="1108075"/>
            <a:chOff x="7108825" y="4324350"/>
            <a:chExt cx="2376488" cy="1108075"/>
          </a:xfrm>
        </p:grpSpPr>
        <p:sp>
          <p:nvSpPr>
            <p:cNvPr id="19" name="Овальная выноска 18"/>
            <p:cNvSpPr/>
            <p:nvPr/>
          </p:nvSpPr>
          <p:spPr bwMode="auto">
            <a:xfrm>
              <a:off x="7108825" y="4324350"/>
              <a:ext cx="2376488" cy="1108075"/>
            </a:xfrm>
            <a:prstGeom prst="wedgeEllipseCallout">
              <a:avLst>
                <a:gd name="adj1" fmla="val -56111"/>
                <a:gd name="adj2" fmla="val -125621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0" name="TextBox 27"/>
            <p:cNvSpPr txBox="1">
              <a:spLocks noChangeArrowheads="1"/>
            </p:cNvSpPr>
            <p:nvPr/>
          </p:nvSpPr>
          <p:spPr bwMode="auto">
            <a:xfrm>
              <a:off x="7569357" y="4615133"/>
              <a:ext cx="1666334" cy="46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А мені …</a:t>
              </a:r>
              <a:endParaRPr lang="ru-RU" altLang="ru-RU" sz="2400" b="1" dirty="0">
                <a:solidFill>
                  <a:srgbClr val="669900"/>
                </a:solidFill>
                <a:latin typeface="+mn-lt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8892904" y="3186404"/>
            <a:ext cx="2976563" cy="1108075"/>
            <a:chOff x="7351834" y="1587848"/>
            <a:chExt cx="2976563" cy="1108075"/>
          </a:xfrm>
        </p:grpSpPr>
        <p:sp>
          <p:nvSpPr>
            <p:cNvPr id="22" name="Овальная выноска 21"/>
            <p:cNvSpPr/>
            <p:nvPr/>
          </p:nvSpPr>
          <p:spPr bwMode="auto">
            <a:xfrm>
              <a:off x="7351834" y="1587848"/>
              <a:ext cx="2976563" cy="1108075"/>
            </a:xfrm>
            <a:prstGeom prst="wedgeEllipseCallout">
              <a:avLst>
                <a:gd name="adj1" fmla="val -106651"/>
                <a:gd name="adj2" fmla="val -5163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3" name="TextBox 28"/>
            <p:cNvSpPr txBox="1">
              <a:spLocks noChangeArrowheads="1"/>
            </p:cNvSpPr>
            <p:nvPr/>
          </p:nvSpPr>
          <p:spPr bwMode="auto">
            <a:xfrm>
              <a:off x="7664709" y="1910957"/>
              <a:ext cx="2605493" cy="46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Я не зрозумів…</a:t>
              </a:r>
              <a:endParaRPr lang="ru-RU" altLang="ru-RU" sz="2400" b="1" dirty="0">
                <a:solidFill>
                  <a:srgbClr val="669900"/>
                </a:solidFill>
                <a:latin typeface="+mn-lt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544824" y="2576253"/>
            <a:ext cx="2376487" cy="1108075"/>
            <a:chOff x="1204913" y="1731963"/>
            <a:chExt cx="2376487" cy="1108075"/>
          </a:xfrm>
        </p:grpSpPr>
        <p:sp>
          <p:nvSpPr>
            <p:cNvPr id="25" name="Овальная выноска 24"/>
            <p:cNvSpPr/>
            <p:nvPr/>
          </p:nvSpPr>
          <p:spPr bwMode="auto">
            <a:xfrm>
              <a:off x="1204913" y="1731963"/>
              <a:ext cx="2376487" cy="1108075"/>
            </a:xfrm>
            <a:prstGeom prst="wedgeEllipseCallout">
              <a:avLst>
                <a:gd name="adj1" fmla="val 127550"/>
                <a:gd name="adj2" fmla="val 7714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6" name="TextBox 29"/>
            <p:cNvSpPr txBox="1">
              <a:spLocks noChangeArrowheads="1"/>
            </p:cNvSpPr>
            <p:nvPr/>
          </p:nvSpPr>
          <p:spPr bwMode="auto">
            <a:xfrm>
              <a:off x="1957658" y="2111186"/>
              <a:ext cx="1175005" cy="46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А я …</a:t>
              </a:r>
              <a:endParaRPr lang="ru-RU" altLang="ru-RU" sz="2400" b="1" dirty="0">
                <a:solidFill>
                  <a:srgbClr val="669900"/>
                </a:solidFill>
                <a:latin typeface="+mn-lt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899227" y="1162448"/>
            <a:ext cx="2654743" cy="1108075"/>
            <a:chOff x="3852769" y="1214856"/>
            <a:chExt cx="2654743" cy="1108075"/>
          </a:xfrm>
        </p:grpSpPr>
        <p:sp>
          <p:nvSpPr>
            <p:cNvPr id="28" name="Овальная выноска 27"/>
            <p:cNvSpPr/>
            <p:nvPr/>
          </p:nvSpPr>
          <p:spPr bwMode="auto">
            <a:xfrm>
              <a:off x="3852769" y="1214856"/>
              <a:ext cx="2376488" cy="1108075"/>
            </a:xfrm>
            <a:prstGeom prst="wedgeEllipseCallout">
              <a:avLst>
                <a:gd name="adj1" fmla="val 97814"/>
                <a:gd name="adj2" fmla="val 10538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9" name="TextBox 1"/>
            <p:cNvSpPr txBox="1">
              <a:spLocks noChangeArrowheads="1"/>
            </p:cNvSpPr>
            <p:nvPr/>
          </p:nvSpPr>
          <p:spPr bwMode="auto">
            <a:xfrm>
              <a:off x="4054184" y="1541386"/>
              <a:ext cx="2453328" cy="46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А я дізнався … </a:t>
              </a:r>
              <a:endParaRPr lang="ru-RU" altLang="ru-RU" sz="2400" b="1" dirty="0">
                <a:solidFill>
                  <a:srgbClr val="669900"/>
                </a:solidFill>
                <a:latin typeface="+mn-lt"/>
              </a:endParaRPr>
            </a:p>
          </p:txBody>
        </p:sp>
      </p:grp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 Поділися своїми враженнями від уроку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3" name="Дата 1">
            <a:extLst>
              <a:ext uri="{FF2B5EF4-FFF2-40B4-BE49-F238E27FC236}">
                <a16:creationId xmlns:a16="http://schemas.microsoft.com/office/drawing/2014/main" xmlns="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704376" y="3835164"/>
            <a:ext cx="698985" cy="2219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388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566738"/>
            <a:ext cx="9906000" cy="5949950"/>
          </a:xfrm>
          <a:prstGeom prst="verticalScroll">
            <a:avLst/>
          </a:prstGeom>
          <a:solidFill>
            <a:srgbClr val="CC6600"/>
          </a:solidFill>
          <a:ln w="57150">
            <a:solidFill>
              <a:srgbClr val="FFC000"/>
            </a:solidFill>
          </a:ln>
        </p:spPr>
        <p:txBody>
          <a:bodyPr rtlCol="0">
            <a:normAutofit fontScale="92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8000" b="1" dirty="0" smtClean="0">
                <a:latin typeface="Monotype Corsiva" panose="03010101010201010101" pitchFamily="66" charset="0"/>
              </a:rPr>
              <a:t>У </a:t>
            </a:r>
            <a:r>
              <a:rPr lang="ru-RU" sz="8000" b="1" dirty="0" err="1">
                <a:latin typeface="Monotype Corsiva" panose="03010101010201010101" pitchFamily="66" charset="0"/>
              </a:rPr>
              <a:t>житті</a:t>
            </a:r>
            <a:r>
              <a:rPr lang="ru-RU" sz="8000" b="1" dirty="0">
                <a:latin typeface="Monotype Corsiva" panose="03010101010201010101" pitchFamily="66" charset="0"/>
              </a:rPr>
              <a:t> </a:t>
            </a:r>
            <a:r>
              <a:rPr lang="ru-RU" sz="8000" b="1" dirty="0" err="1">
                <a:latin typeface="Monotype Corsiva" panose="03010101010201010101" pitchFamily="66" charset="0"/>
              </a:rPr>
              <a:t>немає</a:t>
            </a:r>
            <a:r>
              <a:rPr lang="ru-RU" sz="8000" b="1" dirty="0">
                <a:latin typeface="Monotype Corsiva" panose="03010101010201010101" pitchFamily="66" charset="0"/>
              </a:rPr>
              <a:t> </a:t>
            </a:r>
            <a:r>
              <a:rPr lang="ru-RU" sz="8000" b="1" dirty="0" err="1">
                <a:latin typeface="Monotype Corsiva" panose="03010101010201010101" pitchFamily="66" charset="0"/>
              </a:rPr>
              <a:t>безвихідних</a:t>
            </a:r>
            <a:r>
              <a:rPr lang="ru-RU" sz="8000" b="1" dirty="0">
                <a:latin typeface="Monotype Corsiva" panose="03010101010201010101" pitchFamily="66" charset="0"/>
              </a:rPr>
              <a:t> </a:t>
            </a:r>
            <a:r>
              <a:rPr lang="ru-RU" sz="8000" b="1" dirty="0" err="1">
                <a:latin typeface="Monotype Corsiva" panose="03010101010201010101" pitchFamily="66" charset="0"/>
              </a:rPr>
              <a:t>ситуацій</a:t>
            </a:r>
            <a:r>
              <a:rPr lang="ru-RU" sz="8000" b="1" dirty="0">
                <a:latin typeface="Monotype Corsiva" panose="03010101010201010101" pitchFamily="66" charset="0"/>
              </a:rPr>
              <a:t>, є </a:t>
            </a:r>
            <a:r>
              <a:rPr lang="ru-RU" sz="8000" b="1" dirty="0" err="1">
                <a:latin typeface="Monotype Corsiva" panose="03010101010201010101" pitchFamily="66" charset="0"/>
              </a:rPr>
              <a:t>тільки</a:t>
            </a:r>
            <a:r>
              <a:rPr lang="ru-RU" sz="8000" b="1" dirty="0">
                <a:latin typeface="Monotype Corsiva" panose="03010101010201010101" pitchFamily="66" charset="0"/>
              </a:rPr>
              <a:t> </a:t>
            </a:r>
            <a:r>
              <a:rPr lang="ru-RU" sz="8000" b="1" dirty="0" err="1">
                <a:latin typeface="Monotype Corsiva" panose="03010101010201010101" pitchFamily="66" charset="0"/>
              </a:rPr>
              <a:t>неприйняті</a:t>
            </a:r>
            <a:r>
              <a:rPr lang="ru-RU" sz="8000" b="1" dirty="0">
                <a:latin typeface="Monotype Corsiva" panose="03010101010201010101" pitchFamily="66" charset="0"/>
              </a:rPr>
              <a:t> </a:t>
            </a:r>
            <a:r>
              <a:rPr lang="ru-RU" sz="8000" b="1" dirty="0" err="1" smtClean="0">
                <a:latin typeface="Monotype Corsiva" panose="03010101010201010101" pitchFamily="66" charset="0"/>
              </a:rPr>
              <a:t>рішення</a:t>
            </a:r>
            <a:r>
              <a:rPr lang="ru-RU" sz="8000" b="1" dirty="0" smtClean="0">
                <a:latin typeface="Monotype Corsiva" panose="03010101010201010101" pitchFamily="66" charset="0"/>
              </a:rPr>
              <a:t>…</a:t>
            </a:r>
            <a:endParaRPr lang="ru-RU" sz="3200" b="1" dirty="0">
              <a:latin typeface="Monotype Corsiva" panose="03010101010201010101" pitchFamily="66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/>
              <a:t>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536EA3-BE4D-F951-DED1-096E868E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A1A1B3-AC5B-CAE8-5EB4-522204FF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8FB256-A9C4-E480-7FC9-4CD70F94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408064-2FEA-490B-97A7-9D4C20B22D0E}" type="datetime1">
              <a:rPr lang="uk-UA" smtClean="0"/>
              <a:pPr rtl="0"/>
              <a:t>23.01.2023</a:t>
            </a:fld>
            <a:endParaRPr lang="en-US"/>
          </a:p>
        </p:txBody>
      </p:sp>
      <p:pic>
        <p:nvPicPr>
          <p:cNvPr id="5" name="Рисунок 4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xmlns="" id="{899984C1-401D-54D4-DF46-2C95334F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  <a14:imgEffect>
                      <a14:sharpenSoften amount="-8000"/>
                    </a14:imgEffect>
                    <a14:imgEffect>
                      <a14:colorTemperature colorTemp="6497"/>
                    </a14:imgEffect>
                    <a14:imgEffect>
                      <a14:saturation sat="77000"/>
                    </a14:imgEffect>
                    <a14:imgEffect>
                      <a14:brightnessContrast bright="-1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>
            <a:off x="48794" y="79443"/>
            <a:ext cx="11909533" cy="6699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817BDB-5BD2-79DC-97A3-F42AF4D794DF}"/>
              </a:ext>
            </a:extLst>
          </p:cNvPr>
          <p:cNvSpPr txBox="1"/>
          <p:nvPr/>
        </p:nvSpPr>
        <p:spPr>
          <a:xfrm>
            <a:off x="2803161" y="185393"/>
            <a:ext cx="6400800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Самооцінка</a:t>
            </a:r>
            <a:endParaRPr lang="uk-UA" sz="6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385007F4-45FF-C227-E3F9-FB94CB58CA33}"/>
              </a:ext>
            </a:extLst>
          </p:cNvPr>
          <p:cNvSpPr/>
          <p:nvPr/>
        </p:nvSpPr>
        <p:spPr>
          <a:xfrm>
            <a:off x="457200" y="3155430"/>
            <a:ext cx="4691921" cy="94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/>
              <a:t>Неадекватна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9D95999E-3C7A-0073-6DA6-3C1AD1D75FBA}"/>
              </a:ext>
            </a:extLst>
          </p:cNvPr>
          <p:cNvSpPr/>
          <p:nvPr/>
        </p:nvSpPr>
        <p:spPr>
          <a:xfrm>
            <a:off x="7500079" y="3155430"/>
            <a:ext cx="4691921" cy="94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/>
              <a:t>Адекватна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6796C615-F472-116F-082A-035185FD4A36}"/>
              </a:ext>
            </a:extLst>
          </p:cNvPr>
          <p:cNvSpPr/>
          <p:nvPr/>
        </p:nvSpPr>
        <p:spPr>
          <a:xfrm>
            <a:off x="282467" y="5152120"/>
            <a:ext cx="2458387" cy="7494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rgbClr val="344529"/>
                </a:solidFill>
              </a:rPr>
              <a:t>Завищена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42FA5875-FF82-D93C-E11A-DA57CCA38E97}"/>
              </a:ext>
            </a:extLst>
          </p:cNvPr>
          <p:cNvSpPr/>
          <p:nvPr/>
        </p:nvSpPr>
        <p:spPr>
          <a:xfrm>
            <a:off x="3637602" y="5493387"/>
            <a:ext cx="2458387" cy="7494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344529"/>
                </a:solidFill>
              </a:rPr>
              <a:t>Занижена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54497F39-16AE-09E7-0A03-DEA1C7C04BA7}"/>
              </a:ext>
            </a:extLst>
          </p:cNvPr>
          <p:cNvCxnSpPr>
            <a:cxnSpLocks/>
          </p:cNvCxnSpPr>
          <p:nvPr/>
        </p:nvCxnSpPr>
        <p:spPr>
          <a:xfrm flipH="1">
            <a:off x="3095469" y="1364613"/>
            <a:ext cx="1638924" cy="1746354"/>
          </a:xfrm>
          <a:prstGeom prst="straightConnector1">
            <a:avLst/>
          </a:prstGeom>
          <a:ln w="1270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xmlns="" id="{C528BFD0-F21C-7A6B-E9BE-8E298A23C102}"/>
              </a:ext>
            </a:extLst>
          </p:cNvPr>
          <p:cNvCxnSpPr>
            <a:cxnSpLocks/>
          </p:cNvCxnSpPr>
          <p:nvPr/>
        </p:nvCxnSpPr>
        <p:spPr>
          <a:xfrm>
            <a:off x="6763062" y="1361107"/>
            <a:ext cx="1940254" cy="1651916"/>
          </a:xfrm>
          <a:prstGeom prst="straightConnector1">
            <a:avLst/>
          </a:prstGeom>
          <a:ln w="1270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73B65AC7-A15D-2C56-139D-3FB7480B91EE}"/>
              </a:ext>
            </a:extLst>
          </p:cNvPr>
          <p:cNvCxnSpPr/>
          <p:nvPr/>
        </p:nvCxnSpPr>
        <p:spPr>
          <a:xfrm flipH="1">
            <a:off x="1511660" y="4251215"/>
            <a:ext cx="530501" cy="71052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xmlns="" id="{A922F872-934E-8EAD-1453-33F1924C3701}"/>
              </a:ext>
            </a:extLst>
          </p:cNvPr>
          <p:cNvCxnSpPr>
            <a:cxnSpLocks/>
          </p:cNvCxnSpPr>
          <p:nvPr/>
        </p:nvCxnSpPr>
        <p:spPr>
          <a:xfrm>
            <a:off x="3807633" y="4251215"/>
            <a:ext cx="719397" cy="115324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788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536EA3-BE4D-F951-DED1-096E868E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A1A1B3-AC5B-CAE8-5EB4-522204FF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8FB256-A9C4-E480-7FC9-4CD70F94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408064-2FEA-490B-97A7-9D4C20B22D0E}" type="datetime1">
              <a:rPr lang="uk-UA" smtClean="0"/>
              <a:pPr rtl="0"/>
              <a:t>23.01.2023</a:t>
            </a:fld>
            <a:endParaRPr lang="en-US"/>
          </a:p>
        </p:txBody>
      </p:sp>
      <p:pic>
        <p:nvPicPr>
          <p:cNvPr id="5" name="Рисунок 4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xmlns="" id="{899984C1-401D-54D4-DF46-2C95334F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>
            <a:off x="0" y="-174632"/>
            <a:ext cx="12191979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F44F64-7197-9583-96D0-CCEEE177DC4C}"/>
              </a:ext>
            </a:extLst>
          </p:cNvPr>
          <p:cNvSpPr txBox="1"/>
          <p:nvPr/>
        </p:nvSpPr>
        <p:spPr>
          <a:xfrm>
            <a:off x="2005012" y="169828"/>
            <a:ext cx="755504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altLang="uk-UA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 доводилось вам коли-небудь приймати </a:t>
            </a:r>
          </a:p>
          <a:p>
            <a:pPr algn="ctr"/>
            <a:r>
              <a:rPr lang="uk-UA" altLang="uk-UA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 ?</a:t>
            </a:r>
            <a:endParaRPr lang="ru-RU" altLang="uk-UA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Привлечение по договору ГПХ иных лиц для выполнения работ, связанных с  обращением с отходами | Твердые бытовые отходы | Новости отрасли">
            <a:extLst>
              <a:ext uri="{FF2B5EF4-FFF2-40B4-BE49-F238E27FC236}">
                <a16:creationId xmlns:a16="http://schemas.microsoft.com/office/drawing/2014/main" xmlns="" id="{98640F5C-2B0C-E2FA-1F7D-24A776DB2E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6667" r="8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78" r="24444"/>
          <a:stretch/>
        </p:blipFill>
        <p:spPr bwMode="auto">
          <a:xfrm>
            <a:off x="131930" y="0"/>
            <a:ext cx="2502513" cy="4331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Рисунок 8" descr="3d small - with a question mark Stock Photo by ©Art3d 21443135">
            <a:extLst>
              <a:ext uri="{FF2B5EF4-FFF2-40B4-BE49-F238E27FC236}">
                <a16:creationId xmlns:a16="http://schemas.microsoft.com/office/drawing/2014/main" xmlns="" id="{D2B19E19-4770-1B1D-95AF-D4EF65A042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324" b="98631" l="9908" r="899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3872" y="457200"/>
            <a:ext cx="3839339" cy="499471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Круг: прозрачная заливка 11">
            <a:extLst>
              <a:ext uri="{FF2B5EF4-FFF2-40B4-BE49-F238E27FC236}">
                <a16:creationId xmlns:a16="http://schemas.microsoft.com/office/drawing/2014/main" xmlns="" id="{B019650A-0EE9-749C-A344-8DC8DE781F61}"/>
              </a:ext>
            </a:extLst>
          </p:cNvPr>
          <p:cNvSpPr/>
          <p:nvPr/>
        </p:nvSpPr>
        <p:spPr>
          <a:xfrm>
            <a:off x="8803749" y="4407108"/>
            <a:ext cx="505144" cy="465710"/>
          </a:xfrm>
          <a:prstGeom prst="donut">
            <a:avLst>
              <a:gd name="adj" fmla="val 4739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13" name="Рисунок 12" descr="QUE CUESTA SER AMABLE — Steemit">
            <a:extLst>
              <a:ext uri="{FF2B5EF4-FFF2-40B4-BE49-F238E27FC236}">
                <a16:creationId xmlns:a16="http://schemas.microsoft.com/office/drawing/2014/main" xmlns="" id="{8F32855B-F06B-E79F-3A3B-D87FDBF5A6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870" b="947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241" y="3894963"/>
            <a:ext cx="2455733" cy="2579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3789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536EA3-BE4D-F951-DED1-096E868E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A1A1B3-AC5B-CAE8-5EB4-522204FF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8FB256-A9C4-E480-7FC9-4CD70F94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408064-2FEA-490B-97A7-9D4C20B22D0E}" type="datetime1">
              <a:rPr lang="uk-UA" smtClean="0"/>
              <a:pPr rtl="0"/>
              <a:t>23.01.2023</a:t>
            </a:fld>
            <a:endParaRPr lang="en-US"/>
          </a:p>
        </p:txBody>
      </p:sp>
      <p:pic>
        <p:nvPicPr>
          <p:cNvPr id="5" name="Рисунок 4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xmlns="" id="{899984C1-401D-54D4-DF46-2C95334F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>
            <a:off x="21" y="0"/>
            <a:ext cx="12191979" cy="6857990"/>
          </a:xfrm>
          <a:prstGeom prst="rect">
            <a:avLst/>
          </a:prstGeom>
        </p:spPr>
      </p:pic>
      <p:sp>
        <p:nvSpPr>
          <p:cNvPr id="6" name="Выноска: счетверенная стрелка 5">
            <a:extLst>
              <a:ext uri="{FF2B5EF4-FFF2-40B4-BE49-F238E27FC236}">
                <a16:creationId xmlns:a16="http://schemas.microsoft.com/office/drawing/2014/main" xmlns="" id="{6013DF60-A706-016C-6C12-1B186D42614B}"/>
              </a:ext>
            </a:extLst>
          </p:cNvPr>
          <p:cNvSpPr/>
          <p:nvPr/>
        </p:nvSpPr>
        <p:spPr>
          <a:xfrm>
            <a:off x="3445734" y="1197874"/>
            <a:ext cx="4811843" cy="4392118"/>
          </a:xfrm>
          <a:prstGeom prst="quad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Види рішень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2C85A778-6E50-7B80-B413-BE210542BF84}"/>
              </a:ext>
            </a:extLst>
          </p:cNvPr>
          <p:cNvSpPr/>
          <p:nvPr/>
        </p:nvSpPr>
        <p:spPr>
          <a:xfrm>
            <a:off x="4532522" y="127360"/>
            <a:ext cx="2638268" cy="846944"/>
          </a:xfrm>
          <a:prstGeom prst="roundRect">
            <a:avLst/>
          </a:prstGeom>
          <a:solidFill>
            <a:srgbClr val="81E9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</a:rPr>
              <a:t>Щоденні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37746B23-DCFC-98D8-3DD3-7DA2B1B0C4C0}"/>
              </a:ext>
            </a:extLst>
          </p:cNvPr>
          <p:cNvSpPr/>
          <p:nvPr/>
        </p:nvSpPr>
        <p:spPr>
          <a:xfrm>
            <a:off x="4618526" y="5721800"/>
            <a:ext cx="2638268" cy="846944"/>
          </a:xfrm>
          <a:prstGeom prst="roundRect">
            <a:avLst/>
          </a:prstGeom>
          <a:solidFill>
            <a:srgbClr val="81E9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schemeClr val="tx1"/>
                </a:solidFill>
              </a:rPr>
              <a:t>Зважені</a:t>
            </a:r>
            <a:r>
              <a:rPr lang="uk-UA" dirty="0"/>
              <a:t>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46B36981-0944-F8D0-E0D7-70E4863B643D}"/>
              </a:ext>
            </a:extLst>
          </p:cNvPr>
          <p:cNvSpPr/>
          <p:nvPr/>
        </p:nvSpPr>
        <p:spPr>
          <a:xfrm>
            <a:off x="8703316" y="2776254"/>
            <a:ext cx="2638268" cy="846944"/>
          </a:xfrm>
          <a:prstGeom prst="roundRect">
            <a:avLst/>
          </a:prstGeom>
          <a:solidFill>
            <a:srgbClr val="81E9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schemeClr val="tx1"/>
                </a:solidFill>
              </a:rPr>
              <a:t>Складні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61FEEBD7-E9AE-62BE-8A6F-AEC22DBD63AD}"/>
              </a:ext>
            </a:extLst>
          </p:cNvPr>
          <p:cNvSpPr/>
          <p:nvPr/>
        </p:nvSpPr>
        <p:spPr>
          <a:xfrm>
            <a:off x="274077" y="3005523"/>
            <a:ext cx="2638268" cy="846944"/>
          </a:xfrm>
          <a:prstGeom prst="roundRect">
            <a:avLst/>
          </a:prstGeom>
          <a:solidFill>
            <a:srgbClr val="81E9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</a:rPr>
              <a:t>Прості</a:t>
            </a:r>
          </a:p>
        </p:txBody>
      </p:sp>
    </p:spTree>
    <p:extLst>
      <p:ext uri="{BB962C8B-B14F-4D97-AF65-F5344CB8AC3E}">
        <p14:creationId xmlns:p14="http://schemas.microsoft.com/office/powerpoint/2010/main" xmlns="" val="260225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536EA3-BE4D-F951-DED1-096E868E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A1A1B3-AC5B-CAE8-5EB4-522204FF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8FB256-A9C4-E480-7FC9-4CD70F94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408064-2FEA-490B-97A7-9D4C20B22D0E}" type="datetime1">
              <a:rPr lang="uk-UA" smtClean="0"/>
              <a:pPr rtl="0"/>
              <a:t>23.01.2023</a:t>
            </a:fld>
            <a:endParaRPr lang="en-US"/>
          </a:p>
        </p:txBody>
      </p:sp>
      <p:pic>
        <p:nvPicPr>
          <p:cNvPr id="5" name="Рисунок 4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xmlns="" id="{899984C1-401D-54D4-DF46-2C95334F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2C2BCB8-5B0E-8307-CC5B-A27A97EB65A4}"/>
              </a:ext>
            </a:extLst>
          </p:cNvPr>
          <p:cNvSpPr txBox="1"/>
          <p:nvPr/>
        </p:nvSpPr>
        <p:spPr>
          <a:xfrm>
            <a:off x="6597227" y="7050340"/>
            <a:ext cx="3868406" cy="5590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buFont typeface="Wingdings 2" pitchFamily="18" charset="2"/>
              <a:buChar char="O"/>
            </a:pPr>
            <a:endParaRPr lang="uk-UA" dirty="0">
              <a:solidFill>
                <a:srgbClr val="344529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4D0881B8-702C-BBD6-AF70-CA19EE619A87}"/>
              </a:ext>
            </a:extLst>
          </p:cNvPr>
          <p:cNvSpPr/>
          <p:nvPr/>
        </p:nvSpPr>
        <p:spPr>
          <a:xfrm>
            <a:off x="3661852" y="285265"/>
            <a:ext cx="4432837" cy="131956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b="1" dirty="0">
                <a:solidFill>
                  <a:schemeClr val="tx1"/>
                </a:solidFill>
              </a:rPr>
              <a:t>Щоденні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0D9D8380-E52E-6A61-449A-2F556FDA37BE}"/>
              </a:ext>
            </a:extLst>
          </p:cNvPr>
          <p:cNvSpPr/>
          <p:nvPr/>
        </p:nvSpPr>
        <p:spPr>
          <a:xfrm>
            <a:off x="479685" y="1797171"/>
            <a:ext cx="11242624" cy="460362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 typeface="Wingdings 2" pitchFamily="18" charset="2"/>
              <a:buChar char="O"/>
            </a:pPr>
            <a:r>
              <a:rPr lang="uk-UA" sz="3600" dirty="0">
                <a:solidFill>
                  <a:srgbClr val="344529"/>
                </a:solidFill>
              </a:rPr>
              <a:t>Зробити вранці зарядку чи довше </a:t>
            </a:r>
            <a:r>
              <a:rPr lang="uk-UA" sz="3600" dirty="0" err="1">
                <a:solidFill>
                  <a:srgbClr val="344529"/>
                </a:solidFill>
              </a:rPr>
              <a:t>поспати</a:t>
            </a:r>
            <a:endParaRPr lang="uk-UA" sz="3600" dirty="0">
              <a:solidFill>
                <a:srgbClr val="344529"/>
              </a:solidFill>
            </a:endParaRPr>
          </a:p>
          <a:p>
            <a:pPr>
              <a:buClrTx/>
              <a:buFont typeface="Wingdings 2" pitchFamily="18" charset="2"/>
              <a:buChar char="O"/>
            </a:pPr>
            <a:r>
              <a:rPr lang="uk-UA" sz="3600" dirty="0">
                <a:solidFill>
                  <a:srgbClr val="344529"/>
                </a:solidFill>
              </a:rPr>
              <a:t>З’їсти на сніданок кашу чи випити чай із</a:t>
            </a:r>
            <a:r>
              <a:rPr lang="en-US" sz="3600" dirty="0">
                <a:solidFill>
                  <a:srgbClr val="344529"/>
                </a:solidFill>
              </a:rPr>
              <a:t>  </a:t>
            </a:r>
          </a:p>
          <a:p>
            <a:pPr>
              <a:buClrTx/>
            </a:pPr>
            <a:r>
              <a:rPr lang="uk-UA" sz="3600" dirty="0">
                <a:solidFill>
                  <a:srgbClr val="344529"/>
                </a:solidFill>
              </a:rPr>
              <a:t> </a:t>
            </a:r>
            <a:r>
              <a:rPr lang="en-US" sz="3600" dirty="0">
                <a:solidFill>
                  <a:srgbClr val="344529"/>
                </a:solidFill>
              </a:rPr>
              <a:t>  </a:t>
            </a:r>
            <a:r>
              <a:rPr lang="uk-UA" sz="3600" dirty="0">
                <a:solidFill>
                  <a:srgbClr val="344529"/>
                </a:solidFill>
              </a:rPr>
              <a:t>бутербродом</a:t>
            </a:r>
          </a:p>
          <a:p>
            <a:pPr>
              <a:buClrTx/>
              <a:buFont typeface="Wingdings 2" pitchFamily="18" charset="2"/>
              <a:buChar char="O"/>
            </a:pPr>
            <a:r>
              <a:rPr lang="uk-UA" sz="3600" dirty="0">
                <a:solidFill>
                  <a:srgbClr val="344529"/>
                </a:solidFill>
              </a:rPr>
              <a:t>Одягти куртку чи пальто</a:t>
            </a:r>
          </a:p>
          <a:p>
            <a:pPr>
              <a:buClrTx/>
              <a:buFont typeface="Wingdings 2" pitchFamily="18" charset="2"/>
              <a:buChar char="O"/>
            </a:pPr>
            <a:r>
              <a:rPr lang="uk-UA" sz="3600" dirty="0">
                <a:solidFill>
                  <a:srgbClr val="344529"/>
                </a:solidFill>
              </a:rPr>
              <a:t>Взути кросівки чи черевики</a:t>
            </a:r>
          </a:p>
          <a:p>
            <a:pPr>
              <a:buClrTx/>
              <a:buFont typeface="Wingdings 2" pitchFamily="18" charset="2"/>
              <a:buChar char="O"/>
            </a:pPr>
            <a:r>
              <a:rPr lang="uk-UA" sz="3600" dirty="0">
                <a:solidFill>
                  <a:srgbClr val="344529"/>
                </a:solidFill>
              </a:rPr>
              <a:t>Робити домашнє завдання чи йти гуляти</a:t>
            </a:r>
            <a:endParaRPr lang="ru-RU" sz="3600" dirty="0">
              <a:solidFill>
                <a:srgbClr val="3445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07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536EA3-BE4D-F951-DED1-096E868E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A1A1B3-AC5B-CAE8-5EB4-522204FF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8FB256-A9C4-E480-7FC9-4CD70F94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408064-2FEA-490B-97A7-9D4C20B22D0E}" type="datetime1">
              <a:rPr lang="uk-UA" smtClean="0"/>
              <a:pPr rtl="0"/>
              <a:t>23.01.2023</a:t>
            </a:fld>
            <a:endParaRPr lang="en-US"/>
          </a:p>
        </p:txBody>
      </p:sp>
      <p:pic>
        <p:nvPicPr>
          <p:cNvPr id="5" name="Рисунок 4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xmlns="" id="{899984C1-401D-54D4-DF46-2C95334F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B53023AE-5309-D086-1372-F0BE090D247F}"/>
              </a:ext>
            </a:extLst>
          </p:cNvPr>
          <p:cNvSpPr/>
          <p:nvPr/>
        </p:nvSpPr>
        <p:spPr>
          <a:xfrm>
            <a:off x="482184" y="212635"/>
            <a:ext cx="11227631" cy="1970457"/>
          </a:xfrm>
          <a:prstGeom prst="roundRect">
            <a:avLst/>
          </a:prstGeom>
          <a:solidFill>
            <a:srgbClr val="D2D2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000" b="1" dirty="0">
                <a:solidFill>
                  <a:srgbClr val="344529"/>
                </a:solidFill>
              </a:rPr>
              <a:t>ПРОСТІ РІШЕННЯ – рішення, які приймаються майже без обміркування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B24CBC8B-61C8-F8C0-EF33-63B713C3D4DC}"/>
              </a:ext>
            </a:extLst>
          </p:cNvPr>
          <p:cNvSpPr/>
          <p:nvPr/>
        </p:nvSpPr>
        <p:spPr>
          <a:xfrm>
            <a:off x="548388" y="2988515"/>
            <a:ext cx="7957279" cy="3372788"/>
          </a:xfrm>
          <a:prstGeom prst="roundRect">
            <a:avLst/>
          </a:prstGeom>
          <a:solidFill>
            <a:srgbClr val="D2D2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buFont typeface="Wingdings 2" pitchFamily="18" charset="2"/>
              <a:buChar char="O"/>
            </a:pPr>
            <a:r>
              <a:rPr lang="uk-UA" sz="3600" dirty="0">
                <a:solidFill>
                  <a:srgbClr val="344529"/>
                </a:solidFill>
              </a:rPr>
              <a:t>Яку книжку прочитати</a:t>
            </a:r>
          </a:p>
          <a:p>
            <a:pPr>
              <a:lnSpc>
                <a:spcPct val="150000"/>
              </a:lnSpc>
              <a:buClrTx/>
              <a:buFont typeface="Wingdings 2" pitchFamily="18" charset="2"/>
              <a:buChar char="O"/>
            </a:pPr>
            <a:r>
              <a:rPr lang="uk-UA" sz="3600" dirty="0">
                <a:solidFill>
                  <a:srgbClr val="344529"/>
                </a:solidFill>
              </a:rPr>
              <a:t>Який сік купити</a:t>
            </a:r>
          </a:p>
          <a:p>
            <a:pPr>
              <a:lnSpc>
                <a:spcPct val="150000"/>
              </a:lnSpc>
              <a:buClrTx/>
              <a:buFont typeface="Wingdings 2" pitchFamily="18" charset="2"/>
              <a:buChar char="O"/>
            </a:pPr>
            <a:r>
              <a:rPr lang="uk-UA" sz="3600" dirty="0">
                <a:solidFill>
                  <a:srgbClr val="344529"/>
                </a:solidFill>
              </a:rPr>
              <a:t>Який фільм переглянути</a:t>
            </a:r>
          </a:p>
          <a:p>
            <a:pPr>
              <a:lnSpc>
                <a:spcPct val="150000"/>
              </a:lnSpc>
              <a:buClrTx/>
              <a:buFont typeface="Wingdings 2" pitchFamily="18" charset="2"/>
              <a:buChar char="O"/>
            </a:pPr>
            <a:r>
              <a:rPr lang="uk-UA" sz="3600" dirty="0">
                <a:solidFill>
                  <a:srgbClr val="344529"/>
                </a:solidFill>
              </a:rPr>
              <a:t>Що вдягнути</a:t>
            </a:r>
            <a:endParaRPr lang="ru-RU" sz="3600" dirty="0">
              <a:solidFill>
                <a:srgbClr val="3445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25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536EA3-BE4D-F951-DED1-096E868E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A1A1B3-AC5B-CAE8-5EB4-522204FF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8FB256-A9C4-E480-7FC9-4CD70F94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408064-2FEA-490B-97A7-9D4C20B22D0E}" type="datetime1">
              <a:rPr lang="uk-UA" smtClean="0"/>
              <a:pPr rtl="0"/>
              <a:t>23.01.2023</a:t>
            </a:fld>
            <a:endParaRPr lang="en-US"/>
          </a:p>
        </p:txBody>
      </p:sp>
      <p:pic>
        <p:nvPicPr>
          <p:cNvPr id="5" name="Рисунок 4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xmlns="" id="{899984C1-401D-54D4-DF46-2C95334F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B4BD2439-2087-6B58-2959-12F28389E8C1}"/>
              </a:ext>
            </a:extLst>
          </p:cNvPr>
          <p:cNvSpPr/>
          <p:nvPr/>
        </p:nvSpPr>
        <p:spPr>
          <a:xfrm>
            <a:off x="1066800" y="117962"/>
            <a:ext cx="10058400" cy="1371600"/>
          </a:xfrm>
          <a:prstGeom prst="roundRect">
            <a:avLst/>
          </a:prstGeom>
          <a:solidFill>
            <a:srgbClr val="8DF3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344529"/>
                </a:solidFill>
              </a:rPr>
              <a:t>СКЛАДНІ РІШЕННЯ – це рішення, наслідки яких важливі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C04B3ECF-1D8C-57E9-E7A2-E465B27C0D3E}"/>
              </a:ext>
            </a:extLst>
          </p:cNvPr>
          <p:cNvSpPr/>
          <p:nvPr/>
        </p:nvSpPr>
        <p:spPr>
          <a:xfrm>
            <a:off x="474688" y="1963712"/>
            <a:ext cx="11242623" cy="4437088"/>
          </a:xfrm>
          <a:prstGeom prst="roundRect">
            <a:avLst/>
          </a:prstGeom>
          <a:solidFill>
            <a:srgbClr val="8DF3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 typeface="Wingdings 2" pitchFamily="18" charset="2"/>
              <a:buChar char="O"/>
            </a:pPr>
            <a:r>
              <a:rPr lang="uk-UA" sz="3600" dirty="0">
                <a:solidFill>
                  <a:srgbClr val="344529"/>
                </a:solidFill>
              </a:rPr>
              <a:t>Вступити до інституту після закінчення школи чи йти працювати</a:t>
            </a:r>
          </a:p>
          <a:p>
            <a:pPr>
              <a:buClrTx/>
              <a:buFont typeface="Wingdings 2" pitchFamily="18" charset="2"/>
              <a:buChar char="O"/>
            </a:pPr>
            <a:r>
              <a:rPr lang="uk-UA" sz="3600" dirty="0">
                <a:solidFill>
                  <a:srgbClr val="344529"/>
                </a:solidFill>
              </a:rPr>
              <a:t>Почати регулярно займатися спортом і додержуватися розпорядку дня</a:t>
            </a:r>
          </a:p>
          <a:p>
            <a:pPr>
              <a:buClrTx/>
              <a:buFont typeface="Wingdings 2" pitchFamily="18" charset="2"/>
              <a:buChar char="O"/>
            </a:pPr>
            <a:r>
              <a:rPr lang="uk-UA" sz="3600" dirty="0">
                <a:solidFill>
                  <a:srgbClr val="344529"/>
                </a:solidFill>
              </a:rPr>
              <a:t>Поступитися тиску компанії і закурити, чи відмовитися від шкідливої звички</a:t>
            </a:r>
            <a:endParaRPr lang="ru-RU" sz="3600" dirty="0">
              <a:solidFill>
                <a:srgbClr val="3445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872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41799109_TF78438558" id="{03FECABA-DDEC-4EE5-A8AF-E694EBB3147F}" vid="{FBAAF51D-FEC9-427D-AA43-EA4E941046D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{BFEF3770-A5F6-43F8-A475-2B6CD975BF10}tf78438558_win32</Template>
  <TotalTime>500</TotalTime>
  <Words>587</Words>
  <Application>Microsoft Office PowerPoint</Application>
  <PresentationFormat>Произвольный</PresentationFormat>
  <Paragraphs>139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SavonVTI</vt:lpstr>
      <vt:lpstr>Критичне мислення  та  уміння приймати рішення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Дерево рішень</vt:lpstr>
      <vt:lpstr>Слайд 12</vt:lpstr>
      <vt:lpstr>Слайд 13</vt:lpstr>
      <vt:lpstr>Слайд 14</vt:lpstr>
      <vt:lpstr>  Реклама- це інформація про товари, послуги, ідеї, явища життя, яка поширюється в засобах масової інформації.  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olena kuzmenko</dc:creator>
  <cp:lastModifiedBy>user</cp:lastModifiedBy>
  <cp:revision>15</cp:revision>
  <dcterms:created xsi:type="dcterms:W3CDTF">2022-12-13T10:16:19Z</dcterms:created>
  <dcterms:modified xsi:type="dcterms:W3CDTF">2023-01-23T12:20:39Z</dcterms:modified>
</cp:coreProperties>
</file>