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3" r:id="rId4"/>
    <p:sldId id="262" r:id="rId5"/>
    <p:sldId id="265" r:id="rId6"/>
    <p:sldId id="266" r:id="rId7"/>
    <p:sldId id="268" r:id="rId8"/>
    <p:sldId id="272" r:id="rId9"/>
    <p:sldId id="274" r:id="rId10"/>
    <p:sldId id="267" r:id="rId11"/>
    <p:sldId id="269" r:id="rId12"/>
    <p:sldId id="271" r:id="rId13"/>
    <p:sldId id="270" r:id="rId14"/>
    <p:sldId id="273" r:id="rId15"/>
    <p:sldId id="264" r:id="rId16"/>
    <p:sldId id="261"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p:cViewPr varScale="1">
        <p:scale>
          <a:sx n="69" d="100"/>
          <a:sy n="69" d="100"/>
        </p:scale>
        <p:origin x="-138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2.jpg"/>
          <p:cNvPicPr>
            <a:picLocks noChangeAspect="1"/>
          </p:cNvPicPr>
          <p:nvPr userDrawn="1"/>
        </p:nvPicPr>
        <p:blipFill>
          <a:blip r:embed="rId2" cstate="print"/>
          <a:stretch>
            <a:fillRect/>
          </a:stretch>
        </p:blipFill>
        <p:spPr>
          <a:xfrm>
            <a:off x="7364" y="0"/>
            <a:ext cx="9129271" cy="6858000"/>
          </a:xfrm>
          <a:prstGeom prst="rect">
            <a:avLst/>
          </a:prstGeom>
        </p:spPr>
      </p:pic>
      <p:pic>
        <p:nvPicPr>
          <p:cNvPr id="8" name="Рисунок 7" descr="11.jpg"/>
          <p:cNvPicPr>
            <a:picLocks noChangeAspect="1"/>
          </p:cNvPicPr>
          <p:nvPr userDrawn="1"/>
        </p:nvPicPr>
        <p:blipFill>
          <a:blip r:embed="rId3" cstate="print"/>
          <a:stretch>
            <a:fillRect/>
          </a:stretch>
        </p:blipFill>
        <p:spPr>
          <a:xfrm>
            <a:off x="7364" y="0"/>
            <a:ext cx="9129271"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3.jpg"/>
          <p:cNvPicPr>
            <a:picLocks noChangeAspect="1"/>
          </p:cNvPicPr>
          <p:nvPr userDrawn="1"/>
        </p:nvPicPr>
        <p:blipFill>
          <a:blip r:embed="rId2" cstate="print"/>
          <a:stretch>
            <a:fillRect/>
          </a:stretch>
        </p:blipFill>
        <p:spPr>
          <a:xfrm>
            <a:off x="7364" y="0"/>
            <a:ext cx="9129271"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10.jpg"/>
          <p:cNvPicPr>
            <a:picLocks noChangeAspect="1"/>
          </p:cNvPicPr>
          <p:nvPr userDrawn="1"/>
        </p:nvPicPr>
        <p:blipFill>
          <a:blip r:embed="rId2" cstate="print"/>
          <a:stretch>
            <a:fillRect/>
          </a:stretch>
        </p:blipFill>
        <p:spPr>
          <a:xfrm>
            <a:off x="7364" y="0"/>
            <a:ext cx="9129271"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10.jpg"/>
          <p:cNvPicPr>
            <a:picLocks noChangeAspect="1"/>
          </p:cNvPicPr>
          <p:nvPr userDrawn="1"/>
        </p:nvPicPr>
        <p:blipFill>
          <a:blip r:embed="rId2" cstate="print"/>
          <a:stretch>
            <a:fillRect/>
          </a:stretch>
        </p:blipFill>
        <p:spPr>
          <a:xfrm>
            <a:off x="7364" y="0"/>
            <a:ext cx="9129271" cy="6858000"/>
          </a:xfrm>
          <a:prstGeom prst="rect">
            <a:avLst/>
          </a:prstGeom>
        </p:spPr>
      </p:pic>
      <p:pic>
        <p:nvPicPr>
          <p:cNvPr id="8" name="Рисунок 7" descr="12.jpg"/>
          <p:cNvPicPr>
            <a:picLocks noChangeAspect="1"/>
          </p:cNvPicPr>
          <p:nvPr userDrawn="1"/>
        </p:nvPicPr>
        <p:blipFill>
          <a:blip r:embed="rId3" cstate="print"/>
          <a:stretch>
            <a:fillRect/>
          </a:stretch>
        </p:blipFill>
        <p:spPr>
          <a:xfrm>
            <a:off x="22151" y="0"/>
            <a:ext cx="9099698"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10.jpg"/>
          <p:cNvPicPr>
            <a:picLocks noChangeAspect="1"/>
          </p:cNvPicPr>
          <p:nvPr userDrawn="1"/>
        </p:nvPicPr>
        <p:blipFill>
          <a:blip r:embed="rId2" cstate="print"/>
          <a:stretch>
            <a:fillRect/>
          </a:stretch>
        </p:blipFill>
        <p:spPr>
          <a:xfrm>
            <a:off x="7364" y="0"/>
            <a:ext cx="9129271" cy="6858000"/>
          </a:xfrm>
          <a:prstGeom prst="rect">
            <a:avLst/>
          </a:prstGeom>
        </p:spPr>
      </p:pic>
      <p:pic>
        <p:nvPicPr>
          <p:cNvPr id="8" name="Рисунок 7" descr="12.jpg"/>
          <p:cNvPicPr>
            <a:picLocks noChangeAspect="1"/>
          </p:cNvPicPr>
          <p:nvPr userDrawn="1"/>
        </p:nvPicPr>
        <p:blipFill>
          <a:blip r:embed="rId3" cstate="print"/>
          <a:stretch>
            <a:fillRect/>
          </a:stretch>
        </p:blipFill>
        <p:spPr>
          <a:xfrm>
            <a:off x="22151" y="0"/>
            <a:ext cx="9099698" cy="6858000"/>
          </a:xfrm>
          <a:prstGeom prst="rect">
            <a:avLst/>
          </a:prstGeom>
        </p:spPr>
      </p:pic>
      <p:pic>
        <p:nvPicPr>
          <p:cNvPr id="9" name="Рисунок 8" descr="1.jpg"/>
          <p:cNvPicPr>
            <a:picLocks noChangeAspect="1"/>
          </p:cNvPicPr>
          <p:nvPr userDrawn="1"/>
        </p:nvPicPr>
        <p:blipFill>
          <a:blip r:embed="rId4" cstate="print"/>
          <a:stretch>
            <a:fillRect/>
          </a:stretch>
        </p:blipFill>
        <p:spPr>
          <a:xfrm>
            <a:off x="7364" y="0"/>
            <a:ext cx="9129271"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10.jpg"/>
          <p:cNvPicPr>
            <a:picLocks noChangeAspect="1"/>
          </p:cNvPicPr>
          <p:nvPr userDrawn="1"/>
        </p:nvPicPr>
        <p:blipFill>
          <a:blip r:embed="rId2" cstate="print"/>
          <a:stretch>
            <a:fillRect/>
          </a:stretch>
        </p:blipFill>
        <p:spPr>
          <a:xfrm>
            <a:off x="7364" y="0"/>
            <a:ext cx="9129271" cy="6858000"/>
          </a:xfrm>
          <a:prstGeom prst="rect">
            <a:avLst/>
          </a:prstGeom>
        </p:spPr>
      </p:pic>
      <p:pic>
        <p:nvPicPr>
          <p:cNvPr id="8" name="Рисунок 7" descr="12.jpg"/>
          <p:cNvPicPr>
            <a:picLocks noChangeAspect="1"/>
          </p:cNvPicPr>
          <p:nvPr userDrawn="1"/>
        </p:nvPicPr>
        <p:blipFill>
          <a:blip r:embed="rId3" cstate="print"/>
          <a:stretch>
            <a:fillRect/>
          </a:stretch>
        </p:blipFill>
        <p:spPr>
          <a:xfrm>
            <a:off x="22151" y="0"/>
            <a:ext cx="9099698" cy="6858000"/>
          </a:xfrm>
          <a:prstGeom prst="rect">
            <a:avLst/>
          </a:prstGeom>
        </p:spPr>
      </p:pic>
      <p:pic>
        <p:nvPicPr>
          <p:cNvPr id="9" name="Рисунок 8" descr="9.jpg"/>
          <p:cNvPicPr>
            <a:picLocks noChangeAspect="1"/>
          </p:cNvPicPr>
          <p:nvPr userDrawn="1"/>
        </p:nvPicPr>
        <p:blipFill>
          <a:blip r:embed="rId4" cstate="print"/>
          <a:stretch>
            <a:fillRect/>
          </a:stretch>
        </p:blipFill>
        <p:spPr>
          <a:xfrm>
            <a:off x="22151" y="0"/>
            <a:ext cx="9099698"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9.jpg"/>
          <p:cNvPicPr>
            <a:picLocks noChangeAspect="1"/>
          </p:cNvPicPr>
          <p:nvPr userDrawn="1"/>
        </p:nvPicPr>
        <p:blipFill>
          <a:blip r:embed="rId2" cstate="print"/>
          <a:stretch>
            <a:fillRect/>
          </a:stretch>
        </p:blipFill>
        <p:spPr>
          <a:xfrm>
            <a:off x="7364" y="0"/>
            <a:ext cx="9129271"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7.jpg"/>
          <p:cNvPicPr>
            <a:picLocks noChangeAspect="1"/>
          </p:cNvPicPr>
          <p:nvPr userDrawn="1"/>
        </p:nvPicPr>
        <p:blipFill>
          <a:blip r:embed="rId2" cstate="print"/>
          <a:stretch>
            <a:fillRect/>
          </a:stretch>
        </p:blipFill>
        <p:spPr>
          <a:xfrm>
            <a:off x="7364" y="0"/>
            <a:ext cx="9129271"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7D5ED3-3FA0-4468-8017-76D450D45D9C}" type="slidenum">
              <a:rPr lang="ru-RU" smtClean="0"/>
              <a:pPr/>
              <a:t>‹#›</a:t>
            </a:fld>
            <a:endParaRPr lang="ru-RU"/>
          </a:p>
        </p:txBody>
      </p:sp>
      <p:pic>
        <p:nvPicPr>
          <p:cNvPr id="7" name="Рисунок 6" descr="8.jpg"/>
          <p:cNvPicPr>
            <a:picLocks noChangeAspect="1"/>
          </p:cNvPicPr>
          <p:nvPr userDrawn="1"/>
        </p:nvPicPr>
        <p:blipFill>
          <a:blip r:embed="rId2" cstate="print"/>
          <a:stretch>
            <a:fillRect/>
          </a:stretch>
        </p:blipFill>
        <p:spPr>
          <a:xfrm>
            <a:off x="22151" y="0"/>
            <a:ext cx="9099698"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96F35-C517-4637-A1FC-28FD0D08B757}" type="datetimeFigureOut">
              <a:rPr lang="ru-RU" smtClean="0"/>
              <a:pPr/>
              <a:t>16.01.2023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D5ED3-3FA0-4468-8017-76D450D45D9C}" type="slidenum">
              <a:rPr lang="ru-RU" smtClean="0"/>
              <a:pPr/>
              <a:t>‹#›</a:t>
            </a:fld>
            <a:endParaRPr lang="ru-RU"/>
          </a:p>
        </p:txBody>
      </p:sp>
      <p:pic>
        <p:nvPicPr>
          <p:cNvPr id="7" name="Рисунок 6" descr="3.jpg"/>
          <p:cNvPicPr>
            <a:picLocks noChangeAspect="1"/>
          </p:cNvPicPr>
          <p:nvPr userDrawn="1"/>
        </p:nvPicPr>
        <p:blipFill>
          <a:blip r:embed="rId17" cstate="print"/>
          <a:stretch>
            <a:fillRect/>
          </a:stretch>
        </p:blipFill>
        <p:spPr>
          <a:xfrm>
            <a:off x="7364" y="0"/>
            <a:ext cx="9129271" cy="6858000"/>
          </a:xfrm>
          <a:prstGeom prst="rect">
            <a:avLst/>
          </a:prstGeom>
        </p:spPr>
      </p:pic>
      <p:pic>
        <p:nvPicPr>
          <p:cNvPr id="8" name="Рисунок 7" descr="7.jpg"/>
          <p:cNvPicPr>
            <a:picLocks noChangeAspect="1"/>
          </p:cNvPicPr>
          <p:nvPr userDrawn="1"/>
        </p:nvPicPr>
        <p:blipFill>
          <a:blip r:embed="rId18" cstate="print"/>
          <a:stretch>
            <a:fillRect/>
          </a:stretch>
        </p:blipFill>
        <p:spPr>
          <a:xfrm>
            <a:off x="7364" y="0"/>
            <a:ext cx="9129271" cy="68580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50" r:id="rId2"/>
    <p:sldLayoutId id="2147483665" r:id="rId3"/>
    <p:sldLayoutId id="2147483667" r:id="rId4"/>
    <p:sldLayoutId id="2147483666" r:id="rId5"/>
    <p:sldLayoutId id="2147483660" r:id="rId6"/>
    <p:sldLayoutId id="2147483661" r:id="rId7"/>
    <p:sldLayoutId id="2147483662" r:id="rId8"/>
    <p:sldLayoutId id="2147483664" r:id="rId9"/>
    <p:sldLayoutId id="2147483651" r:id="rId10"/>
    <p:sldLayoutId id="2147483652" r:id="rId11"/>
    <p:sldLayoutId id="2147483653" r:id="rId12"/>
    <p:sldLayoutId id="2147483654" r:id="rId13"/>
    <p:sldLayoutId id="2147483655" r:id="rId14"/>
    <p:sldLayoutId id="214748365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autokovrik.com/files/Edyna.png" TargetMode="External"/><Relationship Id="rId2" Type="http://schemas.openxmlformats.org/officeDocument/2006/relationships/hyperlink" Target="http://upload.wikimedia.org/wikipedia/commons/thumb/a/a2/Herb_Viyska_Zaporozkogo_(Alex_K).svg/1000px-Herb_Viyska_Zaporozkogo_(Alex_K).svg.png" TargetMode="External"/><Relationship Id="rId1" Type="http://schemas.openxmlformats.org/officeDocument/2006/relationships/slideLayout" Target="../slideLayouts/slideLayout14.xml"/><Relationship Id="rId5" Type="http://schemas.openxmlformats.org/officeDocument/2006/relationships/hyperlink" Target="http://images.forwallpaper.com/files/images/4/4b9f/4b9f2fd0/673746/blue-and-yellow.jpg" TargetMode="External"/><Relationship Id="rId4" Type="http://schemas.openxmlformats.org/officeDocument/2006/relationships/hyperlink" Target="http://virchi.narod.ru/picter/bashtanka/simvol15.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94594" y="188640"/>
            <a:ext cx="6149406" cy="1200329"/>
          </a:xfrm>
          <a:prstGeom prst="rect">
            <a:avLst/>
          </a:prstGeom>
          <a:noFill/>
        </p:spPr>
        <p:txBody>
          <a:bodyPr wrap="square" lIns="91440" tIns="45720" rIns="91440" bIns="45720">
            <a:spAutoFit/>
          </a:bodyPr>
          <a:lstStyle/>
          <a:p>
            <a:pPr algn="ctr"/>
            <a:r>
              <a:rPr lang="ru-RU"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Книжкова онлайн-виставка до Дня Соборності України</a:t>
            </a:r>
            <a:endParaRPr lang="ru-RU"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Прямоугольник 4"/>
          <p:cNvSpPr/>
          <p:nvPr/>
        </p:nvSpPr>
        <p:spPr>
          <a:xfrm>
            <a:off x="2782995" y="1844824"/>
            <a:ext cx="6466835" cy="2123658"/>
          </a:xfrm>
          <a:prstGeom prst="rect">
            <a:avLst/>
          </a:prstGeom>
          <a:noFill/>
        </p:spPr>
        <p:txBody>
          <a:bodyPr wrap="none" lIns="91440" tIns="45720" rIns="91440" bIns="45720">
            <a:spAutoFit/>
          </a:bodyPr>
          <a:lstStyle/>
          <a:p>
            <a:pPr algn="ctr"/>
            <a:r>
              <a:rPr lang="ru-RU" sz="4400" b="1" dirty="0" smtClean="0">
                <a:ln w="18000">
                  <a:solidFill>
                    <a:schemeClr val="accent2">
                      <a:satMod val="140000"/>
                    </a:schemeClr>
                  </a:solidFill>
                  <a:prstDash val="solid"/>
                  <a:miter lim="800000"/>
                </a:ln>
                <a:solidFill>
                  <a:schemeClr val="accent4">
                    <a:lumMod val="50000"/>
                  </a:schemeClr>
                </a:solidFill>
                <a:effectLst>
                  <a:outerShdw blurRad="25500" dist="23000" dir="7020000" algn="tl">
                    <a:srgbClr val="000000">
                      <a:alpha val="50000"/>
                    </a:srgbClr>
                  </a:outerShdw>
                </a:effectLst>
                <a:latin typeface="Ametist " panose="02000503020000020003" pitchFamily="2" charset="0"/>
              </a:rPr>
              <a:t>Вільним і нездоланним </a:t>
            </a:r>
          </a:p>
          <a:p>
            <a:pPr algn="ctr"/>
            <a:r>
              <a:rPr lang="ru-RU" sz="4400" b="1" dirty="0" smtClean="0">
                <a:ln w="18000">
                  <a:solidFill>
                    <a:schemeClr val="accent2">
                      <a:satMod val="140000"/>
                    </a:schemeClr>
                  </a:solidFill>
                  <a:prstDash val="solid"/>
                  <a:miter lim="800000"/>
                </a:ln>
                <a:solidFill>
                  <a:schemeClr val="accent4">
                    <a:lumMod val="50000"/>
                  </a:schemeClr>
                </a:solidFill>
                <a:effectLst>
                  <a:outerShdw blurRad="25500" dist="23000" dir="7020000" algn="tl">
                    <a:srgbClr val="000000">
                      <a:alpha val="50000"/>
                    </a:srgbClr>
                  </a:outerShdw>
                </a:effectLst>
                <a:latin typeface="Ametist " panose="02000503020000020003" pitchFamily="2" charset="0"/>
              </a:rPr>
              <a:t>може бути лише </a:t>
            </a:r>
          </a:p>
          <a:p>
            <a:pPr algn="ctr"/>
            <a:r>
              <a:rPr lang="ru-RU" sz="4400" b="1" dirty="0" smtClean="0">
                <a:ln w="18000">
                  <a:solidFill>
                    <a:schemeClr val="accent2">
                      <a:satMod val="140000"/>
                    </a:schemeClr>
                  </a:solidFill>
                  <a:prstDash val="solid"/>
                  <a:miter lim="800000"/>
                </a:ln>
                <a:solidFill>
                  <a:schemeClr val="accent4">
                    <a:lumMod val="50000"/>
                  </a:schemeClr>
                </a:solidFill>
                <a:effectLst>
                  <a:outerShdw blurRad="25500" dist="23000" dir="7020000" algn="tl">
                    <a:srgbClr val="000000">
                      <a:alpha val="50000"/>
                    </a:srgbClr>
                  </a:outerShdw>
                </a:effectLst>
                <a:latin typeface="Ametist " panose="02000503020000020003" pitchFamily="2" charset="0"/>
              </a:rPr>
              <a:t>єдиний народ</a:t>
            </a:r>
            <a:endParaRPr lang="ru-RU" sz="4400" b="1" dirty="0">
              <a:ln w="18000">
                <a:solidFill>
                  <a:schemeClr val="accent2">
                    <a:satMod val="140000"/>
                  </a:schemeClr>
                </a:solidFill>
                <a:prstDash val="solid"/>
                <a:miter lim="800000"/>
              </a:ln>
              <a:solidFill>
                <a:schemeClr val="accent4">
                  <a:lumMod val="50000"/>
                </a:schemeClr>
              </a:solidFill>
              <a:effectLst>
                <a:outerShdw blurRad="25500" dist="23000" dir="7020000" algn="tl">
                  <a:srgbClr val="000000">
                    <a:alpha val="50000"/>
                  </a:srgbClr>
                </a:outerShdw>
              </a:effectLst>
              <a:latin typeface="Ametist " panose="02000503020000020003" pitchFamily="2" charset="0"/>
            </a:endParaRPr>
          </a:p>
        </p:txBody>
      </p:sp>
      <p:sp>
        <p:nvSpPr>
          <p:cNvPr id="6" name="TextBox 5"/>
          <p:cNvSpPr txBox="1"/>
          <p:nvPr/>
        </p:nvSpPr>
        <p:spPr>
          <a:xfrm>
            <a:off x="802775" y="4941168"/>
            <a:ext cx="3960440" cy="1200329"/>
          </a:xfrm>
          <a:prstGeom prst="rect">
            <a:avLst/>
          </a:prstGeom>
          <a:noFill/>
        </p:spPr>
        <p:txBody>
          <a:bodyPr wrap="square" rtlCol="0">
            <a:spAutoFit/>
          </a:bodyPr>
          <a:lstStyle/>
          <a:p>
            <a:pPr algn="ctr"/>
            <a:r>
              <a:rPr lang="uk-UA" sz="2400" b="1" dirty="0" smtClean="0">
                <a:solidFill>
                  <a:schemeClr val="accent4">
                    <a:lumMod val="50000"/>
                  </a:schemeClr>
                </a:solidFill>
                <a:latin typeface="Ametist " panose="02000503020000020003" pitchFamily="2" charset="0"/>
              </a:rPr>
              <a:t>Піготувала бібліотекар </a:t>
            </a:r>
          </a:p>
          <a:p>
            <a:pPr algn="ctr"/>
            <a:r>
              <a:rPr lang="uk-UA" sz="2400" b="1" dirty="0" smtClean="0">
                <a:solidFill>
                  <a:schemeClr val="accent4">
                    <a:lumMod val="50000"/>
                  </a:schemeClr>
                </a:solidFill>
                <a:latin typeface="Ametist " panose="02000503020000020003" pitchFamily="2" charset="0"/>
              </a:rPr>
              <a:t>Гімназії № 8</a:t>
            </a:r>
          </a:p>
          <a:p>
            <a:pPr algn="ctr"/>
            <a:r>
              <a:rPr lang="uk-UA" sz="2400" b="1" dirty="0" smtClean="0">
                <a:solidFill>
                  <a:schemeClr val="accent4">
                    <a:lumMod val="50000"/>
                  </a:schemeClr>
                </a:solidFill>
                <a:latin typeface="Ametist " panose="02000503020000020003" pitchFamily="2" charset="0"/>
              </a:rPr>
              <a:t>Ганна Москаленко</a:t>
            </a:r>
            <a:endParaRPr lang="uk-UA" sz="2400" b="1" dirty="0">
              <a:solidFill>
                <a:schemeClr val="accent4">
                  <a:lumMod val="50000"/>
                </a:schemeClr>
              </a:solidFill>
              <a:latin typeface="Ametist " panose="02000503020000020003" pitchFamily="2" charset="0"/>
            </a:endParaRPr>
          </a:p>
        </p:txBody>
      </p:sp>
      <p:pic>
        <p:nvPicPr>
          <p:cNvPr id="2" name="taras_petrinenko_ukrana_minus_-_ukrana_minus_(z2.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9960" y="606773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45932"/>
            <a:ext cx="4248472" cy="4401205"/>
          </a:xfrm>
          <a:prstGeom prst="rect">
            <a:avLst/>
          </a:prstGeom>
          <a:noFill/>
        </p:spPr>
        <p:txBody>
          <a:bodyPr wrap="square" rtlCol="0">
            <a:spAutoFit/>
          </a:bodyPr>
          <a:lstStyle/>
          <a:p>
            <a:pPr algn="ctr"/>
            <a:r>
              <a:rPr lang="uk-UA" sz="2800" b="1" dirty="0" smtClean="0">
                <a:latin typeface="Times New Roman" panose="02020603050405020304" pitchFamily="18" charset="0"/>
                <a:cs typeface="Times New Roman" panose="02020603050405020304" pitchFamily="18" charset="0"/>
              </a:rPr>
              <a:t>Книжка для дітей допитливих про те, як на землі країни нашої гроші з’явилися, хто і коли монети перші карбував, про довге і славне життя Гривні, банки українські, гроші козацькі та про багато інших цікавих речей.</a:t>
            </a:r>
            <a:endParaRPr lang="uk-UA"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20239" y="260648"/>
            <a:ext cx="4248472" cy="1323439"/>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Серія «Пізнай і шануй свій край»</a:t>
            </a:r>
          </a:p>
          <a:p>
            <a:pPr algn="ctr"/>
            <a:r>
              <a:rPr lang="uk-UA" sz="2000" b="1" dirty="0" smtClean="0">
                <a:latin typeface="Times New Roman" panose="02020603050405020304" pitchFamily="18" charset="0"/>
                <a:cs typeface="Times New Roman" panose="02020603050405020304" pitchFamily="18" charset="0"/>
              </a:rPr>
              <a:t>Білоусов Є.В.</a:t>
            </a:r>
          </a:p>
          <a:p>
            <a:pPr algn="ctr"/>
            <a:r>
              <a:rPr lang="uk-UA" sz="2000" b="1" dirty="0" smtClean="0">
                <a:latin typeface="Times New Roman" panose="02020603050405020304" pitchFamily="18" charset="0"/>
                <a:cs typeface="Times New Roman" panose="02020603050405020304" pitchFamily="18" charset="0"/>
              </a:rPr>
              <a:t>Оповідання про маленьку копійку та велику гривню</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4187" y="260648"/>
            <a:ext cx="4373942" cy="6172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0299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Енциклопедія українських легенд, загадкових історій, містичних збігів, що траплялися в історії нашої країни. Тут ви прочитаєте про священні дерева України, чудотворні ікони, приховані скарби козаків, цілющі води Криму і Карпат, загадки відомих замків і сліди тамплієрів, залишені в наших краях.</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1015663"/>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Гук О.М. </a:t>
            </a:r>
          </a:p>
          <a:p>
            <a:pPr algn="ctr"/>
            <a:r>
              <a:rPr lang="uk-UA" sz="2000" b="1" dirty="0" smtClean="0">
                <a:latin typeface="Times New Roman" panose="02020603050405020304" pitchFamily="18" charset="0"/>
                <a:cs typeface="Times New Roman" panose="02020603050405020304" pitchFamily="18" charset="0"/>
              </a:rPr>
              <a:t>100 великих таємниць і загадок України</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85393"/>
            <a:ext cx="4032448" cy="6096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0437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Історія була і буде протистоянням духовно високих, творчо обдарованих особистостей повсякденній сірості. Багато хто з героїв цієї книги зазнав переслідувань і кривавих розправ. Суспільство мусить повертатися до історії, аналізувати її – щоб чіткіше окреслити й оцінити сьогодення.</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100 найвідоміших українців</a:t>
            </a:r>
          </a:p>
          <a:p>
            <a:pPr algn="ctr"/>
            <a:r>
              <a:rPr lang="uk-UA" sz="2000" b="1" dirty="0" smtClean="0">
                <a:latin typeface="Times New Roman" panose="02020603050405020304" pitchFamily="18" charset="0"/>
                <a:cs typeface="Times New Roman" panose="02020603050405020304" pitchFamily="18" charset="0"/>
              </a:rPr>
              <a:t>Загальна редакція Ю. Павленка</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4138917" cy="6381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8815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154984"/>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У книзі у хронологічному порядку описані 29 свят церковного та хліборобського року. Батьки знайдуть вірші, оповідання та казки для своєї малечі, створені народом та автором книги. Молоді господині відкриють таємницю рецептів старовинних обрядових страв.</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821646" y="332656"/>
            <a:ext cx="4248472" cy="1015663"/>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Серія «Родинна книга»</a:t>
            </a:r>
          </a:p>
          <a:p>
            <a:pPr algn="ctr"/>
            <a:r>
              <a:rPr lang="uk-UA" sz="2000" b="1" dirty="0" smtClean="0">
                <a:latin typeface="Times New Roman" panose="02020603050405020304" pitchFamily="18" charset="0"/>
                <a:cs typeface="Times New Roman" panose="02020603050405020304" pitchFamily="18" charset="0"/>
              </a:rPr>
              <a:t>Автор-упорядник І. Квасниця</a:t>
            </a:r>
          </a:p>
          <a:p>
            <a:pPr algn="ctr"/>
            <a:r>
              <a:rPr lang="uk-UA" sz="2000" b="1" dirty="0" smtClean="0">
                <a:latin typeface="Times New Roman" panose="02020603050405020304" pitchFamily="18" charset="0"/>
                <a:cs typeface="Times New Roman" panose="02020603050405020304" pitchFamily="18" charset="0"/>
              </a:rPr>
              <a:t>Традиції та звичаї українців</a:t>
            </a:r>
            <a:endParaRPr lang="uk-UA" sz="20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51" y="332656"/>
            <a:ext cx="4393195" cy="6151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955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У виданні розкрита історія областей Західної України, проілюстрована фотографіями замків і фортець, старовинними зображеннями, портретами власників, їхніми гербами, географічними картами, різноманітними малюнками на історичну тематику (лицарі, зброя, мечі, щити тощо).</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1015663"/>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Мунін Г.Б., Роглєв Х.Й., Гаца О.О.</a:t>
            </a:r>
          </a:p>
          <a:p>
            <a:pPr algn="ctr"/>
            <a:r>
              <a:rPr lang="uk-UA" sz="2000" b="1" dirty="0" smtClean="0">
                <a:latin typeface="Times New Roman" panose="02020603050405020304" pitchFamily="18" charset="0"/>
                <a:cs typeface="Times New Roman" panose="02020603050405020304" pitchFamily="18" charset="0"/>
              </a:rPr>
              <a:t>Визначні пам’ятки </a:t>
            </a:r>
          </a:p>
          <a:p>
            <a:pPr algn="ctr"/>
            <a:r>
              <a:rPr lang="uk-UA" sz="2000" b="1" dirty="0" smtClean="0">
                <a:latin typeface="Times New Roman" panose="02020603050405020304" pitchFamily="18" charset="0"/>
                <a:cs typeface="Times New Roman" panose="02020603050405020304" pitchFamily="18" charset="0"/>
              </a:rPr>
              <a:t>Західної України</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974" y="476672"/>
            <a:ext cx="4275042" cy="6021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58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У цьому виданні йдеться мова про те, чим відома Україна у всьому світі, крім мальовничої природи та природних ресурсів. Розповідається про тих, хто створив нашу історію, хто зробив крок уперед до кращого майбутнього, до формування незалежної держави, хто уславив нашу країну у всьому світі.</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Шейніна О.Я. </a:t>
            </a:r>
          </a:p>
          <a:p>
            <a:pPr algn="ctr"/>
            <a:r>
              <a:rPr lang="uk-UA" sz="2000" b="1" dirty="0" smtClean="0">
                <a:latin typeface="Times New Roman" panose="02020603050405020304" pitchFamily="18" charset="0"/>
                <a:cs typeface="Times New Roman" panose="02020603050405020304" pitchFamily="18" charset="0"/>
              </a:rPr>
              <a:t>Рекорди та досягнення України</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057" y="661177"/>
            <a:ext cx="4383959" cy="5678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2519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39552" y="188640"/>
            <a:ext cx="8172400" cy="1254001"/>
          </a:xfrm>
          <a:prstGeom prst="rect">
            <a:avLst/>
          </a:prstGeo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800" b="1" i="1"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Constantia" pitchFamily="18" charset="0"/>
                <a:ea typeface="+mj-ea"/>
                <a:cs typeface="+mj-cs"/>
              </a:rPr>
              <a:t>   </a:t>
            </a:r>
            <a:r>
              <a:rPr kumimoji="0" lang="ru-RU" sz="4800" b="1" i="1" u="none" strike="noStrike" kern="1200" cap="none" spc="50" normalizeH="0" baseline="0" noProof="0" dirty="0" err="1" smtClean="0">
                <a:ln w="11430"/>
                <a:solidFill>
                  <a:srgbClr val="FFC000"/>
                </a:solidFill>
                <a:effectLst>
                  <a:outerShdw blurRad="76200" dist="50800" dir="5400000" algn="tl" rotWithShape="0">
                    <a:srgbClr val="000000">
                      <a:alpha val="65000"/>
                    </a:srgbClr>
                  </a:outerShdw>
                </a:effectLst>
                <a:uLnTx/>
                <a:uFillTx/>
                <a:latin typeface="Constantia" pitchFamily="18" charset="0"/>
                <a:ea typeface="+mj-ea"/>
                <a:cs typeface="+mj-cs"/>
              </a:rPr>
              <a:t>Інтернет-ресурси</a:t>
            </a:r>
            <a:endParaRPr kumimoji="0" lang="ru-RU" sz="4800" b="1" i="1" u="none" strike="noStrike" kern="1200" cap="none" spc="50" normalizeH="0" baseline="0" noProof="0" dirty="0">
              <a:ln w="11430"/>
              <a:solidFill>
                <a:srgbClr val="FFC000"/>
              </a:solidFill>
              <a:effectLst>
                <a:outerShdw blurRad="76200" dist="50800" dir="5400000" algn="tl" rotWithShape="0">
                  <a:srgbClr val="000000">
                    <a:alpha val="65000"/>
                  </a:srgbClr>
                </a:outerShdw>
              </a:effectLst>
              <a:uLnTx/>
              <a:uFillTx/>
              <a:latin typeface="Constantia" pitchFamily="18" charset="0"/>
              <a:ea typeface="+mj-ea"/>
              <a:cs typeface="+mj-cs"/>
            </a:endParaRPr>
          </a:p>
        </p:txBody>
      </p:sp>
      <p:sp>
        <p:nvSpPr>
          <p:cNvPr id="3" name="Прямоугольник 10"/>
          <p:cNvSpPr>
            <a:spLocks noChangeArrowheads="1"/>
          </p:cNvSpPr>
          <p:nvPr/>
        </p:nvSpPr>
        <p:spPr bwMode="auto">
          <a:xfrm>
            <a:off x="596752" y="2420888"/>
            <a:ext cx="7776864" cy="923330"/>
          </a:xfrm>
          <a:prstGeom prst="rect">
            <a:avLst/>
          </a:prstGeom>
          <a:noFill/>
          <a:ln w="9525">
            <a:noFill/>
            <a:miter lim="800000"/>
            <a:headEnd/>
            <a:tailEnd/>
          </a:ln>
        </p:spPr>
        <p:txBody>
          <a:bodyPr wrap="square">
            <a:spAutoFit/>
          </a:bodyPr>
          <a:lstStyle/>
          <a:p>
            <a:r>
              <a:rPr lang="en-US" dirty="0">
                <a:hlinkClick r:id="rId2"/>
              </a:rPr>
              <a:t>http://upload.wikimedia.org/wikipedia/commons/thumb/a/a2/Herb_Viyska_Zaporozkogo_(Alex_K).svg/1000px-Herb_Viyska_Zaporozkogo_(Alex_K).svg.png</a:t>
            </a:r>
            <a:r>
              <a:rPr lang="ru-RU" dirty="0"/>
              <a:t>  </a:t>
            </a:r>
            <a:r>
              <a:rPr lang="ru-RU" b="1" i="1" dirty="0" smtClean="0">
                <a:solidFill>
                  <a:srgbClr val="002060"/>
                </a:solidFill>
              </a:rPr>
              <a:t>- </a:t>
            </a:r>
            <a:r>
              <a:rPr lang="ru-RU" b="1" i="1" dirty="0" err="1" smtClean="0">
                <a:solidFill>
                  <a:srgbClr val="002060"/>
                </a:solidFill>
              </a:rPr>
              <a:t>запорожський</a:t>
            </a:r>
            <a:r>
              <a:rPr lang="ru-RU" b="1" i="1" dirty="0" smtClean="0">
                <a:solidFill>
                  <a:srgbClr val="002060"/>
                </a:solidFill>
              </a:rPr>
              <a:t> </a:t>
            </a:r>
            <a:r>
              <a:rPr lang="ru-RU" b="1" i="1" dirty="0" err="1" smtClean="0">
                <a:solidFill>
                  <a:srgbClr val="002060"/>
                </a:solidFill>
              </a:rPr>
              <a:t>козак</a:t>
            </a:r>
            <a:endParaRPr lang="ru-RU" b="1" i="1" dirty="0">
              <a:solidFill>
                <a:srgbClr val="002060"/>
              </a:solidFill>
            </a:endParaRPr>
          </a:p>
        </p:txBody>
      </p:sp>
      <p:sp>
        <p:nvSpPr>
          <p:cNvPr id="4" name="Прямоугольник 6"/>
          <p:cNvSpPr>
            <a:spLocks noChangeArrowheads="1"/>
          </p:cNvSpPr>
          <p:nvPr/>
        </p:nvSpPr>
        <p:spPr bwMode="auto">
          <a:xfrm>
            <a:off x="596752" y="3469650"/>
            <a:ext cx="8352928" cy="369332"/>
          </a:xfrm>
          <a:prstGeom prst="rect">
            <a:avLst/>
          </a:prstGeom>
          <a:noFill/>
          <a:ln w="9525">
            <a:noFill/>
            <a:miter lim="800000"/>
            <a:headEnd/>
            <a:tailEnd/>
          </a:ln>
        </p:spPr>
        <p:txBody>
          <a:bodyPr wrap="square">
            <a:spAutoFit/>
          </a:bodyPr>
          <a:lstStyle/>
          <a:p>
            <a:r>
              <a:rPr lang="en-US" dirty="0">
                <a:hlinkClick r:id="rId3"/>
              </a:rPr>
              <a:t>http://</a:t>
            </a:r>
            <a:r>
              <a:rPr lang="en-US" dirty="0" smtClean="0">
                <a:hlinkClick r:id="rId3"/>
              </a:rPr>
              <a:t>www.autokovrik.com/files/Edyna.png</a:t>
            </a:r>
            <a:r>
              <a:rPr lang="ru-RU" dirty="0" smtClean="0"/>
              <a:t> </a:t>
            </a:r>
            <a:r>
              <a:rPr lang="ru-RU" b="1" i="1" dirty="0" smtClean="0">
                <a:solidFill>
                  <a:srgbClr val="002060"/>
                </a:solidFill>
              </a:rPr>
              <a:t>- </a:t>
            </a:r>
            <a:r>
              <a:rPr lang="ru-RU" b="1" i="1" dirty="0" err="1" smtClean="0">
                <a:solidFill>
                  <a:srgbClr val="002060"/>
                </a:solidFill>
              </a:rPr>
              <a:t>композиція</a:t>
            </a:r>
            <a:r>
              <a:rPr lang="ru-RU" b="1" i="1" dirty="0" smtClean="0">
                <a:solidFill>
                  <a:srgbClr val="002060"/>
                </a:solidFill>
              </a:rPr>
              <a:t> з прапором та гербом </a:t>
            </a:r>
            <a:endParaRPr lang="ru-RU" b="1" i="1" dirty="0">
              <a:solidFill>
                <a:srgbClr val="002060"/>
              </a:solidFill>
            </a:endParaRPr>
          </a:p>
        </p:txBody>
      </p:sp>
      <p:sp>
        <p:nvSpPr>
          <p:cNvPr id="5" name="Прямоугольник 15"/>
          <p:cNvSpPr>
            <a:spLocks noChangeArrowheads="1"/>
          </p:cNvSpPr>
          <p:nvPr/>
        </p:nvSpPr>
        <p:spPr bwMode="auto">
          <a:xfrm>
            <a:off x="563751" y="4302388"/>
            <a:ext cx="8136904" cy="369332"/>
          </a:xfrm>
          <a:prstGeom prst="rect">
            <a:avLst/>
          </a:prstGeom>
          <a:noFill/>
          <a:ln w="9525">
            <a:noFill/>
            <a:miter lim="800000"/>
            <a:headEnd/>
            <a:tailEnd/>
          </a:ln>
        </p:spPr>
        <p:txBody>
          <a:bodyPr wrap="square">
            <a:spAutoFit/>
          </a:bodyPr>
          <a:lstStyle/>
          <a:p>
            <a:r>
              <a:rPr lang="en-US" dirty="0">
                <a:hlinkClick r:id="rId4"/>
              </a:rPr>
              <a:t>http://virchi.narod.ru/picter/bashtanka/simvol15.jpg</a:t>
            </a:r>
            <a:r>
              <a:rPr lang="ru-RU" dirty="0"/>
              <a:t> </a:t>
            </a:r>
            <a:r>
              <a:rPr lang="ru-RU" b="1" i="1" dirty="0" smtClean="0">
                <a:solidFill>
                  <a:srgbClr val="002060"/>
                </a:solidFill>
              </a:rPr>
              <a:t>- </a:t>
            </a:r>
            <a:r>
              <a:rPr lang="ru-RU" b="1" i="1" dirty="0" err="1" smtClean="0">
                <a:solidFill>
                  <a:srgbClr val="002060"/>
                </a:solidFill>
              </a:rPr>
              <a:t>стрічка</a:t>
            </a:r>
            <a:r>
              <a:rPr lang="ru-RU" b="1" i="1" dirty="0" smtClean="0">
                <a:solidFill>
                  <a:srgbClr val="002060"/>
                </a:solidFill>
              </a:rPr>
              <a:t> з калиною</a:t>
            </a:r>
            <a:endParaRPr lang="ru-RU" b="1" i="1" dirty="0">
              <a:solidFill>
                <a:srgbClr val="002060"/>
              </a:solidFill>
            </a:endParaRPr>
          </a:p>
        </p:txBody>
      </p:sp>
      <p:sp>
        <p:nvSpPr>
          <p:cNvPr id="6" name="Прямоугольник 2"/>
          <p:cNvSpPr>
            <a:spLocks noChangeArrowheads="1"/>
          </p:cNvSpPr>
          <p:nvPr/>
        </p:nvSpPr>
        <p:spPr bwMode="auto">
          <a:xfrm>
            <a:off x="610785" y="1556792"/>
            <a:ext cx="7992888" cy="646331"/>
          </a:xfrm>
          <a:prstGeom prst="rect">
            <a:avLst/>
          </a:prstGeom>
          <a:noFill/>
          <a:ln w="9525">
            <a:noFill/>
            <a:miter lim="800000"/>
            <a:headEnd/>
            <a:tailEnd/>
          </a:ln>
        </p:spPr>
        <p:txBody>
          <a:bodyPr wrap="square">
            <a:spAutoFit/>
          </a:bodyPr>
          <a:lstStyle/>
          <a:p>
            <a:r>
              <a:rPr lang="en-US" dirty="0">
                <a:hlinkClick r:id="rId5"/>
              </a:rPr>
              <a:t>http://</a:t>
            </a:r>
            <a:r>
              <a:rPr lang="en-US" dirty="0" smtClean="0">
                <a:hlinkClick r:id="rId5"/>
              </a:rPr>
              <a:t>images.forwallpaper.com/files/images/4/4b9f/4b9f2fd0/673746/blue-and-yellow.jpg</a:t>
            </a:r>
            <a:r>
              <a:rPr lang="ru-RU" dirty="0" smtClean="0"/>
              <a:t> </a:t>
            </a:r>
            <a:r>
              <a:rPr lang="ru-RU" b="1" i="1" dirty="0" smtClean="0">
                <a:solidFill>
                  <a:srgbClr val="002060"/>
                </a:solidFill>
              </a:rPr>
              <a:t>- фон </a:t>
            </a:r>
            <a:endParaRPr lang="ru-RU" b="1" i="1" dirty="0">
              <a:solidFill>
                <a:srgbClr val="002060"/>
              </a:solidFill>
            </a:endParaRPr>
          </a:p>
        </p:txBody>
      </p:sp>
      <p:sp>
        <p:nvSpPr>
          <p:cNvPr id="7" name="TextBox 6"/>
          <p:cNvSpPr txBox="1"/>
          <p:nvPr/>
        </p:nvSpPr>
        <p:spPr>
          <a:xfrm>
            <a:off x="610785" y="4869160"/>
            <a:ext cx="7762831" cy="369332"/>
          </a:xfrm>
          <a:prstGeom prst="rect">
            <a:avLst/>
          </a:prstGeom>
          <a:noFill/>
        </p:spPr>
        <p:txBody>
          <a:bodyPr wrap="square" rtlCol="0">
            <a:spAutoFit/>
          </a:bodyPr>
          <a:lstStyle/>
          <a:p>
            <a:r>
              <a:rPr lang="uk-UA" b="1" i="1" dirty="0" smtClean="0"/>
              <a:t>Музика: автор, композитор Тарас Петриненко «Боже, Україну збережи!»</a:t>
            </a:r>
            <a:endParaRPr lang="uk-UA"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5" y="620688"/>
            <a:ext cx="4139587" cy="535008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Андріяшевська Н.Г., Маркова К.Д. </a:t>
            </a:r>
          </a:p>
          <a:p>
            <a:pPr algn="ctr"/>
            <a:r>
              <a:rPr lang="uk-UA" sz="2000" b="1" dirty="0" smtClean="0">
                <a:latin typeface="Times New Roman" panose="02020603050405020304" pitchFamily="18" charset="0"/>
                <a:cs typeface="Times New Roman" panose="02020603050405020304" pitchFamily="18" charset="0"/>
              </a:rPr>
              <a:t>Державні символи України</a:t>
            </a:r>
            <a:endParaRPr lang="uk-UA" sz="2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1628800"/>
            <a:ext cx="4248472" cy="4401205"/>
          </a:xfrm>
          <a:prstGeom prst="rect">
            <a:avLst/>
          </a:prstGeom>
          <a:noFill/>
        </p:spPr>
        <p:txBody>
          <a:bodyPr wrap="square" rtlCol="0">
            <a:spAutoFit/>
          </a:bodyPr>
          <a:lstStyle/>
          <a:p>
            <a:pPr algn="ctr"/>
            <a:r>
              <a:rPr lang="uk-UA" sz="2800" b="1" dirty="0" smtClean="0">
                <a:latin typeface="Times New Roman" panose="02020603050405020304" pitchFamily="18" charset="0"/>
                <a:cs typeface="Times New Roman" panose="02020603050405020304" pitchFamily="18" charset="0"/>
              </a:rPr>
              <a:t>В цьому виданні ви дізнаєтесь історію походження герба і прапора України, хто написав державний гімн, що таке гетьманські клейноди, як було засновано місто Київ, і ще багато цікавого.</a:t>
            </a:r>
            <a:endParaRPr lang="uk-UA"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8680"/>
            <a:ext cx="4250514" cy="561662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16016" y="1628800"/>
            <a:ext cx="4248472" cy="4154984"/>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Книга присвячена тим, хто з сивої давнини боровся за незалежність України – людям, які вражають своїм сильним духом. Вони боролися за об’єднання Правобережної та Лівобережної України. Читач дізнається, як Україна крок за кроком йшла до своєї незалежності.</a:t>
            </a:r>
            <a:endParaRPr lang="uk-UA"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Гетьмани України</a:t>
            </a:r>
          </a:p>
          <a:p>
            <a:pPr algn="ctr"/>
            <a:r>
              <a:rPr lang="uk-UA" sz="2000" b="1" dirty="0" smtClean="0">
                <a:latin typeface="Times New Roman" panose="02020603050405020304" pitchFamily="18" charset="0"/>
                <a:cs typeface="Times New Roman" panose="02020603050405020304" pitchFamily="18" charset="0"/>
              </a:rPr>
              <a:t>Укладач В.П. Товстий </a:t>
            </a:r>
            <a:endParaRPr lang="uk-UA"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31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69105"/>
            <a:ext cx="4148450" cy="570767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Серія «Легенди та перекази»</a:t>
            </a:r>
          </a:p>
          <a:p>
            <a:pPr algn="ctr"/>
            <a:r>
              <a:rPr lang="uk-UA" sz="2000" b="1" dirty="0" smtClean="0">
                <a:latin typeface="Times New Roman" panose="02020603050405020304" pitchFamily="18" charset="0"/>
                <a:cs typeface="Times New Roman" panose="02020603050405020304" pitchFamily="18" charset="0"/>
              </a:rPr>
              <a:t>автор-упорядник Фелікс Левітас</a:t>
            </a:r>
            <a:endParaRPr lang="uk-UA" sz="2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16016" y="1628800"/>
            <a:ext cx="4248472" cy="4401205"/>
          </a:xfrm>
          <a:prstGeom prst="rect">
            <a:avLst/>
          </a:prstGeom>
          <a:noFill/>
        </p:spPr>
        <p:txBody>
          <a:bodyPr wrap="square" rtlCol="0">
            <a:spAutoFit/>
          </a:bodyPr>
          <a:lstStyle/>
          <a:p>
            <a:pPr algn="ctr"/>
            <a:r>
              <a:rPr lang="uk-UA" sz="2800" b="1" dirty="0" smtClean="0">
                <a:latin typeface="Times New Roman" panose="02020603050405020304" pitchFamily="18" charset="0"/>
                <a:cs typeface="Times New Roman" panose="02020603050405020304" pitchFamily="18" charset="0"/>
              </a:rPr>
              <a:t>Книжка містить легенди та перекази про видатних князів Русі-України. Завдяки цікавому викладу, оригінальним ілюстраціям княжа доба вітчизняної історії постає в усій своїй красі та величі.</a:t>
            </a:r>
            <a:endParaRPr lang="uk-UA"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433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154984"/>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Відтворена у народознавчих новелах цілісна етнологічна картина України від найдавніших до наших часів допоможе відчути пращурівський корінь, осягнути багатство і самобутність живих джерел етносу, представникам якого насамперед і призначена ця книга.</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1015663"/>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Супруненко В.П. </a:t>
            </a:r>
            <a:endParaRPr lang="uk-UA" sz="2000" b="1" dirty="0">
              <a:latin typeface="Times New Roman" panose="02020603050405020304" pitchFamily="18" charset="0"/>
              <a:cs typeface="Times New Roman" panose="02020603050405020304" pitchFamily="18" charset="0"/>
            </a:endParaRPr>
          </a:p>
          <a:p>
            <a:pPr algn="ctr"/>
            <a:r>
              <a:rPr lang="uk-UA" sz="2000" b="1" dirty="0" smtClean="0">
                <a:latin typeface="Times New Roman" panose="02020603050405020304" pitchFamily="18" charset="0"/>
                <a:cs typeface="Times New Roman" panose="02020603050405020304" pitchFamily="18" charset="0"/>
              </a:rPr>
              <a:t>Ми – українці. Енциклопедія українознавства</a:t>
            </a:r>
          </a:p>
        </p:txBody>
      </p:sp>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7544" y="332656"/>
            <a:ext cx="4158275" cy="6046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493538"/>
          </a:xfrm>
          <a:prstGeom prst="rect">
            <a:avLst/>
          </a:prstGeom>
          <a:noFill/>
        </p:spPr>
        <p:txBody>
          <a:bodyPr wrap="square" rtlCol="0">
            <a:spAutoFit/>
          </a:bodyPr>
          <a:lstStyle/>
          <a:p>
            <a:pPr algn="ctr"/>
            <a:r>
              <a:rPr lang="uk-UA" sz="2600" b="1" dirty="0" smtClean="0">
                <a:latin typeface="Times New Roman" panose="02020603050405020304" pitchFamily="18" charset="0"/>
                <a:cs typeface="Times New Roman" panose="02020603050405020304" pitchFamily="18" charset="0"/>
              </a:rPr>
              <a:t>Енциклопедія розповідає про стародавню землю України, її тисячолітню історію, неповторні душевні якості її талановитого і стійкого народу, прекрасну й самобутню природу України, невичерпну багатовікову культурну спадщину українців. </a:t>
            </a:r>
            <a:endParaRPr lang="uk-UA" sz="2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Велічко Ю.П., Климов А.А та ін.</a:t>
            </a:r>
          </a:p>
          <a:p>
            <a:pPr algn="ctr"/>
            <a:r>
              <a:rPr lang="uk-UA" sz="2000" b="1" dirty="0" smtClean="0">
                <a:latin typeface="Times New Roman" panose="02020603050405020304" pitchFamily="18" charset="0"/>
                <a:cs typeface="Times New Roman" panose="02020603050405020304" pitchFamily="18" charset="0"/>
              </a:rPr>
              <a:t>Чарівна Україна. 5000 фактів</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860" y="641286"/>
            <a:ext cx="4296468" cy="5812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7088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Енциклопедія містить досить повну і різноманітну інформацію про минуле і сучасне життя нашої країни. Книгу супроводжують понад 200 ілюстрацій, цікаво і докладно розповідають про історію, звичаї та традиції українського народу, розвиток економіки, науки, освіти, культури, літератури і мистецтва в Україні.</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695087" y="260648"/>
            <a:ext cx="4248472" cy="1323439"/>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Автори-упорядники </a:t>
            </a:r>
          </a:p>
          <a:p>
            <a:pPr algn="ctr"/>
            <a:r>
              <a:rPr lang="uk-UA" sz="2000" b="1" dirty="0" smtClean="0">
                <a:latin typeface="Times New Roman" panose="02020603050405020304" pitchFamily="18" charset="0"/>
                <a:cs typeface="Times New Roman" panose="02020603050405020304" pitchFamily="18" charset="0"/>
              </a:rPr>
              <a:t>В.М. Скляренко та інші</a:t>
            </a:r>
          </a:p>
          <a:p>
            <a:pPr algn="ctr"/>
            <a:r>
              <a:rPr lang="uk-UA" sz="2000" b="1" dirty="0" smtClean="0">
                <a:latin typeface="Times New Roman" panose="02020603050405020304" pitchFamily="18" charset="0"/>
                <a:cs typeface="Times New Roman" panose="02020603050405020304" pitchFamily="18" charset="0"/>
              </a:rPr>
              <a:t>Україна: Для дітей середнього шкільного віку</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4129863" cy="6272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8811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Книжка для дітей допитливих, про давні держави на терені сучасної України, про князів хоробрих, про те, як народилися символи державні – прапор, герб і гімн, про гетьманів мудрих та старшину козацьку, про Першу Конституцію України та про багато інших цікавих речей.</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427984" cy="1015663"/>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Серія «Пізнай і шануй свій край»</a:t>
            </a:r>
          </a:p>
          <a:p>
            <a:pPr algn="ctr"/>
            <a:r>
              <a:rPr lang="uk-UA" sz="2000" b="1" dirty="0" smtClean="0">
                <a:latin typeface="Times New Roman" panose="02020603050405020304" pitchFamily="18" charset="0"/>
                <a:cs typeface="Times New Roman" panose="02020603050405020304" pitchFamily="18" charset="0"/>
              </a:rPr>
              <a:t>Білоусов Є.</a:t>
            </a:r>
          </a:p>
          <a:p>
            <a:pPr algn="ctr"/>
            <a:r>
              <a:rPr lang="uk-UA" sz="2000" b="1" dirty="0" smtClean="0">
                <a:latin typeface="Times New Roman" panose="02020603050405020304" pitchFamily="18" charset="0"/>
                <a:cs typeface="Times New Roman" panose="02020603050405020304" pitchFamily="18" charset="0"/>
              </a:rPr>
              <a:t>Моя держава - Україна</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26617" y="260648"/>
            <a:ext cx="4489399" cy="6381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5862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6016" y="1628800"/>
            <a:ext cx="4248472" cy="4524315"/>
          </a:xfrm>
          <a:prstGeom prst="rect">
            <a:avLst/>
          </a:prstGeom>
          <a:noFill/>
        </p:spPr>
        <p:txBody>
          <a:bodyPr wrap="square" rtlCol="0">
            <a:spAutoFit/>
          </a:bodyPr>
          <a:lstStyle/>
          <a:p>
            <a:pPr algn="ctr"/>
            <a:r>
              <a:rPr lang="uk-UA" sz="2400" b="1" dirty="0" smtClean="0">
                <a:latin typeface="Times New Roman" panose="02020603050405020304" pitchFamily="18" charset="0"/>
                <a:cs typeface="Times New Roman" panose="02020603050405020304" pitchFamily="18" charset="0"/>
              </a:rPr>
              <a:t>Після здобуття незалежності України до нас поступово повертається забута козацька спадщина. Ми ніби заново відкриваємо для себе історію України, але ще багато її сторінок залишаються неосвітленими. Одна з них – це історія українців, яких гірка доля розкидала по багатьох країнах світу.</a:t>
            </a:r>
            <a:endParaRPr lang="uk-UA"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641286"/>
            <a:ext cx="4248472" cy="707886"/>
          </a:xfrm>
          <a:prstGeom prst="rect">
            <a:avLst/>
          </a:prstGeom>
          <a:noFill/>
        </p:spPr>
        <p:txBody>
          <a:bodyPr wrap="square" rtlCol="0">
            <a:spAutoFit/>
          </a:bodyPr>
          <a:lstStyle/>
          <a:p>
            <a:pPr algn="ctr"/>
            <a:r>
              <a:rPr lang="uk-UA" sz="2000" b="1" dirty="0" smtClean="0">
                <a:latin typeface="Times New Roman" panose="02020603050405020304" pitchFamily="18" charset="0"/>
                <a:cs typeface="Times New Roman" panose="02020603050405020304" pitchFamily="18" charset="0"/>
              </a:rPr>
              <a:t>Палій А., Гордієнко М.</a:t>
            </a:r>
          </a:p>
          <a:p>
            <a:pPr algn="ctr"/>
            <a:r>
              <a:rPr lang="uk-UA" sz="2000" b="1" dirty="0" smtClean="0">
                <a:latin typeface="Times New Roman" panose="02020603050405020304" pitchFamily="18" charset="0"/>
                <a:cs typeface="Times New Roman" panose="02020603050405020304" pitchFamily="18" charset="0"/>
              </a:rPr>
              <a:t>Козацька спадщина</a:t>
            </a:r>
            <a:endParaRPr lang="uk-UA" sz="2000" b="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73" y="260648"/>
            <a:ext cx="4469806" cy="6246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442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TotalTime>
  <Words>800</Words>
  <Application>Microsoft Office PowerPoint</Application>
  <PresentationFormat>Экран (4:3)</PresentationFormat>
  <Paragraphs>60</Paragraphs>
  <Slides>16</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Користувач</cp:lastModifiedBy>
  <cp:revision>55</cp:revision>
  <dcterms:created xsi:type="dcterms:W3CDTF">2015-03-18T19:26:38Z</dcterms:created>
  <dcterms:modified xsi:type="dcterms:W3CDTF">2023-01-16T08:05:40Z</dcterms:modified>
</cp:coreProperties>
</file>