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8" r:id="rId2"/>
    <p:sldId id="258" r:id="rId3"/>
    <p:sldId id="259" r:id="rId4"/>
    <p:sldId id="260" r:id="rId5"/>
    <p:sldId id="261" r:id="rId6"/>
    <p:sldId id="262" r:id="rId7"/>
    <p:sldId id="263" r:id="rId8"/>
    <p:sldId id="265" r:id="rId9"/>
    <p:sldId id="266" r:id="rId10"/>
    <p:sldId id="267" r:id="rId11"/>
    <p:sldId id="275" r:id="rId12"/>
    <p:sldId id="276" r:id="rId13"/>
    <p:sldId id="273" r:id="rId14"/>
    <p:sldId id="269" r:id="rId15"/>
    <p:sldId id="277"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737CF-CD7C-4698-BE48-378A4939E590}" type="datetimeFigureOut">
              <a:rPr lang="uk-UA" smtClean="0"/>
              <a:t>21.01.2023</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E3AA1-F170-4D01-9235-1B519CC4F283}" type="slidenum">
              <a:rPr lang="uk-UA" smtClean="0"/>
              <a:t>‹#›</a:t>
            </a:fld>
            <a:endParaRPr lang="uk-UA"/>
          </a:p>
        </p:txBody>
      </p:sp>
    </p:spTree>
    <p:extLst>
      <p:ext uri="{BB962C8B-B14F-4D97-AF65-F5344CB8AC3E}">
        <p14:creationId xmlns:p14="http://schemas.microsoft.com/office/powerpoint/2010/main" val="357455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C342FAB-2705-4B9A-9E5F-4D0D039C9285}" type="datetimeFigureOut">
              <a:rPr lang="uk-UA" smtClean="0"/>
              <a:t>21.01.2023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5916544-972D-4DA2-8EA6-2C6890437B7A}"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C342FAB-2705-4B9A-9E5F-4D0D039C9285}" type="datetimeFigureOut">
              <a:rPr lang="uk-UA" smtClean="0"/>
              <a:t>21.01.2023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342FAB-2705-4B9A-9E5F-4D0D039C9285}" type="datetimeFigureOut">
              <a:rPr lang="uk-UA" smtClean="0"/>
              <a:t>21.01.2023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42FAB-2705-4B9A-9E5F-4D0D039C9285}" type="datetimeFigureOut">
              <a:rPr lang="uk-UA" smtClean="0"/>
              <a:t>21.01.2023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5916544-972D-4DA2-8EA6-2C6890437B7A}"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342FAB-2705-4B9A-9E5F-4D0D039C9285}" type="datetimeFigureOut">
              <a:rPr lang="uk-UA" smtClean="0"/>
              <a:t>21.01.2023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342FAB-2705-4B9A-9E5F-4D0D039C9285}" type="datetimeFigureOut">
              <a:rPr lang="uk-UA" smtClean="0"/>
              <a:t>21.01.2023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5916544-972D-4DA2-8EA6-2C6890437B7A}"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C342FAB-2705-4B9A-9E5F-4D0D039C9285}" type="datetimeFigureOut">
              <a:rPr lang="uk-UA" smtClean="0"/>
              <a:t>21.01.2023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5916544-972D-4DA2-8EA6-2C6890437B7A}"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C342FAB-2705-4B9A-9E5F-4D0D039C9285}" type="datetimeFigureOut">
              <a:rPr lang="uk-UA" smtClean="0"/>
              <a:t>21.01.2023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42FAB-2705-4B9A-9E5F-4D0D039C9285}" type="datetimeFigureOut">
              <a:rPr lang="uk-UA" smtClean="0"/>
              <a:t>21.01.2023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342FAB-2705-4B9A-9E5F-4D0D039C9285}" type="datetimeFigureOut">
              <a:rPr lang="uk-UA" smtClean="0"/>
              <a:t>21.01.2023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5916544-972D-4DA2-8EA6-2C6890437B7A}"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342FAB-2705-4B9A-9E5F-4D0D039C9285}" type="datetimeFigureOut">
              <a:rPr lang="uk-UA" smtClean="0"/>
              <a:t>21.01.2023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5916544-972D-4DA2-8EA6-2C6890437B7A}"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342FAB-2705-4B9A-9E5F-4D0D039C9285}" type="datetimeFigureOut">
              <a:rPr lang="uk-UA" smtClean="0"/>
              <a:t>21.01.2023</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5916544-972D-4DA2-8EA6-2C6890437B7A}"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95536" y="1628800"/>
            <a:ext cx="8496943" cy="3296657"/>
          </a:xfrm>
        </p:spPr>
        <p:txBody>
          <a:bodyPr/>
          <a:lstStyle/>
          <a:p>
            <a:pPr eaLnBrk="1" hangingPunct="1"/>
            <a:r>
              <a:rPr lang="uk-UA" dirty="0" smtClean="0">
                <a:solidFill>
                  <a:srgbClr val="0070C0"/>
                </a:solidFill>
              </a:rPr>
              <a:t>Множина та її елементи. Підмножина.</a:t>
            </a:r>
            <a:endParaRPr lang="ru-RU" dirty="0" smtClean="0">
              <a:solidFill>
                <a:srgbClr val="0070C0"/>
              </a:solidFill>
            </a:endParaRPr>
          </a:p>
        </p:txBody>
      </p:sp>
      <p:pic>
        <p:nvPicPr>
          <p:cNvPr id="2052" name="Picture 3" descr="H:\Documents and Settings\Aida\Рабочий стол\НОвая ГРАФИКА сборник\КАРТИНКИ СБОРНИК_ школьные\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Documents and Settings\Aida\Рабочий стол\НОвая ГРАФИКА сборник\КАРТИНКИ СБОРНИК_ школьные\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2938" y="642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H:\Documents and Settings\Aida\Рабочий стол\НОвая ГРАФИКА сборник\КАРТИНКИ СБОРНИК_ школьные\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642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Documents and Settings\Aida\Рабочий стол\НОвая ГРАФИКА сборник\КАРТИНКИ СБОРНИК_ школьные\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642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Documents and Settings\Aida\Рабочий стол\НОвая ГРАФИКА сборник\КАРТИНКИ СБОРНИК_ школьные\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89312" y="64989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H:\Documents and Settings\Aida\Рабочий стол\НОвая ГРАФИКА сборник\1111111111111\image316.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48920">
            <a:off x="7359650" y="5319713"/>
            <a:ext cx="12573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9" descr="3D_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483" y="4815638"/>
            <a:ext cx="12954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3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path" presetSubtype="0" accel="50000" decel="50000" fill="hold" nodeType="withEffect">
                                  <p:stCondLst>
                                    <p:cond delay="0"/>
                                  </p:stCondLst>
                                  <p:childTnLst>
                                    <p:animMotion origin="layout" path="M 1.66667E-6 -3.9778E-7 C 1.66667E-6 0.07516 0.02326 0.13321 0.05191 0.13321 C 0.08125 0.13321 0.10469 0.07516 0.10469 -3.9778E-7 C 0.10469 -0.07539 0.1283 -0.13321 0.15764 -0.13321 C 0.18611 -0.13321 0.20989 -0.07539 0.20989 -3.9778E-7 " pathEditMode="relative" rAng="0" ptsTypes="fffff">
                                      <p:cBhvr>
                                        <p:cTn id="6" dur="2000" fill="hold"/>
                                        <p:tgtEl>
                                          <p:spTgt spid="1030"/>
                                        </p:tgtEl>
                                        <p:attrNameLst>
                                          <p:attrName>ppt_x</p:attrName>
                                          <p:attrName>ppt_y</p:attrName>
                                        </p:attrNameLst>
                                      </p:cBhvr>
                                      <p:rCtr x="10486" y="0"/>
                                    </p:animMotion>
                                  </p:childTnLst>
                                </p:cTn>
                              </p:par>
                              <p:par>
                                <p:cTn id="7" presetID="39" presetClass="path" presetSubtype="0" accel="50000" decel="50000" fill="hold" nodeType="withEffect">
                                  <p:stCondLst>
                                    <p:cond delay="0"/>
                                  </p:stCondLst>
                                  <p:childTnLst>
                                    <p:animMotion origin="layout" path="M 1.66667E-6 -2.84921E-6 C 1.66667E-6 0.07401 0.01562 0.13136 0.03472 0.13136 C 0.05451 0.13136 0.07014 0.07401 0.07014 -2.84921E-6 C 0.07014 -0.07423 0.08594 -0.13113 0.10555 -0.13113 C 0.12482 -0.13113 0.14062 -0.07423 0.14062 -2.84921E-6 " pathEditMode="relative" rAng="0" ptsTypes="fffff">
                                      <p:cBhvr>
                                        <p:cTn id="8" dur="2000" fill="hold"/>
                                        <p:tgtEl>
                                          <p:spTgt spid="1035"/>
                                        </p:tgtEl>
                                        <p:attrNameLst>
                                          <p:attrName>ppt_x</p:attrName>
                                          <p:attrName>ppt_y</p:attrName>
                                        </p:attrNameLst>
                                      </p:cBhvr>
                                      <p:rCtr x="70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1075"/>
            <a:ext cx="8496944" cy="4524315"/>
          </a:xfrm>
          <a:prstGeom prst="rect">
            <a:avLst/>
          </a:prstGeom>
        </p:spPr>
        <p:txBody>
          <a:bodyPr wrap="square">
            <a:spAutoFit/>
          </a:bodyPr>
          <a:lstStyle/>
          <a:p>
            <a:pPr>
              <a:defRPr/>
            </a:pPr>
            <a:r>
              <a:rPr lang="uk-UA" sz="3200" b="1" i="1" dirty="0">
                <a:solidFill>
                  <a:srgbClr val="C00000"/>
                </a:solidFill>
                <a:latin typeface="Times New Roman" panose="02020603050405020304" pitchFamily="18" charset="0"/>
                <a:cs typeface="Times New Roman" panose="02020603050405020304" pitchFamily="18" charset="0"/>
              </a:rPr>
              <a:t>Числові множини </a:t>
            </a:r>
            <a:r>
              <a:rPr lang="uk-UA" sz="3200" dirty="0">
                <a:latin typeface="Times New Roman" panose="02020603050405020304" pitchFamily="18" charset="0"/>
                <a:cs typeface="Times New Roman" panose="02020603050405020304" pitchFamily="18" charset="0"/>
              </a:rPr>
              <a:t>- множини, що складаються з чисел. </a:t>
            </a:r>
            <a:endParaRPr lang="ru-RU" sz="3200" dirty="0">
              <a:latin typeface="Times New Roman" pitchFamily="18" charset="0"/>
              <a:cs typeface="Times New Roman"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натуральних чисел;</a:t>
            </a:r>
            <a:r>
              <a:rPr lang="uk-UA" sz="3200" b="1" dirty="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N</a:t>
            </a:r>
            <a:endParaRPr lang="ru-RU" sz="3200" b="1"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дробових чисел; </a:t>
            </a:r>
            <a:endParaRPr lang="ru-RU" sz="3200"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цілих чисел</a:t>
            </a:r>
            <a:r>
              <a:rPr lang="uk-UA" sz="32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Z</a:t>
            </a:r>
            <a:endParaRPr lang="ru-RU" sz="3200" b="1"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раціональних чисел</a:t>
            </a:r>
            <a:r>
              <a:rPr lang="uk-UA" sz="32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 </a:t>
            </a:r>
            <a:r>
              <a:rPr lang="en-GB" sz="3200" b="1" dirty="0" smtClean="0">
                <a:latin typeface="Times New Roman" panose="02020603050405020304" pitchFamily="18" charset="0"/>
                <a:cs typeface="Times New Roman" panose="02020603050405020304" pitchFamily="18" charset="0"/>
              </a:rPr>
              <a:t> Q</a:t>
            </a:r>
            <a:endParaRPr lang="ru-RU" sz="3200" b="1"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ірраціональних чисел;</a:t>
            </a:r>
            <a:endParaRPr lang="ru-RU" sz="3200"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дійсних чисел; </a:t>
            </a:r>
            <a:r>
              <a:rPr lang="en-GB" sz="3200" b="1" dirty="0" smtClean="0">
                <a:latin typeface="Times New Roman" panose="02020603050405020304" pitchFamily="18" charset="0"/>
                <a:cs typeface="Times New Roman" panose="02020603050405020304" pitchFamily="18" charset="0"/>
              </a:rPr>
              <a:t>R</a:t>
            </a:r>
            <a:endParaRPr lang="ru-RU" sz="3200" b="1" dirty="0">
              <a:latin typeface="Times New Roman" panose="02020603050405020304" pitchFamily="18" charset="0"/>
              <a:cs typeface="Times New Roman" panose="02020603050405020304" pitchFamily="18" charset="0"/>
            </a:endParaRPr>
          </a:p>
          <a:p>
            <a:pPr algn="ctr">
              <a:defRPr/>
            </a:pPr>
            <a:r>
              <a:rPr lang="uk-UA" sz="3200" dirty="0">
                <a:latin typeface="Times New Roman" panose="02020603050405020304" pitchFamily="18" charset="0"/>
                <a:cs typeface="Times New Roman" panose="02020603050405020304" pitchFamily="18" charset="0"/>
              </a:rPr>
              <a:t>множина комплексних чисел. </a:t>
            </a:r>
            <a:endParaRPr lang="ru-RU"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40197" y="5853189"/>
            <a:ext cx="5833648" cy="584775"/>
          </a:xfrm>
          <a:prstGeom prst="rect">
            <a:avLst/>
          </a:prstGeom>
          <a:noFill/>
        </p:spPr>
        <p:txBody>
          <a:bodyPr wrap="none">
            <a:spAutoFit/>
          </a:bodyPr>
          <a:lstStyle/>
          <a:p>
            <a:pPr algn="ctr">
              <a:defRPr/>
            </a:pPr>
            <a:r>
              <a:rPr lang="uk-UA" sz="3200" b="1" dirty="0">
                <a:ln w="1905"/>
                <a:solidFill>
                  <a:srgbClr val="C00000"/>
                </a:solidFill>
                <a:effectLst>
                  <a:innerShdw blurRad="69850" dist="43180" dir="5400000">
                    <a:srgbClr val="000000">
                      <a:alpha val="65000"/>
                    </a:srgbClr>
                  </a:innerShdw>
                </a:effectLst>
                <a:latin typeface="Book Antiqua" pitchFamily="18" charset="0"/>
              </a:rPr>
              <a:t>Все це нескінчені множини</a:t>
            </a:r>
            <a:r>
              <a:rPr lang="uk-UA" b="1" dirty="0">
                <a:ln w="1905"/>
                <a:solidFill>
                  <a:srgbClr val="00B050"/>
                </a:solidFill>
                <a:effectLst>
                  <a:innerShdw blurRad="69850" dist="43180" dir="5400000">
                    <a:srgbClr val="000000">
                      <a:alpha val="65000"/>
                    </a:srgbClr>
                  </a:innerShdw>
                </a:effectLst>
                <a:latin typeface="Arial" charset="0"/>
              </a:rPr>
              <a:t>.</a:t>
            </a:r>
            <a:endParaRPr lang="ru-RU" b="1" dirty="0">
              <a:ln w="1905"/>
              <a:solidFill>
                <a:srgbClr val="00B050"/>
              </a:solidFill>
              <a:effectLst>
                <a:innerShdw blurRad="69850" dist="43180" dir="5400000">
                  <a:srgbClr val="000000">
                    <a:alpha val="65000"/>
                  </a:srgbClr>
                </a:innerShdw>
              </a:effectLst>
              <a:latin typeface="Arial" charset="0"/>
            </a:endParaRPr>
          </a:p>
        </p:txBody>
      </p:sp>
    </p:spTree>
    <p:extLst>
      <p:ext uri="{BB962C8B-B14F-4D97-AF65-F5344CB8AC3E}">
        <p14:creationId xmlns:p14="http://schemas.microsoft.com/office/powerpoint/2010/main" val="33736241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childTnLst>
                          </p:cTn>
                        </p:par>
                        <p:par>
                          <p:cTn id="12" fill="hold" nodeType="afterGroup">
                            <p:stCondLst>
                              <p:cond delay="4000"/>
                            </p:stCondLst>
                            <p:childTnLst>
                              <p:par>
                                <p:cTn id="13" presetID="6" presetClass="entr" presetSubtype="16"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par>
                          <p:cTn id="16" fill="hold" nodeType="afterGroup">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in)">
                                      <p:cBhvr>
                                        <p:cTn id="19" dur="2000"/>
                                        <p:tgtEl>
                                          <p:spTgt spid="2">
                                            <p:txEl>
                                              <p:pRg st="3" end="3"/>
                                            </p:txEl>
                                          </p:spTgt>
                                        </p:tgtEl>
                                      </p:cBhvr>
                                    </p:animEffect>
                                  </p:childTnLst>
                                </p:cTn>
                              </p:par>
                            </p:childTnLst>
                          </p:cTn>
                        </p:par>
                        <p:par>
                          <p:cTn id="20" fill="hold" nodeType="afterGroup">
                            <p:stCondLst>
                              <p:cond delay="8000"/>
                            </p:stCondLst>
                            <p:childTnLst>
                              <p:par>
                                <p:cTn id="21" presetID="6" presetClass="entr" presetSubtype="16"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par>
                          <p:cTn id="24" fill="hold" nodeType="afterGroup">
                            <p:stCondLst>
                              <p:cond delay="10000"/>
                            </p:stCondLst>
                            <p:childTnLst>
                              <p:par>
                                <p:cTn id="25" presetID="6" presetClass="entr" presetSubtype="16"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in)">
                                      <p:cBhvr>
                                        <p:cTn id="27" dur="2000"/>
                                        <p:tgtEl>
                                          <p:spTgt spid="2">
                                            <p:txEl>
                                              <p:pRg st="5" end="5"/>
                                            </p:txEl>
                                          </p:spTgt>
                                        </p:tgtEl>
                                      </p:cBhvr>
                                    </p:animEffect>
                                  </p:childTnLst>
                                </p:cTn>
                              </p:par>
                            </p:childTnLst>
                          </p:cTn>
                        </p:par>
                        <p:par>
                          <p:cTn id="28" fill="hold" nodeType="afterGroup">
                            <p:stCondLst>
                              <p:cond delay="12000"/>
                            </p:stCondLst>
                            <p:childTnLst>
                              <p:par>
                                <p:cTn id="29" presetID="6" presetClass="entr" presetSubtype="16"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par>
                          <p:cTn id="32" fill="hold" nodeType="afterGroup">
                            <p:stCondLst>
                              <p:cond delay="14000"/>
                            </p:stCondLst>
                            <p:childTnLst>
                              <p:par>
                                <p:cTn id="33" presetID="6" presetClass="entr" presetSubtype="16"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circle(in)">
                                      <p:cBhvr>
                                        <p:cTn id="35" dur="2000"/>
                                        <p:tgtEl>
                                          <p:spTgt spid="2">
                                            <p:txEl>
                                              <p:pRg st="7" end="7"/>
                                            </p:txEl>
                                          </p:spTgt>
                                        </p:tgtEl>
                                      </p:cBhvr>
                                    </p:animEffect>
                                  </p:childTnLst>
                                </p:cTn>
                              </p:par>
                            </p:childTnLst>
                          </p:cTn>
                        </p:par>
                        <p:par>
                          <p:cTn id="36" fill="hold" nodeType="afterGroup">
                            <p:stCondLst>
                              <p:cond delay="160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000" fill="hold"/>
                                        <p:tgtEl>
                                          <p:spTgt spid="3"/>
                                        </p:tgtEl>
                                        <p:attrNameLst>
                                          <p:attrName>ppt_w</p:attrName>
                                        </p:attrNameLst>
                                      </p:cBhvr>
                                      <p:tavLst>
                                        <p:tav tm="0">
                                          <p:val>
                                            <p:fltVal val="0"/>
                                          </p:val>
                                        </p:tav>
                                        <p:tav tm="100000">
                                          <p:val>
                                            <p:strVal val="#ppt_w"/>
                                          </p:val>
                                        </p:tav>
                                      </p:tavLst>
                                    </p:anim>
                                    <p:anim calcmode="lin" valueType="num">
                                      <p:cBhvr>
                                        <p:cTn id="40" dur="2000" fill="hold"/>
                                        <p:tgtEl>
                                          <p:spTgt spid="3"/>
                                        </p:tgtEl>
                                        <p:attrNameLst>
                                          <p:attrName>ppt_h</p:attrName>
                                        </p:attrNameLst>
                                      </p:cBhvr>
                                      <p:tavLst>
                                        <p:tav tm="0">
                                          <p:val>
                                            <p:fltVal val="0"/>
                                          </p:val>
                                        </p:tav>
                                        <p:tav tm="100000">
                                          <p:val>
                                            <p:strVal val="#ppt_h"/>
                                          </p:val>
                                        </p:tav>
                                      </p:tavLst>
                                    </p:anim>
                                    <p:animEffect transition="in" filter="fade">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260648"/>
            <a:ext cx="6512511" cy="1143000"/>
          </a:xfrm>
        </p:spPr>
        <p:txBody>
          <a:bodyPr/>
          <a:lstStyle/>
          <a:p>
            <a:pPr marL="0" indent="0">
              <a:buNone/>
            </a:pPr>
            <a:r>
              <a:rPr lang="uk-UA" dirty="0" smtClean="0">
                <a:solidFill>
                  <a:srgbClr val="C00000"/>
                </a:solidFill>
              </a:rPr>
              <a:t>Ірраціональні числа</a:t>
            </a:r>
            <a:endParaRPr lang="ru-RU"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7"/>
            <a:ext cx="8496944" cy="1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7666"/>
            <a:ext cx="8471646" cy="6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88" y="3366500"/>
            <a:ext cx="8469878" cy="132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22" y="4797152"/>
            <a:ext cx="8464543" cy="172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25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144462"/>
            <a:ext cx="8723529" cy="537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35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187624" y="260648"/>
            <a:ext cx="6512511" cy="1143000"/>
          </a:xfrm>
        </p:spPr>
        <p:txBody>
          <a:bodyPr/>
          <a:lstStyle/>
          <a:p>
            <a:pPr marL="0" indent="0" eaLnBrk="1" hangingPunct="1">
              <a:buNone/>
            </a:pPr>
            <a:r>
              <a:rPr lang="uk-UA" dirty="0" smtClean="0">
                <a:solidFill>
                  <a:srgbClr val="C00000"/>
                </a:solidFill>
              </a:rPr>
              <a:t>Виконання вправ</a:t>
            </a:r>
            <a:endParaRPr lang="ru-RU" dirty="0" smtClean="0">
              <a:solidFill>
                <a:srgbClr val="C00000"/>
              </a:solidFill>
            </a:endParaRPr>
          </a:p>
        </p:txBody>
      </p:sp>
      <p:sp>
        <p:nvSpPr>
          <p:cNvPr id="34819" name="Rectangle 3"/>
          <p:cNvSpPr>
            <a:spLocks noGrp="1"/>
          </p:cNvSpPr>
          <p:nvPr>
            <p:ph sz="quarter" idx="13"/>
          </p:nvPr>
        </p:nvSpPr>
        <p:spPr>
          <a:xfrm>
            <a:off x="539552" y="1556792"/>
            <a:ext cx="8064896" cy="4968552"/>
          </a:xfrm>
        </p:spPr>
        <p:txBody>
          <a:bodyPr>
            <a:normAutofit fontScale="92500"/>
          </a:bodyPr>
          <a:lstStyle/>
          <a:p>
            <a:pPr marL="609600" indent="-609600" eaLnBrk="1" hangingPunct="1">
              <a:lnSpc>
                <a:spcPct val="90000"/>
              </a:lnSpc>
              <a:buFont typeface="Arial" pitchFamily="34" charset="0"/>
              <a:buAutoNum type="arabicPeriod"/>
            </a:pPr>
            <a:r>
              <a:rPr lang="uk-UA" sz="2800" b="1" dirty="0" smtClean="0"/>
              <a:t>Як називають множину:</a:t>
            </a:r>
          </a:p>
          <a:p>
            <a:pPr marL="609600" indent="-609600" eaLnBrk="1" hangingPunct="1">
              <a:lnSpc>
                <a:spcPct val="90000"/>
              </a:lnSpc>
            </a:pPr>
            <a:r>
              <a:rPr lang="uk-UA" sz="2800" i="1" dirty="0" smtClean="0"/>
              <a:t>квітів, які стоять у вазі;</a:t>
            </a:r>
          </a:p>
          <a:p>
            <a:pPr marL="609600" indent="-609600" eaLnBrk="1" hangingPunct="1">
              <a:lnSpc>
                <a:spcPct val="90000"/>
              </a:lnSpc>
            </a:pPr>
            <a:r>
              <a:rPr lang="uk-UA" sz="2800" i="1" dirty="0" smtClean="0"/>
              <a:t>артистів, які працюють в одному театрі;</a:t>
            </a:r>
          </a:p>
          <a:p>
            <a:pPr marL="609600" indent="-609600" eaLnBrk="1" hangingPunct="1">
              <a:lnSpc>
                <a:spcPct val="90000"/>
              </a:lnSpc>
            </a:pPr>
            <a:r>
              <a:rPr lang="uk-UA" sz="2800" i="1" dirty="0" smtClean="0"/>
              <a:t>корів, що пасуться на галявині;</a:t>
            </a:r>
          </a:p>
          <a:p>
            <a:pPr marL="609600" indent="-609600" eaLnBrk="1" hangingPunct="1">
              <a:lnSpc>
                <a:spcPct val="90000"/>
              </a:lnSpc>
            </a:pPr>
            <a:r>
              <a:rPr lang="uk-UA" sz="2800" i="1" dirty="0" smtClean="0"/>
              <a:t>точок земної поверхні, рівновіддалених від Північного полюса;</a:t>
            </a:r>
          </a:p>
          <a:p>
            <a:pPr marL="609600" indent="-609600" eaLnBrk="1" hangingPunct="1">
              <a:lnSpc>
                <a:spcPct val="90000"/>
              </a:lnSpc>
            </a:pPr>
            <a:r>
              <a:rPr lang="uk-UA" sz="2800" i="1" dirty="0" smtClean="0"/>
              <a:t>точок кута, рівновіддалених від його сторін;</a:t>
            </a:r>
          </a:p>
          <a:p>
            <a:pPr marL="609600" indent="-609600" eaLnBrk="1" hangingPunct="1">
              <a:lnSpc>
                <a:spcPct val="90000"/>
              </a:lnSpc>
            </a:pPr>
            <a:r>
              <a:rPr lang="uk-UA" sz="2800" i="1" dirty="0" smtClean="0"/>
              <a:t>вовків, які підкорюються одному ватажку;</a:t>
            </a:r>
          </a:p>
          <a:p>
            <a:pPr marL="609600" indent="-609600" eaLnBrk="1" hangingPunct="1">
              <a:lnSpc>
                <a:spcPct val="90000"/>
              </a:lnSpc>
            </a:pPr>
            <a:r>
              <a:rPr lang="uk-UA" sz="2800" i="1" dirty="0" smtClean="0"/>
              <a:t>вчителів, які працюють в одній школі.</a:t>
            </a:r>
            <a:endParaRPr lang="ru-RU" sz="2800" i="1" dirty="0" smtClean="0"/>
          </a:p>
        </p:txBody>
      </p:sp>
    </p:spTree>
    <p:extLst>
      <p:ext uri="{BB962C8B-B14F-4D97-AF65-F5344CB8AC3E}">
        <p14:creationId xmlns:p14="http://schemas.microsoft.com/office/powerpoint/2010/main" val="296261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2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2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2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2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 calcmode="lin" valueType="num">
                                      <p:cBhvr additive="base">
                                        <p:cTn id="31" dur="2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 calcmode="lin" valueType="num">
                                      <p:cBhvr additive="base">
                                        <p:cTn id="37" dur="2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819">
                                            <p:txEl>
                                              <p:pRg st="7" end="7"/>
                                            </p:txEl>
                                          </p:spTgt>
                                        </p:tgtEl>
                                        <p:attrNameLst>
                                          <p:attrName>style.visibility</p:attrName>
                                        </p:attrNameLst>
                                      </p:cBhvr>
                                      <p:to>
                                        <p:strVal val="visible"/>
                                      </p:to>
                                    </p:set>
                                    <p:anim calcmode="lin" valueType="num">
                                      <p:cBhvr additive="base">
                                        <p:cTn id="43" dur="2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79515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777114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581128"/>
            <a:ext cx="7795152" cy="136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52709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560840" cy="923330"/>
          </a:xfrm>
          <a:prstGeom prst="rect">
            <a:avLst/>
          </a:prstGeom>
          <a:noFill/>
        </p:spPr>
        <p:txBody>
          <a:bodyPr wrap="square" rtlCol="0">
            <a:spAutoFit/>
          </a:bodyPr>
          <a:lstStyle/>
          <a:p>
            <a:pPr algn="ctr"/>
            <a:r>
              <a:rPr lang="uk-UA" sz="5400" dirty="0" smtClean="0">
                <a:solidFill>
                  <a:srgbClr val="C00000"/>
                </a:solidFill>
                <a:latin typeface="Times New Roman" panose="02020603050405020304" pitchFamily="18" charset="0"/>
                <a:cs typeface="Times New Roman" panose="02020603050405020304" pitchFamily="18" charset="0"/>
              </a:rPr>
              <a:t>Домашнє завдання</a:t>
            </a:r>
            <a:endParaRPr lang="ru-RU" sz="54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07658" y="1919899"/>
            <a:ext cx="7560840" cy="1446550"/>
          </a:xfrm>
          <a:prstGeom prst="rect">
            <a:avLst/>
          </a:prstGeom>
          <a:noFill/>
        </p:spPr>
        <p:txBody>
          <a:bodyPr wrap="square" rtlCol="0">
            <a:spAutoFit/>
          </a:bodyPr>
          <a:lstStyle/>
          <a:p>
            <a:r>
              <a:rPr lang="uk-UA" sz="4400" dirty="0" smtClean="0">
                <a:latin typeface="Times New Roman" panose="02020603050405020304" pitchFamily="18" charset="0"/>
                <a:cs typeface="Times New Roman" panose="02020603050405020304" pitchFamily="18" charset="0"/>
              </a:rPr>
              <a:t>§15 опрацювати</a:t>
            </a:r>
          </a:p>
          <a:p>
            <a:r>
              <a:rPr lang="uk-UA" sz="4400" dirty="0" smtClean="0">
                <a:latin typeface="Times New Roman" panose="02020603050405020304" pitchFamily="18" charset="0"/>
                <a:cs typeface="Times New Roman" panose="02020603050405020304" pitchFamily="18" charset="0"/>
              </a:rPr>
              <a:t>Виконати № 565, 570, 575</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158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10"/>
          </p:nvPr>
        </p:nvSpPr>
        <p:spPr/>
        <p:txBody>
          <a:bodyPr/>
          <a:lstStyle/>
          <a:p>
            <a:pPr>
              <a:defRPr/>
            </a:pPr>
            <a:fld id="{FFD5AC70-FE5F-40D9-AEF8-01451EA4F3D6}" type="datetime1">
              <a:rPr lang="ru-RU" smtClean="0"/>
              <a:pPr>
                <a:defRPr/>
              </a:pPr>
              <a:t>21.01.2023</a:t>
            </a:fld>
            <a:endParaRPr lang="ru-RU" smtClean="0"/>
          </a:p>
        </p:txBody>
      </p:sp>
      <p:sp>
        <p:nvSpPr>
          <p:cNvPr id="6" name="Місце для номера слайда 5"/>
          <p:cNvSpPr>
            <a:spLocks noGrp="1"/>
          </p:cNvSpPr>
          <p:nvPr>
            <p:ph type="sldNum" sz="quarter" idx="12"/>
          </p:nvPr>
        </p:nvSpPr>
        <p:spPr/>
        <p:txBody>
          <a:bodyPr/>
          <a:lstStyle/>
          <a:p>
            <a:pPr>
              <a:defRPr/>
            </a:pPr>
            <a:fld id="{74234753-0828-4314-B0E5-DB497869882F}" type="slidenum">
              <a:rPr lang="ru-RU" smtClean="0"/>
              <a:pPr>
                <a:defRPr/>
              </a:pPr>
              <a:t>2</a:t>
            </a:fld>
            <a:endParaRPr lang="ru-RU" smtClean="0"/>
          </a:p>
        </p:txBody>
      </p:sp>
      <p:sp>
        <p:nvSpPr>
          <p:cNvPr id="36867" name="Rectangle 3"/>
          <p:cNvSpPr>
            <a:spLocks noGrp="1" noChangeArrowheads="1"/>
          </p:cNvSpPr>
          <p:nvPr>
            <p:ph sz="quarter" idx="13"/>
          </p:nvPr>
        </p:nvSpPr>
        <p:spPr>
          <a:xfrm>
            <a:off x="0" y="609600"/>
            <a:ext cx="8915400" cy="4953000"/>
          </a:xfrm>
        </p:spPr>
        <p:txBody>
          <a:bodyPr>
            <a:noAutofit/>
          </a:bodyPr>
          <a:lstStyle/>
          <a:p>
            <a:pPr eaLnBrk="1" hangingPunct="1"/>
            <a:r>
              <a:rPr lang="uk-UA" sz="2800" dirty="0" smtClean="0">
                <a:latin typeface="Times New Roman" panose="02020603050405020304" pitchFamily="18" charset="0"/>
                <a:cs typeface="Times New Roman" panose="02020603050405020304" pitchFamily="18" charset="0"/>
              </a:rPr>
              <a:t>Людині властиво розглядати те або інше зібрання предметів, споріднених за якою-небудь ознакою, як самостійний об′єкт (посуд для кави, молока, цукру… Все це разом – сервіз).</a:t>
            </a:r>
          </a:p>
          <a:p>
            <a:pPr eaLnBrk="1" hangingPunct="1"/>
            <a:r>
              <a:rPr lang="uk-UA" sz="2800" dirty="0" smtClean="0">
                <a:latin typeface="Times New Roman" panose="02020603050405020304" pitchFamily="18" charset="0"/>
                <a:cs typeface="Times New Roman" panose="02020603050405020304" pitchFamily="18" charset="0"/>
              </a:rPr>
              <a:t>Подібне об′єднання доцільне, коли треба говорити про сукупність об′єктів як про єдине ціле.</a:t>
            </a:r>
          </a:p>
          <a:p>
            <a:pPr eaLnBrk="1" hangingPunct="1"/>
            <a:r>
              <a:rPr lang="uk-UA" sz="2800" dirty="0" smtClean="0">
                <a:latin typeface="Times New Roman" panose="02020603050405020304" pitchFamily="18" charset="0"/>
                <a:cs typeface="Times New Roman" panose="02020603050405020304" pitchFamily="18" charset="0"/>
              </a:rPr>
              <a:t>Німецький математик Георг Кантор (1845-1918) увів і розвинув це поняття при досліджуванні числових послідовностей і тригонометричних рядів. І став одним із засновників </a:t>
            </a:r>
            <a:r>
              <a:rPr lang="uk-UA" sz="2800" b="1" dirty="0" smtClean="0">
                <a:latin typeface="Times New Roman" panose="02020603050405020304" pitchFamily="18" charset="0"/>
                <a:cs typeface="Times New Roman" panose="02020603050405020304" pitchFamily="18" charset="0"/>
              </a:rPr>
              <a:t>теорії множин</a:t>
            </a:r>
          </a:p>
          <a:p>
            <a:pPr eaLnBrk="1" hangingPunct="1"/>
            <a:r>
              <a:rPr lang="uk-UA" sz="2800" b="1" dirty="0" smtClean="0">
                <a:latin typeface="Times New Roman" panose="02020603050405020304" pitchFamily="18" charset="0"/>
                <a:cs typeface="Times New Roman" panose="02020603050405020304" pitchFamily="18" charset="0"/>
              </a:rPr>
              <a:t>Множина - це основне математичне поняття, і не означається.</a:t>
            </a:r>
          </a:p>
        </p:txBody>
      </p:sp>
    </p:spTree>
    <p:extLst>
      <p:ext uri="{BB962C8B-B14F-4D97-AF65-F5344CB8AC3E}">
        <p14:creationId xmlns:p14="http://schemas.microsoft.com/office/powerpoint/2010/main" val="36449490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0"/>
                                        <p:tgtEl>
                                          <p:spTgt spid="36867">
                                            <p:txEl>
                                              <p:pRg st="0" end="0"/>
                                            </p:txEl>
                                          </p:spTgt>
                                        </p:tgtEl>
                                      </p:cBhvr>
                                    </p:animEffect>
                                    <p:anim calcmode="lin" valueType="num">
                                      <p:cBhvr>
                                        <p:cTn id="8" dur="5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0"/>
                            </p:stCondLst>
                            <p:childTnLst>
                              <p:par>
                                <p:cTn id="11" presetID="42" presetClass="entr" presetSubtype="0" fill="hold" grpId="0" nodeType="after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Effect transition="in" filter="fade">
                                      <p:cBhvr>
                                        <p:cTn id="13" dur="5000"/>
                                        <p:tgtEl>
                                          <p:spTgt spid="36867">
                                            <p:txEl>
                                              <p:pRg st="1" end="1"/>
                                            </p:txEl>
                                          </p:spTgt>
                                        </p:tgtEl>
                                      </p:cBhvr>
                                    </p:animEffect>
                                    <p:anim calcmode="lin" valueType="num">
                                      <p:cBhvr>
                                        <p:cTn id="14" dur="5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0"/>
                            </p:stCondLst>
                            <p:childTnLst>
                              <p:par>
                                <p:cTn id="17" presetID="42" presetClass="entr" presetSubtype="0" fill="hold" grpId="0" nodeType="after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fade">
                                      <p:cBhvr>
                                        <p:cTn id="19" dur="5000"/>
                                        <p:tgtEl>
                                          <p:spTgt spid="36867">
                                            <p:txEl>
                                              <p:pRg st="2" end="2"/>
                                            </p:txEl>
                                          </p:spTgt>
                                        </p:tgtEl>
                                      </p:cBhvr>
                                    </p:animEffect>
                                    <p:anim calcmode="lin" valueType="num">
                                      <p:cBhvr>
                                        <p:cTn id="20" dur="5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0"/>
                            </p:stCondLst>
                            <p:childTnLst>
                              <p:par>
                                <p:cTn id="23" presetID="42" presetClass="entr" presetSubtype="0" fill="hold" grpId="0" nodeType="after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Effect transition="in" filter="fade">
                                      <p:cBhvr>
                                        <p:cTn id="25" dur="5000"/>
                                        <p:tgtEl>
                                          <p:spTgt spid="36867">
                                            <p:txEl>
                                              <p:pRg st="3" end="3"/>
                                            </p:txEl>
                                          </p:spTgt>
                                        </p:tgtEl>
                                      </p:cBhvr>
                                    </p:animEffect>
                                    <p:anim calcmode="lin" valueType="num">
                                      <p:cBhvr>
                                        <p:cTn id="26" dur="5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7" dur="5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5E35F78B-96F7-4FC1-89A5-5D4FAAD3C68B}" type="datetime1">
              <a:rPr lang="ru-RU"/>
              <a:pPr>
                <a:defRPr/>
              </a:pPr>
              <a:t>21.01.2023</a:t>
            </a:fld>
            <a:endParaRPr lang="ru-RU"/>
          </a:p>
        </p:txBody>
      </p:sp>
      <p:sp>
        <p:nvSpPr>
          <p:cNvPr id="5" name="Номер слайда 4"/>
          <p:cNvSpPr>
            <a:spLocks noGrp="1"/>
          </p:cNvSpPr>
          <p:nvPr>
            <p:ph type="sldNum" sz="quarter" idx="12"/>
          </p:nvPr>
        </p:nvSpPr>
        <p:spPr/>
        <p:txBody>
          <a:bodyPr/>
          <a:lstStyle/>
          <a:p>
            <a:pPr>
              <a:defRPr/>
            </a:pPr>
            <a:fld id="{94C48461-50B2-457D-A0BD-00425DB53996}" type="slidenum">
              <a:rPr lang="ru-RU"/>
              <a:pPr>
                <a:defRPr/>
              </a:pPr>
              <a:t>3</a:t>
            </a:fld>
            <a:endParaRPr lang="ru-RU"/>
          </a:p>
        </p:txBody>
      </p:sp>
      <p:sp>
        <p:nvSpPr>
          <p:cNvPr id="5122" name="Заголовок 1"/>
          <p:cNvSpPr>
            <a:spLocks noGrp="1"/>
          </p:cNvSpPr>
          <p:nvPr>
            <p:ph type="title"/>
          </p:nvPr>
        </p:nvSpPr>
        <p:spPr>
          <a:xfrm>
            <a:off x="179512" y="115888"/>
            <a:ext cx="8964488" cy="1143000"/>
          </a:xfrm>
        </p:spPr>
        <p:txBody>
          <a:bodyPr/>
          <a:lstStyle/>
          <a:p>
            <a:pPr eaLnBrk="1" hangingPunct="1"/>
            <a:r>
              <a:rPr lang="uk-UA" sz="3600" dirty="0" smtClean="0"/>
              <a:t>Сприймання матеріалу про множини</a:t>
            </a:r>
            <a:endParaRPr lang="ru-RU" sz="3600" dirty="0" smtClean="0"/>
          </a:p>
        </p:txBody>
      </p:sp>
      <p:sp>
        <p:nvSpPr>
          <p:cNvPr id="5123" name="Rectangle 7"/>
          <p:cNvSpPr>
            <a:spLocks noGrp="1"/>
          </p:cNvSpPr>
          <p:nvPr>
            <p:ph sz="quarter" idx="13"/>
          </p:nvPr>
        </p:nvSpPr>
        <p:spPr>
          <a:xfrm>
            <a:off x="323528" y="1628800"/>
            <a:ext cx="8352928" cy="4752528"/>
          </a:xfrm>
        </p:spPr>
        <p:txBody>
          <a:bodyPr>
            <a:noAutofit/>
          </a:bodyPr>
          <a:lstStyle/>
          <a:p>
            <a:pPr marL="0" indent="363538" algn="just" eaLnBrk="1" hangingPunct="1">
              <a:buFont typeface="Arial" pitchFamily="34" charset="0"/>
              <a:buNone/>
            </a:pPr>
            <a:r>
              <a:rPr lang="uk-UA" sz="2800" dirty="0" smtClean="0">
                <a:latin typeface="Times New Roman" panose="02020603050405020304" pitchFamily="18" charset="0"/>
                <a:cs typeface="Times New Roman" panose="02020603050405020304" pitchFamily="18" charset="0"/>
              </a:rPr>
              <a:t>Поняття множини належить до первісних понять математики, якому не дається означення. Множину можна уявити як сукупність, зібрання деяких предметів, об’єднаних за певною характеристичною ознакою. Наприклад, множина учнів класу, множина цифр десяткової нумерації(0,1,2,3,4,5,6,7,8,9), множина натуральних чисел, множина зернин у даному колосі, множина літер в українського алфавіту, множина точок на прямій тощо.</a:t>
            </a:r>
            <a:endParaRPr 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48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дати 3"/>
          <p:cNvSpPr>
            <a:spLocks noGrp="1"/>
          </p:cNvSpPr>
          <p:nvPr>
            <p:ph type="dt" sz="half" idx="10"/>
          </p:nvPr>
        </p:nvSpPr>
        <p:spPr/>
        <p:txBody>
          <a:bodyPr/>
          <a:lstStyle/>
          <a:p>
            <a:pPr>
              <a:defRPr/>
            </a:pPr>
            <a:fld id="{9C10CE0A-BFD0-4633-924C-42B832DAA493}" type="datetime1">
              <a:rPr lang="ru-RU" smtClean="0"/>
              <a:pPr>
                <a:defRPr/>
              </a:pPr>
              <a:t>21.01.2023</a:t>
            </a:fld>
            <a:endParaRPr lang="ru-RU" smtClean="0"/>
          </a:p>
        </p:txBody>
      </p:sp>
      <p:sp>
        <p:nvSpPr>
          <p:cNvPr id="7" name="Місце для номера слайда 5"/>
          <p:cNvSpPr>
            <a:spLocks noGrp="1"/>
          </p:cNvSpPr>
          <p:nvPr>
            <p:ph type="sldNum" sz="quarter" idx="12"/>
          </p:nvPr>
        </p:nvSpPr>
        <p:spPr/>
        <p:txBody>
          <a:bodyPr/>
          <a:lstStyle/>
          <a:p>
            <a:pPr>
              <a:defRPr/>
            </a:pPr>
            <a:fld id="{2D0F47F3-B3C4-4558-BB45-1F7C160B31BE}" type="slidenum">
              <a:rPr lang="ru-RU" smtClean="0"/>
              <a:pPr>
                <a:defRPr/>
              </a:pPr>
              <a:t>4</a:t>
            </a:fld>
            <a:endParaRPr lang="ru-RU" smtClean="0"/>
          </a:p>
        </p:txBody>
      </p:sp>
      <p:pic>
        <p:nvPicPr>
          <p:cNvPr id="6147"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1219200"/>
            <a:ext cx="4587875" cy="33591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4495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33877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3032625" cy="369332"/>
          </a:xfrm>
          <a:prstGeom prst="rect">
            <a:avLst/>
          </a:prstGeom>
          <a:noFill/>
        </p:spPr>
        <p:txBody>
          <a:bodyPr wrap="none">
            <a:spAutoFit/>
          </a:bodyPr>
          <a:lstStyle/>
          <a:p>
            <a:pPr>
              <a:defRPr/>
            </a:pPr>
            <a:r>
              <a:rPr lang="uk-UA"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charset="0"/>
              </a:rPr>
              <a:t>Множина учнів класу</a:t>
            </a:r>
            <a:endParaRPr lang="ru-RU"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charset="0"/>
            </a:endParaRPr>
          </a:p>
        </p:txBody>
      </p:sp>
      <p:sp>
        <p:nvSpPr>
          <p:cNvPr id="3" name="TextBox 2"/>
          <p:cNvSpPr txBox="1"/>
          <p:nvPr/>
        </p:nvSpPr>
        <p:spPr>
          <a:xfrm>
            <a:off x="5010211" y="1026894"/>
            <a:ext cx="3384376" cy="646331"/>
          </a:xfrm>
          <a:prstGeom prst="rect">
            <a:avLst/>
          </a:prstGeom>
          <a:noFill/>
        </p:spPr>
        <p:txBody>
          <a:bodyPr>
            <a:spAutoFit/>
          </a:bodyPr>
          <a:lstStyle/>
          <a:p>
            <a:pPr>
              <a:defRPr/>
            </a:pPr>
            <a:r>
              <a:rPr lang="uk-UA"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rial" charset="0"/>
              </a:rPr>
              <a:t>Множина </a:t>
            </a:r>
            <a:r>
              <a:rPr lang="uk-UA"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rial" charset="0"/>
              </a:rPr>
              <a:t>др0бових </a:t>
            </a:r>
            <a:r>
              <a:rPr lang="uk-UA"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rial" charset="0"/>
              </a:rPr>
              <a:t>чисел</a:t>
            </a:r>
            <a:endParaRPr lang="ru-RU"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Arial" charset="0"/>
            </a:endParaRPr>
          </a:p>
        </p:txBody>
      </p:sp>
      <p:sp>
        <p:nvSpPr>
          <p:cNvPr id="4" name="TextBox 3"/>
          <p:cNvSpPr txBox="1"/>
          <p:nvPr/>
        </p:nvSpPr>
        <p:spPr>
          <a:xfrm>
            <a:off x="611952" y="3748543"/>
            <a:ext cx="3999236" cy="369332"/>
          </a:xfrm>
          <a:prstGeom prst="rect">
            <a:avLst/>
          </a:prstGeom>
          <a:noFill/>
        </p:spPr>
        <p:txBody>
          <a:bodyPr wrap="none">
            <a:spAutoFit/>
          </a:bodyPr>
          <a:lstStyle/>
          <a:p>
            <a:pPr>
              <a:defRPr/>
            </a:pPr>
            <a:r>
              <a:rPr lang="uk-UA"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charset="0"/>
              </a:rPr>
              <a:t>Множина молекул речовини</a:t>
            </a:r>
            <a:endParaRPr lang="ru-RU"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rial" charset="0"/>
            </a:endParaRPr>
          </a:p>
        </p:txBody>
      </p:sp>
      <p:grpSp>
        <p:nvGrpSpPr>
          <p:cNvPr id="8" name="Группа 7"/>
          <p:cNvGrpSpPr>
            <a:grpSpLocks/>
          </p:cNvGrpSpPr>
          <p:nvPr/>
        </p:nvGrpSpPr>
        <p:grpSpPr bwMode="auto">
          <a:xfrm>
            <a:off x="5116638" y="1464557"/>
            <a:ext cx="3006725" cy="2232025"/>
            <a:chOff x="5342543" y="2327088"/>
            <a:chExt cx="3005578" cy="2232248"/>
          </a:xfrm>
        </p:grpSpPr>
        <p:sp>
          <p:nvSpPr>
            <p:cNvPr id="5" name="Облако 4"/>
            <p:cNvSpPr>
              <a:spLocks noRot="1" noChangeAspect="1" noMove="1" noResize="1" noEditPoints="1" noAdjustHandles="1" noChangeArrowheads="1" noChangeShapeType="1" noTextEdit="1"/>
            </p:cNvSpPr>
            <p:nvPr/>
          </p:nvSpPr>
          <p:spPr>
            <a:xfrm>
              <a:off x="5342543" y="2327088"/>
              <a:ext cx="3005578" cy="2232248"/>
            </a:xfrm>
            <a:prstGeom prst="cloud">
              <a:avLst/>
            </a:prstGeom>
            <a:blipFill rotWithShape="1">
              <a:blip r:embed="rId2"/>
              <a:stretch>
                <a:fillRect/>
              </a:stretch>
            </a:blipFill>
          </p:spPr>
          <p:txBody>
            <a:bodyPr/>
            <a:lstStyle/>
            <a:p>
              <a:pPr>
                <a:defRPr/>
              </a:pPr>
              <a:r>
                <a:rPr lang="ru-RU">
                  <a:noFill/>
                </a:rPr>
                <a:t> </a:t>
              </a:r>
            </a:p>
          </p:txBody>
        </p:sp>
        <p:sp>
          <p:nvSpPr>
            <p:cNvPr id="6" name="TextBox 5"/>
            <p:cNvSpPr txBox="1">
              <a:spLocks noRot="1" noChangeAspect="1" noMove="1" noResize="1" noEditPoints="1" noAdjustHandles="1" noChangeArrowheads="1" noChangeShapeType="1" noTextEdit="1"/>
            </p:cNvSpPr>
            <p:nvPr/>
          </p:nvSpPr>
          <p:spPr>
            <a:xfrm>
              <a:off x="5829297" y="2711150"/>
              <a:ext cx="505267" cy="610936"/>
            </a:xfrm>
            <a:prstGeom prst="rect">
              <a:avLst/>
            </a:prstGeom>
            <a:blipFill rotWithShape="1">
              <a:blip r:embed="rId3"/>
              <a:stretch>
                <a:fillRect/>
              </a:stretch>
            </a:blipFill>
          </p:spPr>
          <p:txBody>
            <a:bodyPr/>
            <a:lstStyle/>
            <a:p>
              <a:pPr>
                <a:defRPr/>
              </a:pPr>
              <a:r>
                <a:rPr lang="ru-RU">
                  <a:noFill/>
                </a:rPr>
                <a:t> </a:t>
              </a:r>
            </a:p>
          </p:txBody>
        </p:sp>
        <p:sp>
          <p:nvSpPr>
            <p:cNvPr id="7" name="TextBox 6"/>
            <p:cNvSpPr txBox="1">
              <a:spLocks noRot="1" noChangeAspect="1" noMove="1" noResize="1" noEditPoints="1" noAdjustHandles="1" noChangeArrowheads="1" noChangeShapeType="1" noTextEdit="1"/>
            </p:cNvSpPr>
            <p:nvPr/>
          </p:nvSpPr>
          <p:spPr>
            <a:xfrm>
              <a:off x="6965038" y="2586227"/>
              <a:ext cx="976549" cy="369332"/>
            </a:xfrm>
            <a:prstGeom prst="rect">
              <a:avLst/>
            </a:prstGeom>
            <a:blipFill rotWithShape="1">
              <a:blip r:embed="rId4"/>
              <a:stretch>
                <a:fillRect/>
              </a:stretch>
            </a:blipFill>
          </p:spPr>
          <p:txBody>
            <a:bodyPr/>
            <a:lstStyle/>
            <a:p>
              <a:pPr>
                <a:defRPr/>
              </a:pPr>
              <a:r>
                <a:rPr lang="ru-RU">
                  <a:noFill/>
                </a:rPr>
                <a:t> </a:t>
              </a:r>
            </a:p>
          </p:txBody>
        </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20" y="1413164"/>
            <a:ext cx="3184809" cy="210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090" y="4176976"/>
            <a:ext cx="2569468" cy="25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2358" y="4266257"/>
            <a:ext cx="3233999" cy="215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9" name="TextBox 8"/>
              <p:cNvSpPr txBox="1"/>
              <p:nvPr/>
            </p:nvSpPr>
            <p:spPr>
              <a:xfrm>
                <a:off x="7108462" y="2636912"/>
                <a:ext cx="488461" cy="6090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ru-RU" i="1" smtClean="0">
                              <a:latin typeface="Cambria Math"/>
                            </a:rPr>
                          </m:ctrlPr>
                        </m:fPr>
                        <m:num>
                          <m:r>
                            <a:rPr lang="en-GB" b="0" i="1" smtClean="0">
                              <a:latin typeface="Cambria Math"/>
                            </a:rPr>
                            <m:t>7</m:t>
                          </m:r>
                        </m:num>
                        <m:den>
                          <m:r>
                            <a:rPr lang="en-GB" b="0" i="1" smtClean="0">
                              <a:latin typeface="Cambria Math"/>
                            </a:rPr>
                            <m:t>22</m:t>
                          </m:r>
                        </m:den>
                      </m:f>
                    </m:oMath>
                  </m:oMathPara>
                </a14:m>
                <a:endParaRPr lang="ru-RU" dirty="0"/>
              </a:p>
            </p:txBody>
          </p:sp>
        </mc:Choice>
        <mc:Fallback>
          <p:sp>
            <p:nvSpPr>
              <p:cNvPr id="9" name="TextBox 8"/>
              <p:cNvSpPr txBox="1">
                <a:spLocks noRot="1" noChangeAspect="1" noMove="1" noResize="1" noEditPoints="1" noAdjustHandles="1" noChangeArrowheads="1" noChangeShapeType="1" noTextEdit="1"/>
              </p:cNvSpPr>
              <p:nvPr/>
            </p:nvSpPr>
            <p:spPr>
              <a:xfrm>
                <a:off x="7108462" y="2636912"/>
                <a:ext cx="488461" cy="609077"/>
              </a:xfrm>
              <a:prstGeom prst="rect">
                <a:avLst/>
              </a:prstGeom>
              <a:blipFill rotWithShape="1">
                <a:blip r:embed="rId8"/>
                <a:stretch>
                  <a:fillRect/>
                </a:stretch>
              </a:blipFill>
            </p:spPr>
            <p:txBody>
              <a:bodyPr/>
              <a:lstStyle/>
              <a:p>
                <a:r>
                  <a:rPr lang="ru-RU">
                    <a:noFill/>
                  </a:rPr>
                  <a:t> </a:t>
                </a:r>
              </a:p>
            </p:txBody>
          </p:sp>
        </mc:Fallback>
      </mc:AlternateContent>
      <p:sp>
        <p:nvSpPr>
          <p:cNvPr id="10" name="TextBox 9"/>
          <p:cNvSpPr txBox="1"/>
          <p:nvPr/>
        </p:nvSpPr>
        <p:spPr>
          <a:xfrm>
            <a:off x="5304508" y="2756784"/>
            <a:ext cx="864096" cy="369332"/>
          </a:xfrm>
          <a:prstGeom prst="rect">
            <a:avLst/>
          </a:prstGeom>
          <a:noFill/>
        </p:spPr>
        <p:txBody>
          <a:bodyPr wrap="square" rtlCol="0">
            <a:spAutoFit/>
          </a:bodyPr>
          <a:lstStyle/>
          <a:p>
            <a:r>
              <a:rPr lang="en-GB" dirty="0" smtClean="0"/>
              <a:t>- 2</a:t>
            </a:r>
            <a:r>
              <a:rPr lang="uk-UA" dirty="0" smtClean="0"/>
              <a:t>,</a:t>
            </a:r>
            <a:r>
              <a:rPr lang="en-GB" dirty="0" smtClean="0"/>
              <a:t>9</a:t>
            </a:r>
            <a:endParaRPr lang="ru-RU" dirty="0"/>
          </a:p>
        </p:txBody>
      </p:sp>
      <mc:AlternateContent xmlns:mc="http://schemas.openxmlformats.org/markup-compatibility/2006">
        <mc:Choice xmlns:a14="http://schemas.microsoft.com/office/drawing/2010/main" Requires="a14">
          <p:sp>
            <p:nvSpPr>
              <p:cNvPr id="11" name="TextBox 10"/>
              <p:cNvSpPr txBox="1"/>
              <p:nvPr/>
            </p:nvSpPr>
            <p:spPr>
              <a:xfrm>
                <a:off x="6335617" y="3003967"/>
                <a:ext cx="404135" cy="484043"/>
              </a:xfrm>
              <a:prstGeom prst="rect">
                <a:avLst/>
              </a:prstGeom>
              <a:noFill/>
            </p:spPr>
            <p:txBody>
              <a:bodyPr wrap="square" rtlCol="0">
                <a:spAutoFit/>
              </a:bodyPr>
              <a:lstStyle/>
              <a:p>
                <a:r>
                  <a:rPr lang="uk-UA" dirty="0" smtClean="0"/>
                  <a:t>6</a:t>
                </a:r>
                <a14:m>
                  <m:oMath xmlns:m="http://schemas.openxmlformats.org/officeDocument/2006/math">
                    <m:f>
                      <m:fPr>
                        <m:ctrlPr>
                          <a:rPr lang="uk-UA" i="1" smtClean="0">
                            <a:latin typeface="Cambria Math"/>
                          </a:rPr>
                        </m:ctrlPr>
                      </m:fPr>
                      <m:num>
                        <m:r>
                          <a:rPr lang="uk-UA" b="0" i="1" smtClean="0">
                            <a:latin typeface="Cambria Math"/>
                          </a:rPr>
                          <m:t>2</m:t>
                        </m:r>
                      </m:num>
                      <m:den>
                        <m:r>
                          <a:rPr lang="uk-UA" b="0" i="1" smtClean="0">
                            <a:latin typeface="Cambria Math"/>
                          </a:rPr>
                          <m:t>3</m:t>
                        </m:r>
                      </m:den>
                    </m:f>
                  </m:oMath>
                </a14:m>
                <a:endParaRPr lang="ru-RU" dirty="0"/>
              </a:p>
            </p:txBody>
          </p:sp>
        </mc:Choice>
        <mc:Fallback>
          <p:sp>
            <p:nvSpPr>
              <p:cNvPr id="11" name="TextBox 10"/>
              <p:cNvSpPr txBox="1">
                <a:spLocks noRot="1" noChangeAspect="1" noMove="1" noResize="1" noEditPoints="1" noAdjustHandles="1" noChangeArrowheads="1" noChangeShapeType="1" noTextEdit="1"/>
              </p:cNvSpPr>
              <p:nvPr/>
            </p:nvSpPr>
            <p:spPr>
              <a:xfrm>
                <a:off x="6335617" y="3003967"/>
                <a:ext cx="404135" cy="484043"/>
              </a:xfrm>
              <a:prstGeom prst="rect">
                <a:avLst/>
              </a:prstGeom>
              <a:blipFill rotWithShape="1">
                <a:blip r:embed="rId9"/>
                <a:stretch>
                  <a:fillRect l="-11940" b="-6329"/>
                </a:stretch>
              </a:blipFill>
            </p:spPr>
            <p:txBody>
              <a:bodyPr/>
              <a:lstStyle/>
              <a:p>
                <a:r>
                  <a:rPr lang="ru-RU">
                    <a:noFill/>
                  </a:rPr>
                  <a:t> </a:t>
                </a:r>
              </a:p>
            </p:txBody>
          </p:sp>
        </mc:Fallback>
      </mc:AlternateContent>
      <p:sp>
        <p:nvSpPr>
          <p:cNvPr id="12" name="TextBox 11"/>
          <p:cNvSpPr txBox="1"/>
          <p:nvPr/>
        </p:nvSpPr>
        <p:spPr>
          <a:xfrm>
            <a:off x="7108462" y="2276872"/>
            <a:ext cx="1014901" cy="369332"/>
          </a:xfrm>
          <a:prstGeom prst="rect">
            <a:avLst/>
          </a:prstGeom>
          <a:noFill/>
        </p:spPr>
        <p:txBody>
          <a:bodyPr wrap="square" rtlCol="0">
            <a:spAutoFit/>
          </a:bodyPr>
          <a:lstStyle/>
          <a:p>
            <a:r>
              <a:rPr lang="uk-UA" dirty="0" smtClean="0"/>
              <a:t>0,004</a:t>
            </a:r>
            <a:endParaRPr lang="ru-RU" dirty="0"/>
          </a:p>
        </p:txBody>
      </p:sp>
      <p:sp>
        <p:nvSpPr>
          <p:cNvPr id="13" name="TextBox 12"/>
          <p:cNvSpPr txBox="1"/>
          <p:nvPr/>
        </p:nvSpPr>
        <p:spPr>
          <a:xfrm>
            <a:off x="4860032" y="3861048"/>
            <a:ext cx="3816424" cy="369332"/>
          </a:xfrm>
          <a:prstGeom prst="rect">
            <a:avLst/>
          </a:prstGeom>
          <a:noFill/>
        </p:spPr>
        <p:txBody>
          <a:bodyPr wrap="square" rtlCol="0">
            <a:spAutoFit/>
          </a:bodyPr>
          <a:lstStyle/>
          <a:p>
            <a:r>
              <a:rPr lang="uk-UA" b="1" dirty="0" smtClean="0">
                <a:solidFill>
                  <a:srgbClr val="FFC000"/>
                </a:solidFill>
                <a:latin typeface="Times New Roman" panose="02020603050405020304" pitchFamily="18" charset="0"/>
                <a:cs typeface="Times New Roman" panose="02020603050405020304" pitchFamily="18" charset="0"/>
              </a:rPr>
              <a:t>МНОЖИНА ФРУКТІВ</a:t>
            </a:r>
            <a:endParaRPr lang="ru-RU"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1373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68312" y="0"/>
            <a:ext cx="8352159" cy="1484784"/>
          </a:xfrm>
        </p:spPr>
        <p:txBody>
          <a:bodyPr/>
          <a:lstStyle/>
          <a:p>
            <a:pPr marL="0" indent="0" eaLnBrk="1" hangingPunct="1">
              <a:buNone/>
            </a:pPr>
            <a:r>
              <a:rPr lang="uk-UA" sz="4400" dirty="0" smtClean="0">
                <a:solidFill>
                  <a:srgbClr val="C00000"/>
                </a:solidFill>
                <a:latin typeface="Times New Roman" panose="02020603050405020304" pitchFamily="18" charset="0"/>
                <a:cs typeface="Times New Roman" panose="02020603050405020304" pitchFamily="18" charset="0"/>
              </a:rPr>
              <a:t>Найважливіші множини, що мають </a:t>
            </a:r>
            <a:r>
              <a:rPr lang="uk-UA" sz="4400" dirty="0" smtClean="0">
                <a:solidFill>
                  <a:srgbClr val="C00000"/>
                </a:solidFill>
                <a:latin typeface="Times New Roman" panose="02020603050405020304" pitchFamily="18" charset="0"/>
                <a:cs typeface="Times New Roman" panose="02020603050405020304" pitchFamily="18" charset="0"/>
              </a:rPr>
              <a:t> </a:t>
            </a:r>
            <a:r>
              <a:rPr lang="uk-UA" sz="4400" dirty="0" smtClean="0">
                <a:solidFill>
                  <a:srgbClr val="C00000"/>
                </a:solidFill>
                <a:latin typeface="Times New Roman" panose="02020603050405020304" pitchFamily="18" charset="0"/>
                <a:cs typeface="Times New Roman" panose="02020603050405020304" pitchFamily="18" charset="0"/>
              </a:rPr>
              <a:t>назви та позначення</a:t>
            </a:r>
            <a:endParaRPr lang="ru-RU" sz="4400" dirty="0" smtClean="0">
              <a:solidFill>
                <a:srgbClr val="C00000"/>
              </a:solidFill>
              <a:latin typeface="Times New Roman" panose="02020603050405020304" pitchFamily="18" charset="0"/>
              <a:cs typeface="Times New Roman" panose="02020603050405020304" pitchFamily="18" charset="0"/>
            </a:endParaRPr>
          </a:p>
        </p:txBody>
      </p:sp>
      <p:sp>
        <p:nvSpPr>
          <p:cNvPr id="19459" name="Rectangle 3"/>
          <p:cNvSpPr>
            <a:spLocks noGrp="1"/>
          </p:cNvSpPr>
          <p:nvPr>
            <p:ph sz="quarter" idx="13"/>
          </p:nvPr>
        </p:nvSpPr>
        <p:spPr>
          <a:xfrm>
            <a:off x="611560" y="1772816"/>
            <a:ext cx="8136904" cy="4680520"/>
          </a:xfrm>
        </p:spPr>
        <p:txBody>
          <a:bodyPr>
            <a:normAutofit/>
          </a:bodyPr>
          <a:lstStyle/>
          <a:p>
            <a:pPr marL="45720" indent="0" eaLnBrk="1" hangingPunct="1">
              <a:lnSpc>
                <a:spcPct val="90000"/>
              </a:lnSpc>
              <a:buNone/>
            </a:pPr>
            <a:r>
              <a:rPr lang="uk-UA" sz="2400" dirty="0"/>
              <a:t>М</a:t>
            </a:r>
            <a:r>
              <a:rPr lang="uk-UA" sz="2400" dirty="0" smtClean="0"/>
              <a:t>ножина </a:t>
            </a:r>
            <a:r>
              <a:rPr lang="uk-UA" sz="2400" dirty="0" smtClean="0"/>
              <a:t>значень аргументу функції </a:t>
            </a:r>
            <a:r>
              <a:rPr lang="en-US" sz="2400" b="1" i="1" dirty="0" smtClean="0"/>
              <a:t>f</a:t>
            </a:r>
            <a:r>
              <a:rPr lang="uk-UA" sz="2400" b="1" i="1" dirty="0" smtClean="0"/>
              <a:t> </a:t>
            </a:r>
            <a:r>
              <a:rPr lang="uk-UA" sz="2400" dirty="0" smtClean="0">
                <a:solidFill>
                  <a:srgbClr val="C00000"/>
                </a:solidFill>
              </a:rPr>
              <a:t>– </a:t>
            </a:r>
            <a:r>
              <a:rPr lang="uk-UA" sz="2400" b="1" i="1" dirty="0" smtClean="0">
                <a:solidFill>
                  <a:srgbClr val="C00000"/>
                </a:solidFill>
              </a:rPr>
              <a:t>область визначення функції</a:t>
            </a:r>
            <a:r>
              <a:rPr lang="uk-UA" sz="2400" dirty="0" smtClean="0"/>
              <a:t>, яку позначають </a:t>
            </a:r>
            <a:r>
              <a:rPr lang="en-US" sz="2400" b="1" i="1" dirty="0" smtClean="0"/>
              <a:t>D(</a:t>
            </a:r>
            <a:r>
              <a:rPr lang="en-GB" sz="2400" b="1" i="1" dirty="0" smtClean="0"/>
              <a:t>f</a:t>
            </a:r>
            <a:r>
              <a:rPr lang="en-US" sz="2400" b="1" i="1" dirty="0" smtClean="0"/>
              <a:t>)</a:t>
            </a:r>
            <a:r>
              <a:rPr lang="uk-UA" sz="2400" dirty="0" smtClean="0"/>
              <a:t>;</a:t>
            </a:r>
          </a:p>
          <a:p>
            <a:pPr marL="45720" indent="0" eaLnBrk="1" hangingPunct="1">
              <a:lnSpc>
                <a:spcPct val="90000"/>
              </a:lnSpc>
              <a:buNone/>
            </a:pPr>
            <a:r>
              <a:rPr lang="uk-UA" sz="2400" dirty="0"/>
              <a:t>М</a:t>
            </a:r>
            <a:r>
              <a:rPr lang="uk-UA" sz="2400" dirty="0" smtClean="0"/>
              <a:t>ножина </a:t>
            </a:r>
            <a:r>
              <a:rPr lang="uk-UA" sz="2400" dirty="0" smtClean="0"/>
              <a:t>значень функції </a:t>
            </a:r>
            <a:r>
              <a:rPr lang="en-US" sz="2400" b="1" i="1" dirty="0" smtClean="0"/>
              <a:t>f</a:t>
            </a:r>
            <a:r>
              <a:rPr lang="uk-UA" sz="2400" dirty="0" smtClean="0"/>
              <a:t> – </a:t>
            </a:r>
            <a:r>
              <a:rPr lang="uk-UA" sz="2400" b="1" i="1" dirty="0" smtClean="0">
                <a:solidFill>
                  <a:srgbClr val="C00000"/>
                </a:solidFill>
              </a:rPr>
              <a:t>область значень функції </a:t>
            </a:r>
            <a:r>
              <a:rPr lang="en-US" sz="2400" b="1" dirty="0" smtClean="0"/>
              <a:t>f</a:t>
            </a:r>
            <a:r>
              <a:rPr lang="uk-UA" sz="2400" dirty="0" smtClean="0"/>
              <a:t>, яку позначають </a:t>
            </a:r>
            <a:r>
              <a:rPr lang="en-US" sz="2400" b="1" i="1" dirty="0" smtClean="0"/>
              <a:t>E(f)</a:t>
            </a:r>
            <a:r>
              <a:rPr lang="uk-UA" sz="2400" dirty="0" smtClean="0"/>
              <a:t>;</a:t>
            </a:r>
          </a:p>
          <a:p>
            <a:pPr marL="45720" indent="0" eaLnBrk="1" hangingPunct="1">
              <a:lnSpc>
                <a:spcPct val="90000"/>
              </a:lnSpc>
              <a:buNone/>
            </a:pPr>
            <a:r>
              <a:rPr lang="uk-UA" sz="2400" dirty="0"/>
              <a:t>М</a:t>
            </a:r>
            <a:r>
              <a:rPr lang="uk-UA" sz="2400" dirty="0" smtClean="0"/>
              <a:t>ножину </a:t>
            </a:r>
            <a:r>
              <a:rPr lang="uk-UA" sz="2400" dirty="0" smtClean="0"/>
              <a:t>натуральних чисел, яку позначають буквою </a:t>
            </a:r>
            <a:r>
              <a:rPr lang="en-US" sz="2400" b="1" dirty="0" smtClean="0">
                <a:solidFill>
                  <a:srgbClr val="FF0000"/>
                </a:solidFill>
              </a:rPr>
              <a:t>N</a:t>
            </a:r>
            <a:r>
              <a:rPr lang="uk-UA" sz="2400" dirty="0" smtClean="0"/>
              <a:t>;</a:t>
            </a:r>
          </a:p>
          <a:p>
            <a:pPr marL="45720" indent="0" eaLnBrk="1" hangingPunct="1">
              <a:lnSpc>
                <a:spcPct val="90000"/>
              </a:lnSpc>
              <a:buNone/>
            </a:pPr>
            <a:r>
              <a:rPr lang="uk-UA" sz="2400" dirty="0"/>
              <a:t>М</a:t>
            </a:r>
            <a:r>
              <a:rPr lang="uk-UA" sz="2400" dirty="0" smtClean="0"/>
              <a:t>ножина </a:t>
            </a:r>
            <a:r>
              <a:rPr lang="uk-UA" sz="2400" dirty="0" smtClean="0"/>
              <a:t>цілих чисел, яку позначають буквою </a:t>
            </a:r>
            <a:r>
              <a:rPr lang="en-US" sz="2400" b="1" dirty="0" smtClean="0">
                <a:solidFill>
                  <a:srgbClr val="FF0000"/>
                </a:solidFill>
              </a:rPr>
              <a:t>Z</a:t>
            </a:r>
            <a:r>
              <a:rPr lang="uk-UA" sz="2400" dirty="0" smtClean="0"/>
              <a:t>;</a:t>
            </a:r>
          </a:p>
          <a:p>
            <a:pPr marL="45720" indent="0" eaLnBrk="1" hangingPunct="1">
              <a:lnSpc>
                <a:spcPct val="90000"/>
              </a:lnSpc>
              <a:buNone/>
            </a:pPr>
            <a:r>
              <a:rPr lang="uk-UA" sz="2400" dirty="0"/>
              <a:t>М</a:t>
            </a:r>
            <a:r>
              <a:rPr lang="uk-UA" sz="2400" dirty="0" smtClean="0"/>
              <a:t>ножину </a:t>
            </a:r>
            <a:r>
              <a:rPr lang="uk-UA" sz="2400" dirty="0" smtClean="0"/>
              <a:t>раціональних чисел, яку позначають буквою </a:t>
            </a:r>
            <a:r>
              <a:rPr lang="en-US" sz="2400" b="1" dirty="0" smtClean="0">
                <a:solidFill>
                  <a:srgbClr val="FF0000"/>
                </a:solidFill>
              </a:rPr>
              <a:t>Q</a:t>
            </a:r>
            <a:r>
              <a:rPr lang="uk-UA" sz="2400" dirty="0" smtClean="0"/>
              <a:t>;</a:t>
            </a:r>
          </a:p>
          <a:p>
            <a:pPr marL="45720" indent="0">
              <a:lnSpc>
                <a:spcPct val="90000"/>
              </a:lnSpc>
              <a:buNone/>
            </a:pPr>
            <a:r>
              <a:rPr lang="ru-RU" sz="2400" dirty="0" err="1"/>
              <a:t>Множину</a:t>
            </a:r>
            <a:r>
              <a:rPr lang="ru-RU" sz="2400" dirty="0"/>
              <a:t>  </a:t>
            </a:r>
            <a:r>
              <a:rPr lang="ru-RU" sz="2400" dirty="0" err="1" smtClean="0"/>
              <a:t>дійсних</a:t>
            </a:r>
            <a:r>
              <a:rPr lang="ru-RU" sz="2400" dirty="0" smtClean="0"/>
              <a:t> </a:t>
            </a:r>
            <a:r>
              <a:rPr lang="ru-RU" sz="2400" dirty="0"/>
              <a:t>чисел, яку </a:t>
            </a:r>
            <a:r>
              <a:rPr lang="ru-RU" sz="2400" dirty="0" err="1"/>
              <a:t>позначають</a:t>
            </a:r>
            <a:r>
              <a:rPr lang="ru-RU" sz="2400" dirty="0"/>
              <a:t> буквою </a:t>
            </a:r>
            <a:r>
              <a:rPr lang="en-GB" sz="2400" b="1" dirty="0" smtClean="0">
                <a:solidFill>
                  <a:srgbClr val="FF0000"/>
                </a:solidFill>
              </a:rPr>
              <a:t>R</a:t>
            </a:r>
            <a:r>
              <a:rPr lang="uk-UA" sz="2400" dirty="0" smtClean="0"/>
              <a:t>.</a:t>
            </a:r>
            <a:endParaRPr lang="ru-RU" sz="2400" dirty="0" smtClean="0"/>
          </a:p>
        </p:txBody>
      </p:sp>
    </p:spTree>
    <p:extLst>
      <p:ext uri="{BB962C8B-B14F-4D97-AF65-F5344CB8AC3E}">
        <p14:creationId xmlns:p14="http://schemas.microsoft.com/office/powerpoint/2010/main" val="438943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20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000"/>
                            </p:stCondLst>
                            <p:childTnLst>
                              <p:par>
                                <p:cTn id="10" presetID="2" presetClass="entr" presetSubtype="2" fill="hold" nodeType="afterEffect">
                                  <p:stCondLst>
                                    <p:cond delay="200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20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0"/>
                            </p:stCondLst>
                            <p:childTnLst>
                              <p:par>
                                <p:cTn id="15" presetID="2" presetClass="entr" presetSubtype="8" fill="hold" nodeType="afterEffect">
                                  <p:stCondLst>
                                    <p:cond delay="200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20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2000"/>
                            </p:stCondLst>
                            <p:childTnLst>
                              <p:par>
                                <p:cTn id="20" presetID="2" presetClass="entr" presetSubtype="2" fill="hold" nodeType="afterEffect">
                                  <p:stCondLst>
                                    <p:cond delay="2000"/>
                                  </p:stCondLst>
                                  <p:childTnLst>
                                    <p:set>
                                      <p:cBhvr>
                                        <p:cTn id="21" dur="1" fill="hold">
                                          <p:stCondLst>
                                            <p:cond delay="0"/>
                                          </p:stCondLst>
                                        </p:cTn>
                                        <p:tgtEl>
                                          <p:spTgt spid="19459">
                                            <p:txEl>
                                              <p:pRg st="3" end="3"/>
                                            </p:txEl>
                                          </p:spTgt>
                                        </p:tgtEl>
                                        <p:attrNameLst>
                                          <p:attrName>style.visibility</p:attrName>
                                        </p:attrNameLst>
                                      </p:cBhvr>
                                      <p:to>
                                        <p:strVal val="visible"/>
                                      </p:to>
                                    </p:set>
                                    <p:anim calcmode="lin" valueType="num">
                                      <p:cBhvr additive="base">
                                        <p:cTn id="22" dur="20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6000"/>
                            </p:stCondLst>
                            <p:childTnLst>
                              <p:par>
                                <p:cTn id="25" presetID="2" presetClass="entr" presetSubtype="8" fill="hold" nodeType="afterEffect">
                                  <p:stCondLst>
                                    <p:cond delay="200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additive="base">
                                        <p:cTn id="27" dur="20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0"/>
                            </p:stCondLst>
                            <p:childTnLst>
                              <p:par>
                                <p:cTn id="30" presetID="2" presetClass="entr" presetSubtype="8" fill="hold" nodeType="afterEffect">
                                  <p:stCondLst>
                                    <p:cond delay="2000"/>
                                  </p:stCondLst>
                                  <p:childTnLst>
                                    <p:set>
                                      <p:cBhvr>
                                        <p:cTn id="31" dur="1" fill="hold">
                                          <p:stCondLst>
                                            <p:cond delay="0"/>
                                          </p:stCondLst>
                                        </p:cTn>
                                        <p:tgtEl>
                                          <p:spTgt spid="19459">
                                            <p:txEl>
                                              <p:pRg st="5" end="5"/>
                                            </p:txEl>
                                          </p:spTgt>
                                        </p:tgtEl>
                                        <p:attrNameLst>
                                          <p:attrName>style.visibility</p:attrName>
                                        </p:attrNameLst>
                                      </p:cBhvr>
                                      <p:to>
                                        <p:strVal val="visible"/>
                                      </p:to>
                                    </p:set>
                                    <p:anim calcmode="lin" valueType="num">
                                      <p:cBhvr additive="base">
                                        <p:cTn id="32" dur="20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194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sz="quarter" idx="13"/>
          </p:nvPr>
        </p:nvSpPr>
        <p:spPr>
          <a:xfrm>
            <a:off x="467544" y="332656"/>
            <a:ext cx="8424936" cy="3888432"/>
          </a:xfrm>
        </p:spPr>
        <p:txBody>
          <a:bodyPr>
            <a:normAutofit lnSpcReduction="10000"/>
          </a:bodyPr>
          <a:lstStyle/>
          <a:p>
            <a:pPr marL="45720" indent="0" algn="just" eaLnBrk="1" hangingPunct="1">
              <a:lnSpc>
                <a:spcPct val="90000"/>
              </a:lnSpc>
              <a:buNone/>
            </a:pPr>
            <a:r>
              <a:rPr lang="uk-UA" sz="2400" dirty="0" smtClean="0"/>
              <a:t> </a:t>
            </a:r>
            <a:r>
              <a:rPr lang="uk-UA" sz="2400" dirty="0" smtClean="0"/>
              <a:t>Множини </a:t>
            </a:r>
            <a:r>
              <a:rPr lang="uk-UA" sz="2400" dirty="0" smtClean="0"/>
              <a:t>позначаються прописними латинськими буквами: </a:t>
            </a:r>
            <a:r>
              <a:rPr lang="en-US" sz="2400" b="1" i="1" dirty="0" smtClean="0">
                <a:solidFill>
                  <a:srgbClr val="FF0000"/>
                </a:solidFill>
              </a:rPr>
              <a:t>A, B, C, D</a:t>
            </a:r>
            <a:r>
              <a:rPr lang="en-US" sz="2400" dirty="0" smtClean="0">
                <a:solidFill>
                  <a:srgbClr val="FF0000"/>
                </a:solidFill>
              </a:rPr>
              <a:t> </a:t>
            </a:r>
            <a:r>
              <a:rPr lang="uk-UA" sz="2400" dirty="0" smtClean="0"/>
              <a:t>тощо;</a:t>
            </a:r>
          </a:p>
          <a:p>
            <a:pPr marL="45720" indent="0" algn="just" eaLnBrk="1" hangingPunct="1">
              <a:lnSpc>
                <a:spcPct val="90000"/>
              </a:lnSpc>
              <a:buNone/>
            </a:pPr>
            <a:r>
              <a:rPr lang="uk-UA" sz="2400" dirty="0" smtClean="0"/>
              <a:t>Об’єкти</a:t>
            </a:r>
            <a:r>
              <a:rPr lang="uk-UA" sz="2400" dirty="0" smtClean="0"/>
              <a:t>, що складають множину, називаються </a:t>
            </a:r>
            <a:r>
              <a:rPr lang="uk-UA" sz="2400" b="1" i="1" dirty="0" smtClean="0">
                <a:solidFill>
                  <a:srgbClr val="FF0000"/>
                </a:solidFill>
              </a:rPr>
              <a:t>елементами цієї множини</a:t>
            </a:r>
            <a:r>
              <a:rPr lang="uk-UA" sz="2400" dirty="0" smtClean="0"/>
              <a:t>.  Елементи множини позначаються малими буквами латинського алфавіту: </a:t>
            </a:r>
            <a:r>
              <a:rPr lang="uk-UA" sz="2400" b="1" i="1" dirty="0">
                <a:solidFill>
                  <a:srgbClr val="FF0000"/>
                </a:solidFill>
              </a:rPr>
              <a:t>а</a:t>
            </a:r>
            <a:r>
              <a:rPr lang="en-US" sz="2400" b="1" i="1" dirty="0" smtClean="0">
                <a:solidFill>
                  <a:srgbClr val="FF0000"/>
                </a:solidFill>
              </a:rPr>
              <a:t>,</a:t>
            </a:r>
            <a:r>
              <a:rPr lang="en-US" sz="2400" b="1" i="1" dirty="0" smtClean="0">
                <a:solidFill>
                  <a:srgbClr val="0070C0"/>
                </a:solidFill>
              </a:rPr>
              <a:t> </a:t>
            </a:r>
            <a:r>
              <a:rPr lang="en-US" sz="2400" b="1" i="1" dirty="0" smtClean="0">
                <a:solidFill>
                  <a:srgbClr val="FF0000"/>
                </a:solidFill>
              </a:rPr>
              <a:t>b, c , d</a:t>
            </a:r>
            <a:r>
              <a:rPr lang="en-US" sz="2400" dirty="0" smtClean="0">
                <a:solidFill>
                  <a:srgbClr val="FF0000"/>
                </a:solidFill>
              </a:rPr>
              <a:t> </a:t>
            </a:r>
            <a:r>
              <a:rPr lang="uk-UA" sz="2400" dirty="0" smtClean="0"/>
              <a:t>тощо;</a:t>
            </a:r>
          </a:p>
          <a:p>
            <a:pPr marL="45720" indent="0" algn="just" eaLnBrk="1" hangingPunct="1">
              <a:lnSpc>
                <a:spcPct val="90000"/>
              </a:lnSpc>
              <a:buNone/>
            </a:pPr>
            <a:r>
              <a:rPr lang="uk-UA" sz="2400" dirty="0"/>
              <a:t>Я</a:t>
            </a:r>
            <a:r>
              <a:rPr lang="uk-UA" sz="2400" dirty="0" smtClean="0"/>
              <a:t>кщо </a:t>
            </a:r>
            <a:r>
              <a:rPr lang="uk-UA" sz="2400" dirty="0" smtClean="0"/>
              <a:t>елемент  </a:t>
            </a:r>
            <a:r>
              <a:rPr lang="uk-UA" sz="2400" b="1" i="1" dirty="0" smtClean="0"/>
              <a:t>а</a:t>
            </a:r>
            <a:r>
              <a:rPr lang="uk-UA" sz="2400" dirty="0" smtClean="0"/>
              <a:t> належить множині </a:t>
            </a:r>
            <a:r>
              <a:rPr lang="uk-UA" sz="2400" b="1" i="1" dirty="0" smtClean="0"/>
              <a:t>А</a:t>
            </a:r>
            <a:r>
              <a:rPr lang="uk-UA" sz="2400" dirty="0" smtClean="0"/>
              <a:t>, то</a:t>
            </a:r>
          </a:p>
          <a:p>
            <a:pPr algn="just" eaLnBrk="1" hangingPunct="1">
              <a:lnSpc>
                <a:spcPct val="90000"/>
              </a:lnSpc>
              <a:buFont typeface="Arial" pitchFamily="34" charset="0"/>
              <a:buNone/>
            </a:pPr>
            <a:r>
              <a:rPr lang="uk-UA" sz="2400" dirty="0" smtClean="0"/>
              <a:t>	пишуть               (читають: </a:t>
            </a:r>
            <a:r>
              <a:rPr lang="uk-UA" sz="2400" b="1" i="1" dirty="0" smtClean="0">
                <a:solidFill>
                  <a:srgbClr val="FF0000"/>
                </a:solidFill>
              </a:rPr>
              <a:t>“а належить множині А</a:t>
            </a:r>
            <a:r>
              <a:rPr lang="uk-UA" sz="2400" dirty="0" smtClean="0">
                <a:solidFill>
                  <a:srgbClr val="FF0000"/>
                </a:solidFill>
              </a:rPr>
              <a:t>”)</a:t>
            </a:r>
            <a:r>
              <a:rPr lang="uk-UA" sz="2400" dirty="0" smtClean="0">
                <a:solidFill>
                  <a:schemeClr val="tx1"/>
                </a:solidFill>
              </a:rPr>
              <a:t>;</a:t>
            </a:r>
          </a:p>
          <a:p>
            <a:pPr marL="45720" indent="0" algn="just" eaLnBrk="1" hangingPunct="1">
              <a:lnSpc>
                <a:spcPct val="90000"/>
              </a:lnSpc>
              <a:buNone/>
            </a:pPr>
            <a:r>
              <a:rPr lang="uk-UA" sz="2400" dirty="0"/>
              <a:t>Я</a:t>
            </a:r>
            <a:r>
              <a:rPr lang="uk-UA" sz="2400" dirty="0" smtClean="0"/>
              <a:t>кщо </a:t>
            </a:r>
            <a:r>
              <a:rPr lang="uk-UA" sz="2400" dirty="0" smtClean="0"/>
              <a:t>елемент </a:t>
            </a:r>
            <a:r>
              <a:rPr lang="en-US" sz="2400" b="1" i="1" dirty="0" smtClean="0"/>
              <a:t>b</a:t>
            </a:r>
            <a:r>
              <a:rPr lang="en-US" sz="2400" dirty="0" smtClean="0"/>
              <a:t> </a:t>
            </a:r>
            <a:r>
              <a:rPr lang="uk-UA" sz="2400" dirty="0" smtClean="0"/>
              <a:t>не належить множині </a:t>
            </a:r>
            <a:r>
              <a:rPr lang="uk-UA" sz="2400" b="1" i="1" dirty="0" smtClean="0"/>
              <a:t>А</a:t>
            </a:r>
            <a:r>
              <a:rPr lang="uk-UA" sz="2400" dirty="0" smtClean="0"/>
              <a:t>, то пишуть  </a:t>
            </a:r>
          </a:p>
          <a:p>
            <a:pPr marL="45720" indent="0" algn="just" eaLnBrk="1" hangingPunct="1">
              <a:lnSpc>
                <a:spcPct val="90000"/>
              </a:lnSpc>
              <a:buNone/>
            </a:pPr>
            <a:r>
              <a:rPr lang="uk-UA" sz="2400" dirty="0" smtClean="0"/>
              <a:t>      </a:t>
            </a:r>
            <a:endParaRPr lang="ru-RU" sz="2400" dirty="0" smtClean="0"/>
          </a:p>
        </p:txBody>
      </p:sp>
      <p:graphicFrame>
        <p:nvGraphicFramePr>
          <p:cNvPr id="9220" name="Object 10"/>
          <p:cNvGraphicFramePr>
            <a:graphicFrameLocks noChangeAspect="1"/>
          </p:cNvGraphicFramePr>
          <p:nvPr>
            <p:extLst>
              <p:ext uri="{D42A27DB-BD31-4B8C-83A1-F6EECF244321}">
                <p14:modId xmlns:p14="http://schemas.microsoft.com/office/powerpoint/2010/main" val="3709587350"/>
              </p:ext>
            </p:extLst>
          </p:nvPr>
        </p:nvGraphicFramePr>
        <p:xfrm>
          <a:off x="1979712" y="2708920"/>
          <a:ext cx="957263" cy="374080"/>
        </p:xfrm>
        <a:graphic>
          <a:graphicData uri="http://schemas.openxmlformats.org/presentationml/2006/ole">
            <mc:AlternateContent xmlns:mc="http://schemas.openxmlformats.org/markup-compatibility/2006">
              <mc:Choice xmlns:v="urn:schemas-microsoft-com:vml" Requires="v">
                <p:oleObj spid="_x0000_s1056" name="Формула" r:id="rId3" imgW="380670" imgH="177646" progId="Equation.3">
                  <p:embed/>
                </p:oleObj>
              </mc:Choice>
              <mc:Fallback>
                <p:oleObj name="Формула" r:id="rId3" imgW="380670"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708920"/>
                        <a:ext cx="957263" cy="374080"/>
                      </a:xfrm>
                      <a:prstGeom prst="rect">
                        <a:avLst/>
                      </a:prstGeom>
                      <a:noFill/>
                      <a:ln>
                        <a:noFill/>
                      </a:ln>
                      <a:effectLst/>
                      <a:extLst/>
                    </p:spPr>
                  </p:pic>
                </p:oleObj>
              </mc:Fallback>
            </mc:AlternateContent>
          </a:graphicData>
        </a:graphic>
      </p:graphicFrame>
      <p:graphicFrame>
        <p:nvGraphicFramePr>
          <p:cNvPr id="9221" name="Object 18"/>
          <p:cNvGraphicFramePr>
            <a:graphicFrameLocks noChangeAspect="1"/>
          </p:cNvGraphicFramePr>
          <p:nvPr>
            <p:extLst>
              <p:ext uri="{D42A27DB-BD31-4B8C-83A1-F6EECF244321}">
                <p14:modId xmlns:p14="http://schemas.microsoft.com/office/powerpoint/2010/main" val="824009426"/>
              </p:ext>
            </p:extLst>
          </p:nvPr>
        </p:nvGraphicFramePr>
        <p:xfrm>
          <a:off x="7956376" y="3068960"/>
          <a:ext cx="865187" cy="417512"/>
        </p:xfrm>
        <a:graphic>
          <a:graphicData uri="http://schemas.openxmlformats.org/presentationml/2006/ole">
            <mc:AlternateContent xmlns:mc="http://schemas.openxmlformats.org/markup-compatibility/2006">
              <mc:Choice xmlns:v="urn:schemas-microsoft-com:vml" Requires="v">
                <p:oleObj spid="_x0000_s1057" name="Формула" r:id="rId5" imgW="368140" imgH="177723" progId="Equation.3">
                  <p:embed/>
                </p:oleObj>
              </mc:Choice>
              <mc:Fallback>
                <p:oleObj name="Формула" r:id="rId5" imgW="368140" imgH="17772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3068960"/>
                        <a:ext cx="865187"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3"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311" y="4149080"/>
            <a:ext cx="758736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11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259632" y="0"/>
            <a:ext cx="6512511" cy="1143000"/>
          </a:xfrm>
        </p:spPr>
        <p:txBody>
          <a:bodyPr/>
          <a:lstStyle/>
          <a:p>
            <a:pPr marL="0" indent="0" eaLnBrk="1" hangingPunct="1">
              <a:buNone/>
            </a:pPr>
            <a:r>
              <a:rPr lang="uk-UA" dirty="0" smtClean="0">
                <a:solidFill>
                  <a:srgbClr val="C00000"/>
                </a:solidFill>
              </a:rPr>
              <a:t>Порожня множина</a:t>
            </a:r>
            <a:endParaRPr lang="ru-RU" dirty="0" smtClean="0">
              <a:solidFill>
                <a:srgbClr val="C00000"/>
              </a:solidFill>
            </a:endParaRPr>
          </a:p>
        </p:txBody>
      </p:sp>
      <p:sp>
        <p:nvSpPr>
          <p:cNvPr id="32771" name="Rectangle 3"/>
          <p:cNvSpPr>
            <a:spLocks noGrp="1"/>
          </p:cNvSpPr>
          <p:nvPr>
            <p:ph sz="quarter" idx="13"/>
          </p:nvPr>
        </p:nvSpPr>
        <p:spPr>
          <a:xfrm>
            <a:off x="611560" y="980728"/>
            <a:ext cx="8136904" cy="4464496"/>
          </a:xfrm>
        </p:spPr>
        <p:txBody>
          <a:bodyPr>
            <a:normAutofit/>
          </a:bodyPr>
          <a:lstStyle/>
          <a:p>
            <a:pPr marL="0" indent="0" eaLnBrk="1" hangingPunct="1">
              <a:lnSpc>
                <a:spcPct val="90000"/>
              </a:lnSpc>
              <a:buNone/>
            </a:pPr>
            <a:r>
              <a:rPr lang="uk-UA" sz="2400" dirty="0" smtClean="0"/>
              <a:t>    Множина</a:t>
            </a:r>
            <a:r>
              <a:rPr lang="uk-UA" sz="2400" dirty="0" smtClean="0"/>
              <a:t>, яка не має жодного елемента, називають </a:t>
            </a:r>
            <a:r>
              <a:rPr lang="uk-UA" sz="2400" dirty="0" smtClean="0">
                <a:solidFill>
                  <a:srgbClr val="FF0000"/>
                </a:solidFill>
              </a:rPr>
              <a:t>порожньою множиною</a:t>
            </a:r>
            <a:r>
              <a:rPr lang="uk-UA" sz="2400" dirty="0" smtClean="0"/>
              <a:t>.</a:t>
            </a:r>
          </a:p>
          <a:p>
            <a:pPr marL="609600" indent="-609600" eaLnBrk="1" hangingPunct="1">
              <a:lnSpc>
                <a:spcPct val="90000"/>
              </a:lnSpc>
              <a:buFont typeface="Arial" pitchFamily="34" charset="0"/>
              <a:buNone/>
            </a:pPr>
            <a:r>
              <a:rPr lang="uk-UA" sz="2400" b="1" dirty="0" smtClean="0"/>
              <a:t>Наприклад: </a:t>
            </a:r>
            <a:endParaRPr lang="uk-UA" sz="2400" b="1" dirty="0"/>
          </a:p>
          <a:p>
            <a:pPr marL="609600" indent="-609600" eaLnBrk="1" hangingPunct="1">
              <a:lnSpc>
                <a:spcPct val="90000"/>
              </a:lnSpc>
              <a:buFont typeface="Arial" pitchFamily="34" charset="0"/>
              <a:buNone/>
            </a:pPr>
            <a:r>
              <a:rPr lang="uk-UA" sz="2400" dirty="0" smtClean="0"/>
              <a:t> </a:t>
            </a:r>
            <a:r>
              <a:rPr lang="uk-UA" sz="2400" dirty="0" smtClean="0"/>
              <a:t>     Множина </a:t>
            </a:r>
            <a:r>
              <a:rPr lang="uk-UA" sz="2400" dirty="0" smtClean="0"/>
              <a:t>точок перетину двох паралельних прямих;</a:t>
            </a:r>
          </a:p>
          <a:p>
            <a:pPr marL="0" indent="0" eaLnBrk="1" hangingPunct="1">
              <a:lnSpc>
                <a:spcPct val="90000"/>
              </a:lnSpc>
              <a:buNone/>
            </a:pPr>
            <a:r>
              <a:rPr lang="uk-UA" sz="2400" dirty="0"/>
              <a:t> </a:t>
            </a:r>
            <a:r>
              <a:rPr lang="uk-UA" sz="2400" dirty="0" smtClean="0"/>
              <a:t>    </a:t>
            </a:r>
            <a:r>
              <a:rPr lang="uk-UA" sz="2400" dirty="0" smtClean="0"/>
              <a:t>Якщо </a:t>
            </a:r>
            <a:r>
              <a:rPr lang="uk-UA" sz="2400" dirty="0" smtClean="0"/>
              <a:t>позначити через А множину учнів вашого класу, які є майстрами спорту. Може виявитись, що множина А також порожня;</a:t>
            </a:r>
          </a:p>
          <a:p>
            <a:pPr marL="0" indent="0" eaLnBrk="1" hangingPunct="1">
              <a:lnSpc>
                <a:spcPct val="90000"/>
              </a:lnSpc>
              <a:buNone/>
            </a:pPr>
            <a:r>
              <a:rPr lang="uk-UA" sz="2400" dirty="0" smtClean="0"/>
              <a:t>      Множина </a:t>
            </a:r>
            <a:r>
              <a:rPr lang="uk-UA" sz="2400" dirty="0" smtClean="0"/>
              <a:t>коренів </a:t>
            </a:r>
            <a:r>
              <a:rPr lang="uk-UA" sz="2400" dirty="0" smtClean="0"/>
              <a:t>рівняння</a:t>
            </a:r>
            <a:r>
              <a:rPr lang="uk-UA" sz="2400" dirty="0" smtClean="0"/>
              <a:t>, коли рівняння коренів немає.</a:t>
            </a:r>
          </a:p>
          <a:p>
            <a:pPr marL="609600" indent="-609600" eaLnBrk="1" hangingPunct="1">
              <a:lnSpc>
                <a:spcPct val="90000"/>
              </a:lnSpc>
              <a:buFont typeface="Arial" pitchFamily="34" charset="0"/>
              <a:buNone/>
            </a:pPr>
            <a:r>
              <a:rPr lang="uk-UA" sz="2400" dirty="0" smtClean="0"/>
              <a:t>Порожню множину позначають </a:t>
            </a:r>
            <a:r>
              <a:rPr lang="uk-UA" sz="2400" dirty="0" smtClean="0">
                <a:solidFill>
                  <a:srgbClr val="FF0000"/>
                </a:solidFill>
              </a:rPr>
              <a:t>символом </a:t>
            </a:r>
            <a:r>
              <a:rPr lang="en-US" sz="2400" dirty="0" smtClean="0">
                <a:solidFill>
                  <a:srgbClr val="FF0000"/>
                </a:solidFill>
              </a:rPr>
              <a:t>Ǿ</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5517232"/>
            <a:ext cx="779449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63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200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7" dur="2000"/>
                                        <p:tgtEl>
                                          <p:spTgt spid="32771">
                                            <p:txEl>
                                              <p:pRg st="3" end="3"/>
                                            </p:txEl>
                                          </p:spTgt>
                                        </p:tgtEl>
                                      </p:cBhvr>
                                    </p:animEffect>
                                  </p:childTnLst>
                                </p:cTn>
                              </p:par>
                            </p:childTnLst>
                          </p:cTn>
                        </p:par>
                        <p:par>
                          <p:cTn id="8" fill="hold" nodeType="afterGroup">
                            <p:stCondLst>
                              <p:cond delay="4000"/>
                            </p:stCondLst>
                            <p:childTnLst>
                              <p:par>
                                <p:cTn id="9" presetID="3" presetClass="entr" presetSubtype="10" fill="hold" nodeType="afterEffect">
                                  <p:stCondLst>
                                    <p:cond delay="2000"/>
                                  </p:stCondLst>
                                  <p:childTnLst>
                                    <p:set>
                                      <p:cBhvr>
                                        <p:cTn id="10"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1" dur="2000"/>
                                        <p:tgtEl>
                                          <p:spTgt spid="32771">
                                            <p:txEl>
                                              <p:pRg st="4" end="4"/>
                                            </p:txEl>
                                          </p:spTgt>
                                        </p:tgtEl>
                                      </p:cBhvr>
                                    </p:animEffect>
                                  </p:childTnLst>
                                </p:cTn>
                              </p:par>
                            </p:childTnLst>
                          </p:cTn>
                        </p:par>
                        <p:par>
                          <p:cTn id="12" fill="hold" nodeType="afterGroup">
                            <p:stCondLst>
                              <p:cond delay="8000"/>
                            </p:stCondLst>
                            <p:childTnLst>
                              <p:par>
                                <p:cTn id="13" presetID="2" presetClass="entr" presetSubtype="12" fill="hold" nodeType="afterEffect">
                                  <p:stCondLst>
                                    <p:cond delay="2000"/>
                                  </p:stCondLst>
                                  <p:childTnLst>
                                    <p:set>
                                      <p:cBhvr>
                                        <p:cTn id="14" dur="1" fill="hold">
                                          <p:stCondLst>
                                            <p:cond delay="0"/>
                                          </p:stCondLst>
                                        </p:cTn>
                                        <p:tgtEl>
                                          <p:spTgt spid="32771">
                                            <p:txEl>
                                              <p:pRg st="5" end="5"/>
                                            </p:txEl>
                                          </p:spTgt>
                                        </p:tgtEl>
                                        <p:attrNameLst>
                                          <p:attrName>style.visibility</p:attrName>
                                        </p:attrNameLst>
                                      </p:cBhvr>
                                      <p:to>
                                        <p:strVal val="visible"/>
                                      </p:to>
                                    </p:set>
                                    <p:anim calcmode="lin" valueType="num">
                                      <p:cBhvr additive="base">
                                        <p:cTn id="15" dur="20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a:spLocks noRot="1" noChangeAspect="1" noMove="1" noResize="1" noEditPoints="1" noAdjustHandles="1" noChangeArrowheads="1" noChangeShapeType="1" noTextEdit="1"/>
          </p:cNvSpPr>
          <p:nvPr/>
        </p:nvSpPr>
        <p:spPr>
          <a:xfrm>
            <a:off x="1043608" y="1822172"/>
            <a:ext cx="7128792" cy="3046988"/>
          </a:xfrm>
          <a:prstGeom prst="rect">
            <a:avLst/>
          </a:prstGeom>
          <a:blipFill rotWithShape="1">
            <a:blip r:embed="rId2"/>
            <a:stretch>
              <a:fillRect l="-1282" t="-1400" r="-1282" b="-3800"/>
            </a:stretch>
          </a:blipFill>
        </p:spPr>
        <p:txBody>
          <a:bodyPr/>
          <a:lstStyle/>
          <a:p>
            <a:pPr>
              <a:defRPr/>
            </a:pPr>
            <a:r>
              <a:rPr lang="ru-RU">
                <a:noFill/>
              </a:rPr>
              <a:t> </a:t>
            </a:r>
          </a:p>
        </p:txBody>
      </p:sp>
      <p:sp>
        <p:nvSpPr>
          <p:cNvPr id="2" name="TextBox 1"/>
          <p:cNvSpPr txBox="1"/>
          <p:nvPr/>
        </p:nvSpPr>
        <p:spPr>
          <a:xfrm>
            <a:off x="755576" y="440831"/>
            <a:ext cx="7272808" cy="830997"/>
          </a:xfrm>
          <a:prstGeom prst="rect">
            <a:avLst/>
          </a:prstGeom>
          <a:noFill/>
        </p:spPr>
        <p:txBody>
          <a:bodyPr wrap="square" rtlCol="0">
            <a:spAutoFit/>
          </a:bodyPr>
          <a:lstStyle/>
          <a:p>
            <a:pPr algn="ctr"/>
            <a:r>
              <a:rPr lang="uk-UA" sz="4800" b="1" i="1" dirty="0" smtClean="0">
                <a:solidFill>
                  <a:srgbClr val="C00000"/>
                </a:solidFill>
                <a:latin typeface="Times New Roman" panose="02020603050405020304" pitchFamily="18" charset="0"/>
                <a:cs typeface="Times New Roman" panose="02020603050405020304" pitchFamily="18" charset="0"/>
              </a:rPr>
              <a:t>Підмножина</a:t>
            </a:r>
            <a:endParaRPr lang="ru-RU" sz="4800" b="1" i="1" dirty="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4869160"/>
            <a:ext cx="807033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0805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250"/>
                                        <p:tgtEl>
                                          <p:spTgt spid="11">
                                            <p:txEl>
                                              <p:pRg st="0" end="0"/>
                                            </p:txEl>
                                          </p:spTgt>
                                        </p:tgtEl>
                                      </p:cBhvr>
                                    </p:animEffect>
                                  </p:childTnLst>
                                </p:cTn>
                              </p:par>
                              <p:par>
                                <p:cTn id="8" presetID="10" presetClass="entr" presetSubtype="0" fill="hold" grpId="0" nodeType="withEffect">
                                  <p:stCondLst>
                                    <p:cond delay="20250"/>
                                  </p:stCondLst>
                                  <p:iterate type="wd">
                                    <p:tmPct val="10000"/>
                                  </p:iterate>
                                  <p:childTnLst>
                                    <p:set>
                                      <p:cBhvr>
                                        <p:cTn id="9" dur="1" fill="hold">
                                          <p:stCondLst>
                                            <p:cond delay="0"/>
                                          </p:stCondLst>
                                        </p:cTn>
                                        <p:tgtEl>
                                          <p:spTgt spid="11">
                                            <p:txEl>
                                              <p:charRg st="2" end="2"/>
                                            </p:txEl>
                                          </p:spTgt>
                                        </p:tgtEl>
                                        <p:attrNameLst>
                                          <p:attrName>style.visibility</p:attrName>
                                        </p:attrNameLst>
                                      </p:cBhvr>
                                      <p:to>
                                        <p:strVal val="visible"/>
                                      </p:to>
                                    </p:set>
                                    <p:animEffect transition="in" filter="fade">
                                      <p:cBhvr>
                                        <p:cTn id="10" dur="4000"/>
                                        <p:tgtEl>
                                          <p:spTgt spid="11">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595</TotalTime>
  <Words>472</Words>
  <Application>Microsoft Office PowerPoint</Application>
  <PresentationFormat>Экран (4:3)</PresentationFormat>
  <Paragraphs>68</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Воздушный поток</vt:lpstr>
      <vt:lpstr>Формула</vt:lpstr>
      <vt:lpstr>Множина та її елементи. Підмножина.</vt:lpstr>
      <vt:lpstr>Презентация PowerPoint</vt:lpstr>
      <vt:lpstr>Сприймання матеріалу про множини</vt:lpstr>
      <vt:lpstr>Презентация PowerPoint</vt:lpstr>
      <vt:lpstr>Презентация PowerPoint</vt:lpstr>
      <vt:lpstr>Найважливіші множини, що мають  назви та позначення</vt:lpstr>
      <vt:lpstr>Презентация PowerPoint</vt:lpstr>
      <vt:lpstr>Порожня множина</vt:lpstr>
      <vt:lpstr>Презентация PowerPoint</vt:lpstr>
      <vt:lpstr>Презентация PowerPoint</vt:lpstr>
      <vt:lpstr>Ірраціональні числа</vt:lpstr>
      <vt:lpstr>Презентация PowerPoint</vt:lpstr>
      <vt:lpstr>Виконання вправ</vt:lpstr>
      <vt:lpstr>Презентация PowerPoint</vt:lpstr>
      <vt:lpstr>Презентация PowerPoint</vt:lpstr>
    </vt:vector>
  </TitlesOfParts>
  <Company>Hata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Множина та її елементи. Підмножина.</dc:title>
  <dc:creator>Admin</dc:creator>
  <cp:lastModifiedBy>Користувач</cp:lastModifiedBy>
  <cp:revision>17</cp:revision>
  <dcterms:created xsi:type="dcterms:W3CDTF">2012-11-11T10:14:01Z</dcterms:created>
  <dcterms:modified xsi:type="dcterms:W3CDTF">2023-01-21T21:11:17Z</dcterms:modified>
</cp:coreProperties>
</file>