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0" r:id="rId3"/>
    <p:sldId id="1554" r:id="rId4"/>
    <p:sldId id="1560" r:id="rId5"/>
    <p:sldId id="1555" r:id="rId6"/>
    <p:sldId id="1556" r:id="rId7"/>
    <p:sldId id="1561" r:id="rId8"/>
    <p:sldId id="1563" r:id="rId9"/>
    <p:sldId id="1566" r:id="rId10"/>
    <p:sldId id="142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3" clrIdx="0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A4652F"/>
    <a:srgbClr val="FB5008"/>
    <a:srgbClr val="FF6565"/>
    <a:srgbClr val="3A666C"/>
    <a:srgbClr val="ACDFE3"/>
    <a:srgbClr val="FFFE66"/>
    <a:srgbClr val="FF3737"/>
    <a:srgbClr val="370401"/>
    <a:srgbClr val="AB4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6374" autoAdjust="0"/>
  </p:normalViewPr>
  <p:slideViewPr>
    <p:cSldViewPr snapToGrid="0">
      <p:cViewPr varScale="1">
        <p:scale>
          <a:sx n="46" d="100"/>
          <a:sy n="46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8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eg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4v"/><Relationship Id="rId1" Type="http://schemas.microsoft.com/office/2007/relationships/media" Target="../media/media4.m4v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№19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833" y="4325315"/>
            <a:ext cx="8734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Чарівні дива. Нотна грамота. Слухання</a:t>
            </a:r>
            <a:r>
              <a:rPr lang="uk-UA" sz="3200" b="1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uk-UA" sz="3200" b="1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Ж</a:t>
            </a:r>
            <a:r>
              <a:rPr lang="uk-UA" sz="3200" b="1" dirty="0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. Колодуб «Троль. Герда. Снігова Королева» (з альбому «Снігова Королева»). Виконання: </a:t>
            </a:r>
          </a:p>
          <a:p>
            <a:pPr algn="ctr"/>
            <a:r>
              <a:rPr lang="uk-UA" sz="3200" b="1" dirty="0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М. </a:t>
            </a:r>
            <a:r>
              <a:rPr lang="uk-UA" sz="3200" b="1" dirty="0" err="1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Ровенко</a:t>
            </a:r>
            <a:r>
              <a:rPr lang="uk-UA" sz="3200" b="1" dirty="0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 «Баба снігова» (с. 62-63).</a:t>
            </a:r>
            <a:endParaRPr lang="ru-RU" sz="400000" b="1" dirty="0">
              <a:solidFill>
                <a:srgbClr val="2F32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285916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Музичне мистецтво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Зимові дива: Благодійний концерт - | Афіша - Афіша у Хмельницькому - 0382.ua">
            <a:extLst>
              <a:ext uri="{FF2B5EF4-FFF2-40B4-BE49-F238E27FC236}">
                <a16:creationId xmlns:a16="http://schemas.microsoft.com/office/drawing/2014/main" id="{48E1243A-5B80-4879-A604-CD7300814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316"/>
            <a:ext cx="5877829" cy="387936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23CF2-CD36-479B-BB18-CEA209131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5" b="37684"/>
          <a:stretch/>
        </p:blipFill>
        <p:spPr>
          <a:xfrm>
            <a:off x="235552" y="1292191"/>
            <a:ext cx="2536524" cy="42736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0D2E35-8309-4528-9370-1187633D3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4" t="-315" r="-121" b="41613"/>
          <a:stretch/>
        </p:blipFill>
        <p:spPr>
          <a:xfrm>
            <a:off x="8919410" y="1222408"/>
            <a:ext cx="3037038" cy="40257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36EB85-1E55-481E-B13B-18768C094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1" t="59245" r="14432" b="8018"/>
          <a:stretch/>
        </p:blipFill>
        <p:spPr>
          <a:xfrm>
            <a:off x="3191165" y="4453801"/>
            <a:ext cx="5535877" cy="224509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02D43AE-28D9-4A92-AFF9-0533F5D1B93D}"/>
              </a:ext>
            </a:extLst>
          </p:cNvPr>
          <p:cNvSpPr/>
          <p:nvPr/>
        </p:nvSpPr>
        <p:spPr>
          <a:xfrm>
            <a:off x="3660809" y="4370581"/>
            <a:ext cx="2184934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578EF2BC-2016-48D7-B1C7-F067EDFD61E1}"/>
              </a:ext>
            </a:extLst>
          </p:cNvPr>
          <p:cNvSpPr/>
          <p:nvPr/>
        </p:nvSpPr>
        <p:spPr>
          <a:xfrm>
            <a:off x="2813785" y="1409390"/>
            <a:ext cx="6063916" cy="2961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дозвіллі відшукай у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підручнику пісні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в нотах використовуються 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дієзи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бемолі.</a:t>
            </a:r>
          </a:p>
        </p:txBody>
      </p:sp>
    </p:spTree>
    <p:extLst>
      <p:ext uri="{BB962C8B-B14F-4D97-AF65-F5344CB8AC3E}">
        <p14:creationId xmlns:p14="http://schemas.microsoft.com/office/powerpoint/2010/main" val="11288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Хто це така?</a:t>
            </a:r>
          </a:p>
        </p:txBody>
      </p:sp>
      <p:sp>
        <p:nvSpPr>
          <p:cNvPr id="2" name="AutoShape 6" descr="Підручник з інформатики для 2 класу - Ourboox">
            <a:extLst>
              <a:ext uri="{FF2B5EF4-FFF2-40B4-BE49-F238E27FC236}">
                <a16:creationId xmlns:a16="http://schemas.microsoft.com/office/drawing/2014/main" id="{96E36E72-D19C-42E9-86B4-59993EB8DD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289885" cy="32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Малыш и Карлсон: серии, интересные факты, герои, озвучка | Союзмультфильм">
            <a:extLst>
              <a:ext uri="{FF2B5EF4-FFF2-40B4-BE49-F238E27FC236}">
                <a16:creationId xmlns:a16="http://schemas.microsoft.com/office/drawing/2014/main" id="{5D72B7C4-A4CE-4D99-8FBD-39568F15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0" name="Picture 2" descr="Студия Disney снимет фильм по мотивам сказки &quot;Снежная королева&quot; / Бульвар  Шоубиз">
            <a:extLst>
              <a:ext uri="{FF2B5EF4-FFF2-40B4-BE49-F238E27FC236}">
                <a16:creationId xmlns:a16="http://schemas.microsoft.com/office/drawing/2014/main" id="{5BE5CE80-3A34-411D-B723-71318E60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65" y="1918316"/>
            <a:ext cx="5525072" cy="4143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Музична вистава &quot;Снігова королева&quot; — Біляївка.City">
            <a:extLst>
              <a:ext uri="{FF2B5EF4-FFF2-40B4-BE49-F238E27FC236}">
                <a16:creationId xmlns:a16="http://schemas.microsoft.com/office/drawing/2014/main" id="{8650ED08-127A-438A-A07E-7F33CDCA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003">
            <a:off x="7209087" y="1422442"/>
            <a:ext cx="3240277" cy="4860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89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 відомо вам, як виник цей фантастичний персонаж?</a:t>
            </a:r>
          </a:p>
        </p:txBody>
      </p:sp>
      <p:pic>
        <p:nvPicPr>
          <p:cNvPr id="3074" name="Picture 2" descr="Снігова Королева – BIGSHOW Agency">
            <a:extLst>
              <a:ext uri="{FF2B5EF4-FFF2-40B4-BE49-F238E27FC236}">
                <a16:creationId xmlns:a16="http://schemas.microsoft.com/office/drawing/2014/main" id="{8CF47F13-DD91-4282-B26B-E3444D75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6" y="1564163"/>
            <a:ext cx="4673064" cy="4673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Ганс Христиан Андерсен - Биографии">
            <a:extLst>
              <a:ext uri="{FF2B5EF4-FFF2-40B4-BE49-F238E27FC236}">
                <a16:creationId xmlns:a16="http://schemas.microsoft.com/office/drawing/2014/main" id="{0CD3E20F-1773-4CA3-91E0-1F9F54998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7"/>
          <a:stretch/>
        </p:blipFill>
        <p:spPr bwMode="auto">
          <a:xfrm>
            <a:off x="7300534" y="1200643"/>
            <a:ext cx="3865900" cy="362453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9B37BC-63F6-40F8-8B8F-AD8A3EF4D704}"/>
              </a:ext>
            </a:extLst>
          </p:cNvPr>
          <p:cNvSpPr txBox="1"/>
          <p:nvPr/>
        </p:nvSpPr>
        <p:spPr>
          <a:xfrm>
            <a:off x="6511779" y="4767441"/>
            <a:ext cx="5575883" cy="19409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Ганс Крістіан Андерсен 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 1805, </a:t>
            </a:r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Оденсе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4 серпня 1875, Копенгаген) - данський письменник, казкар, автор відомих у всьому світі казок «Непохитний олов'яний солдатик», «Гидке каченя», «Снігова королева», «Дюймовочка» та інших.</a:t>
            </a:r>
          </a:p>
        </p:txBody>
      </p:sp>
    </p:spTree>
    <p:extLst>
      <p:ext uri="{BB962C8B-B14F-4D97-AF65-F5344CB8AC3E}">
        <p14:creationId xmlns:p14="http://schemas.microsoft.com/office/powerpoint/2010/main" val="41427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 відомо вам як, виник цей фантастичний персонаж?</a:t>
            </a:r>
          </a:p>
        </p:txBody>
      </p:sp>
      <p:pic>
        <p:nvPicPr>
          <p:cNvPr id="3076" name="Picture 4" descr="Ганс Христиан Андерсен - Биографии">
            <a:extLst>
              <a:ext uri="{FF2B5EF4-FFF2-40B4-BE49-F238E27FC236}">
                <a16:creationId xmlns:a16="http://schemas.microsoft.com/office/drawing/2014/main" id="{0CD3E20F-1773-4CA3-91E0-1F9F54998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7"/>
          <a:stretch/>
        </p:blipFill>
        <p:spPr bwMode="auto">
          <a:xfrm>
            <a:off x="7300534" y="1200643"/>
            <a:ext cx="3865900" cy="362453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9B37BC-63F6-40F8-8B8F-AD8A3EF4D704}"/>
              </a:ext>
            </a:extLst>
          </p:cNvPr>
          <p:cNvSpPr txBox="1"/>
          <p:nvPr/>
        </p:nvSpPr>
        <p:spPr>
          <a:xfrm>
            <a:off x="6511779" y="4767441"/>
            <a:ext cx="5575883" cy="187285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-25000" dirty="0">
                <a:solidFill>
                  <a:schemeClr val="bg1"/>
                </a:solidFill>
              </a:rPr>
              <a:t>«За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вікном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пурхали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сніжинки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; одна з них,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найбільша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, почала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рости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,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рости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,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поки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нарешті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не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перетворилася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на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жінку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,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закутану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в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білий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тюль,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зітканий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ніби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з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безлічі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сніжних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зірочок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. Вона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була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дивовижно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гарна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, вся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із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сліпучо-білого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льоду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і все-таки жива!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Очі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її</a:t>
            </a:r>
            <a:r>
              <a:rPr lang="ru-RU" sz="2400" b="1" i="1" baseline="-25000" dirty="0">
                <a:solidFill>
                  <a:schemeClr val="bg1"/>
                </a:solidFill>
              </a:rPr>
              <a:t>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виблискували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, як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зорі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, але в них не </a:t>
            </a:r>
            <a:r>
              <a:rPr lang="ru-RU" sz="2400" b="1" i="1" u="none" strike="noStrike" baseline="-25000" dirty="0" err="1">
                <a:solidFill>
                  <a:schemeClr val="bg1"/>
                </a:solidFill>
              </a:rPr>
              <a:t>було</a:t>
            </a:r>
            <a:r>
              <a:rPr lang="ru-RU" sz="2400" b="1" i="1" u="none" strike="noStrike" baseline="-25000" dirty="0">
                <a:solidFill>
                  <a:schemeClr val="bg1"/>
                </a:solidFill>
              </a:rPr>
              <a:t> тепла...».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зка Снігова королева | Діти в місті Тернопіль">
            <a:extLst>
              <a:ext uri="{FF2B5EF4-FFF2-40B4-BE49-F238E27FC236}">
                <a16:creationId xmlns:a16="http://schemas.microsoft.com/office/drawing/2014/main" id="{EB926299-AB86-4532-BBB5-6E92E098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2" y="1278797"/>
            <a:ext cx="4989171" cy="536149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Жанна Колодуб «Троль», «Герда», «Сніжна Королева»</a:t>
            </a:r>
          </a:p>
        </p:txBody>
      </p:sp>
      <p:sp>
        <p:nvSpPr>
          <p:cNvPr id="2" name="AutoShape 6" descr="Підручник з інформатики для 2 класу - Ourboox">
            <a:extLst>
              <a:ext uri="{FF2B5EF4-FFF2-40B4-BE49-F238E27FC236}">
                <a16:creationId xmlns:a16="http://schemas.microsoft.com/office/drawing/2014/main" id="{96E36E72-D19C-42E9-86B4-59993EB8DD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289885" cy="32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Малыш и Карлсон: серии, интересные факты, герои, озвучка | Союзмультфильм">
            <a:extLst>
              <a:ext uri="{FF2B5EF4-FFF2-40B4-BE49-F238E27FC236}">
                <a16:creationId xmlns:a16="http://schemas.microsoft.com/office/drawing/2014/main" id="{5D72B7C4-A4CE-4D99-8FBD-39568F15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2" name="Picture 2" descr="СНЕЖНАЯ КОРОЛЕВА 2: ПЕРЕЗАМОРОЗКА | Fashion-Concert.org | creative media">
            <a:extLst>
              <a:ext uri="{FF2B5EF4-FFF2-40B4-BE49-F238E27FC236}">
                <a16:creationId xmlns:a16="http://schemas.microsoft.com/office/drawing/2014/main" id="{4867A6AD-A4A8-49DE-8ABD-A01D3FEB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4" y="2204184"/>
            <a:ext cx="3067241" cy="43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нежная Королева 2 Герда - Снежная Королева - YouLoveIt.ru">
            <a:extLst>
              <a:ext uri="{FF2B5EF4-FFF2-40B4-BE49-F238E27FC236}">
                <a16:creationId xmlns:a16="http://schemas.microsoft.com/office/drawing/2014/main" id="{97CA18A7-EB06-411F-9E1D-DAEDC34A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57" y="1917647"/>
            <a:ext cx="2717917" cy="43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Герои книжек">
            <a:extLst>
              <a:ext uri="{FF2B5EF4-FFF2-40B4-BE49-F238E27FC236}">
                <a16:creationId xmlns:a16="http://schemas.microsoft.com/office/drawing/2014/main" id="{9FAC502A-787E-4BE7-AE37-3D4F7684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50" y="2100761"/>
            <a:ext cx="2155533" cy="34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Троль">
            <a:hlinkClick r:id="" action="ppaction://media"/>
            <a:extLst>
              <a:ext uri="{FF2B5EF4-FFF2-40B4-BE49-F238E27FC236}">
                <a16:creationId xmlns:a16="http://schemas.microsoft.com/office/drawing/2014/main" id="{DBB63304-7AB9-465A-8FC2-AC0DD5C05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4425" y="5670347"/>
            <a:ext cx="609600" cy="609600"/>
          </a:xfrm>
          <a:prstGeom prst="rect">
            <a:avLst/>
          </a:prstGeom>
        </p:spPr>
      </p:pic>
      <p:pic>
        <p:nvPicPr>
          <p:cNvPr id="8" name="Герда">
            <a:hlinkClick r:id="" action="ppaction://media"/>
            <a:extLst>
              <a:ext uri="{FF2B5EF4-FFF2-40B4-BE49-F238E27FC236}">
                <a16:creationId xmlns:a16="http://schemas.microsoft.com/office/drawing/2014/main" id="{65FC5C9E-698E-4B32-A487-85BA9E4A2E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75183" y="5701629"/>
            <a:ext cx="609600" cy="609600"/>
          </a:xfrm>
          <a:prstGeom prst="rect">
            <a:avLst/>
          </a:prstGeom>
        </p:spPr>
      </p:pic>
      <p:pic>
        <p:nvPicPr>
          <p:cNvPr id="9" name="Снігова королева">
            <a:hlinkClick r:id="" action="ppaction://media"/>
            <a:extLst>
              <a:ext uri="{FF2B5EF4-FFF2-40B4-BE49-F238E27FC236}">
                <a16:creationId xmlns:a16="http://schemas.microsoft.com/office/drawing/2014/main" id="{F8943B88-F2D2-4300-94E5-DECE5C15E6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33484" y="5670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1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91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27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Опишіть образи, котрі постали у вашій уяві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E4ED81-6D43-46D8-B8DD-3F5568080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23" y="1230541"/>
            <a:ext cx="5563868" cy="5474947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ED3EA064-32C1-4651-9640-AEBE1B5CB03D}"/>
              </a:ext>
            </a:extLst>
          </p:cNvPr>
          <p:cNvSpPr/>
          <p:nvPr/>
        </p:nvSpPr>
        <p:spPr>
          <a:xfrm>
            <a:off x="385011" y="1456402"/>
            <a:ext cx="5499467" cy="1463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Троль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EED224F3-EE84-4F4D-968A-CF033DD0E0A8}"/>
              </a:ext>
            </a:extLst>
          </p:cNvPr>
          <p:cNvSpPr/>
          <p:nvPr/>
        </p:nvSpPr>
        <p:spPr>
          <a:xfrm>
            <a:off x="385011" y="3236494"/>
            <a:ext cx="5499467" cy="1463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Герда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B272A2B5-A631-48C4-AE67-8E1DCCE2707B}"/>
              </a:ext>
            </a:extLst>
          </p:cNvPr>
          <p:cNvSpPr/>
          <p:nvPr/>
        </p:nvSpPr>
        <p:spPr>
          <a:xfrm>
            <a:off x="385011" y="5084544"/>
            <a:ext cx="5499467" cy="1463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Сніжна Королева</a:t>
            </a:r>
          </a:p>
        </p:txBody>
      </p:sp>
    </p:spTree>
    <p:extLst>
      <p:ext uri="{BB962C8B-B14F-4D97-AF65-F5344CB8AC3E}">
        <p14:creationId xmlns:p14="http://schemas.microsoft.com/office/powerpoint/2010/main" val="17743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Доберіть слова, котрі характерні музиці Герди і Королеви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E71CBE8-5866-4D38-A88D-E4F030C204B5}"/>
              </a:ext>
            </a:extLst>
          </p:cNvPr>
          <p:cNvSpPr/>
          <p:nvPr/>
        </p:nvSpPr>
        <p:spPr>
          <a:xfrm>
            <a:off x="346509" y="1831715"/>
            <a:ext cx="3927107" cy="11327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Стримана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CEABD07-B8CE-4793-B549-67D38E4DDC0A}"/>
              </a:ext>
            </a:extLst>
          </p:cNvPr>
          <p:cNvSpPr/>
          <p:nvPr/>
        </p:nvSpPr>
        <p:spPr>
          <a:xfrm>
            <a:off x="7834964" y="1831715"/>
            <a:ext cx="3927107" cy="11327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Мрійлива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5BCB40EB-209B-4363-A49F-5294784D4A79}"/>
              </a:ext>
            </a:extLst>
          </p:cNvPr>
          <p:cNvSpPr/>
          <p:nvPr/>
        </p:nvSpPr>
        <p:spPr>
          <a:xfrm>
            <a:off x="2098828" y="3237002"/>
            <a:ext cx="3927107" cy="11327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Велична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4261836-4871-4096-BA19-D969257A0806}"/>
              </a:ext>
            </a:extLst>
          </p:cNvPr>
          <p:cNvSpPr/>
          <p:nvPr/>
        </p:nvSpPr>
        <p:spPr>
          <a:xfrm>
            <a:off x="6676206" y="3237002"/>
            <a:ext cx="3927107" cy="11327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Лагідна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C07BCA81-E21E-4535-A572-4BF16BE8DFAD}"/>
              </a:ext>
            </a:extLst>
          </p:cNvPr>
          <p:cNvSpPr/>
          <p:nvPr/>
        </p:nvSpPr>
        <p:spPr>
          <a:xfrm>
            <a:off x="346508" y="4825648"/>
            <a:ext cx="3927107" cy="1132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Холодна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B0AF94AC-4A0D-4477-8D07-A89D15700B7E}"/>
              </a:ext>
            </a:extLst>
          </p:cNvPr>
          <p:cNvSpPr/>
          <p:nvPr/>
        </p:nvSpPr>
        <p:spPr>
          <a:xfrm>
            <a:off x="7721629" y="4825648"/>
            <a:ext cx="3927107" cy="11327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Ніжна</a:t>
            </a:r>
          </a:p>
        </p:txBody>
      </p:sp>
    </p:spTree>
    <p:extLst>
      <p:ext uri="{BB962C8B-B14F-4D97-AF65-F5344CB8AC3E}">
        <p14:creationId xmlns:p14="http://schemas.microsoft.com/office/powerpoint/2010/main" val="11523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Музична грамота </a:t>
            </a: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AA38A27D-598A-4083-8F48-A015188B06AE}"/>
              </a:ext>
            </a:extLst>
          </p:cNvPr>
          <p:cNvGrpSpPr/>
          <p:nvPr/>
        </p:nvGrpSpPr>
        <p:grpSpPr>
          <a:xfrm>
            <a:off x="1311980" y="1456402"/>
            <a:ext cx="9568040" cy="2030931"/>
            <a:chOff x="1174802" y="1456402"/>
            <a:chExt cx="9568040" cy="2030931"/>
          </a:xfrm>
        </p:grpSpPr>
        <p:sp>
          <p:nvSpPr>
            <p:cNvPr id="2" name="Прямокутник 1">
              <a:extLst>
                <a:ext uri="{FF2B5EF4-FFF2-40B4-BE49-F238E27FC236}">
                  <a16:creationId xmlns:a16="http://schemas.microsoft.com/office/drawing/2014/main" id="{5E00FA9A-E6AF-4E94-B5A0-0CAF74E9AC3C}"/>
                </a:ext>
              </a:extLst>
            </p:cNvPr>
            <p:cNvSpPr/>
            <p:nvPr/>
          </p:nvSpPr>
          <p:spPr>
            <a:xfrm>
              <a:off x="1174802" y="1456402"/>
              <a:ext cx="1366788" cy="20309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35DC0A03-2266-44A2-8E16-C28F47CD6B58}"/>
                </a:ext>
              </a:extLst>
            </p:cNvPr>
            <p:cNvSpPr/>
            <p:nvPr/>
          </p:nvSpPr>
          <p:spPr>
            <a:xfrm>
              <a:off x="2541590" y="1456402"/>
              <a:ext cx="1366788" cy="20309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B3DCCA65-96E6-4DAD-AA06-F91A1E76C558}"/>
                </a:ext>
              </a:extLst>
            </p:cNvPr>
            <p:cNvSpPr/>
            <p:nvPr/>
          </p:nvSpPr>
          <p:spPr>
            <a:xfrm>
              <a:off x="3908378" y="1456402"/>
              <a:ext cx="1366788" cy="20309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B32E3DAB-1071-427F-8AE7-97E2B265E3E4}"/>
                </a:ext>
              </a:extLst>
            </p:cNvPr>
            <p:cNvSpPr/>
            <p:nvPr/>
          </p:nvSpPr>
          <p:spPr>
            <a:xfrm>
              <a:off x="5275166" y="1456402"/>
              <a:ext cx="1366788" cy="20309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A75A0EA4-CB01-40D6-8FC8-131C684E55EF}"/>
                </a:ext>
              </a:extLst>
            </p:cNvPr>
            <p:cNvSpPr/>
            <p:nvPr/>
          </p:nvSpPr>
          <p:spPr>
            <a:xfrm>
              <a:off x="6641954" y="1456402"/>
              <a:ext cx="1366788" cy="20309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2605DA65-21DA-4FD8-834D-21F46AD1DF58}"/>
                </a:ext>
              </a:extLst>
            </p:cNvPr>
            <p:cNvSpPr/>
            <p:nvPr/>
          </p:nvSpPr>
          <p:spPr>
            <a:xfrm>
              <a:off x="8009265" y="1456402"/>
              <a:ext cx="1366788" cy="20309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8EBB1307-F636-4646-A089-9AD42DC283DF}"/>
                </a:ext>
              </a:extLst>
            </p:cNvPr>
            <p:cNvSpPr/>
            <p:nvPr/>
          </p:nvSpPr>
          <p:spPr>
            <a:xfrm>
              <a:off x="9376054" y="1456402"/>
              <a:ext cx="1366788" cy="20309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24CD71DF-41A2-4CCD-9F06-BA36929F538C}"/>
                </a:ext>
              </a:extLst>
            </p:cNvPr>
            <p:cNvSpPr/>
            <p:nvPr/>
          </p:nvSpPr>
          <p:spPr>
            <a:xfrm>
              <a:off x="2233027" y="1470835"/>
              <a:ext cx="584866" cy="116648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9AF81B65-2BCE-47DE-9F5D-6016CE812E8D}"/>
                </a:ext>
              </a:extLst>
            </p:cNvPr>
            <p:cNvSpPr/>
            <p:nvPr/>
          </p:nvSpPr>
          <p:spPr>
            <a:xfrm>
              <a:off x="3583685" y="1470835"/>
              <a:ext cx="584866" cy="116648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81E769AB-CDCC-44D4-87D9-6D400F1ECF1A}"/>
                </a:ext>
              </a:extLst>
            </p:cNvPr>
            <p:cNvSpPr/>
            <p:nvPr/>
          </p:nvSpPr>
          <p:spPr>
            <a:xfrm>
              <a:off x="6348998" y="1470835"/>
              <a:ext cx="584866" cy="116648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EB220C5B-EA52-4C0E-9A99-F3EA322123BC}"/>
                </a:ext>
              </a:extLst>
            </p:cNvPr>
            <p:cNvSpPr/>
            <p:nvPr/>
          </p:nvSpPr>
          <p:spPr>
            <a:xfrm>
              <a:off x="7704585" y="1470835"/>
              <a:ext cx="584866" cy="116648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3AE9266C-C81C-4B2B-95EC-77F7D3BAF6FC}"/>
                </a:ext>
              </a:extLst>
            </p:cNvPr>
            <p:cNvSpPr/>
            <p:nvPr/>
          </p:nvSpPr>
          <p:spPr>
            <a:xfrm>
              <a:off x="9083621" y="1470835"/>
              <a:ext cx="584866" cy="116648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AB5F6155-2341-4468-826C-0F56EC6A20B5}"/>
              </a:ext>
            </a:extLst>
          </p:cNvPr>
          <p:cNvCxnSpPr/>
          <p:nvPr/>
        </p:nvCxnSpPr>
        <p:spPr>
          <a:xfrm>
            <a:off x="426458" y="4052236"/>
            <a:ext cx="113385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88327281-E991-41C7-9388-178F44C5BFCF}"/>
              </a:ext>
            </a:extLst>
          </p:cNvPr>
          <p:cNvCxnSpPr/>
          <p:nvPr/>
        </p:nvCxnSpPr>
        <p:spPr>
          <a:xfrm>
            <a:off x="426458" y="4379495"/>
            <a:ext cx="113385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5BB7308F-710F-4C7F-B3F7-4566A25C8DF4}"/>
              </a:ext>
            </a:extLst>
          </p:cNvPr>
          <p:cNvCxnSpPr/>
          <p:nvPr/>
        </p:nvCxnSpPr>
        <p:spPr>
          <a:xfrm>
            <a:off x="426458" y="4706754"/>
            <a:ext cx="113385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D95C24E0-7EF3-4A10-8CB8-FAFD01074991}"/>
              </a:ext>
            </a:extLst>
          </p:cNvPr>
          <p:cNvCxnSpPr/>
          <p:nvPr/>
        </p:nvCxnSpPr>
        <p:spPr>
          <a:xfrm>
            <a:off x="426458" y="5034013"/>
            <a:ext cx="113385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39DAA679-F2EA-4FAA-B12D-6ECFA1B2E7FC}"/>
              </a:ext>
            </a:extLst>
          </p:cNvPr>
          <p:cNvCxnSpPr/>
          <p:nvPr/>
        </p:nvCxnSpPr>
        <p:spPr>
          <a:xfrm>
            <a:off x="426458" y="5370897"/>
            <a:ext cx="113385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EEC7867-E758-4B4C-B88C-C9B9A7308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7" b="2176"/>
          <a:stretch/>
        </p:blipFill>
        <p:spPr>
          <a:xfrm>
            <a:off x="426458" y="3205491"/>
            <a:ext cx="1319415" cy="2771241"/>
          </a:xfrm>
          <a:prstGeom prst="rect">
            <a:avLst/>
          </a:prstGeom>
        </p:spPr>
      </p:pic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D769A051-4C86-47BD-B59A-7CF5A8E08940}"/>
              </a:ext>
            </a:extLst>
          </p:cNvPr>
          <p:cNvCxnSpPr>
            <a:cxnSpLocks/>
          </p:cNvCxnSpPr>
          <p:nvPr/>
        </p:nvCxnSpPr>
        <p:spPr>
          <a:xfrm>
            <a:off x="1514475" y="5785234"/>
            <a:ext cx="9805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1452A1-4065-48FD-A1AE-422994383C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26" b="70386"/>
          <a:stretch/>
        </p:blipFill>
        <p:spPr>
          <a:xfrm>
            <a:off x="1649953" y="5544152"/>
            <a:ext cx="636804" cy="5013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9D775ED-B1E6-4E4D-B5EE-EB375912F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4193" b="70386"/>
          <a:stretch/>
        </p:blipFill>
        <p:spPr>
          <a:xfrm>
            <a:off x="3090560" y="5346513"/>
            <a:ext cx="636804" cy="5013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A125FFF-89D0-44F3-A583-33BC8D789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0" r="-1074" b="70386"/>
          <a:stretch/>
        </p:blipFill>
        <p:spPr>
          <a:xfrm>
            <a:off x="4600737" y="5172203"/>
            <a:ext cx="636804" cy="50133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CB066E-E512-48E2-B2B1-B198A5140E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32331" r="33657" b="34405"/>
          <a:stretch/>
        </p:blipFill>
        <p:spPr>
          <a:xfrm>
            <a:off x="5981858" y="4904025"/>
            <a:ext cx="636804" cy="5631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0BD415A-D41C-426C-969C-B9E12A1C3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0" t="32331" r="-1304" b="34405"/>
          <a:stretch/>
        </p:blipFill>
        <p:spPr>
          <a:xfrm>
            <a:off x="7523361" y="4674998"/>
            <a:ext cx="636804" cy="56312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E4423BB-5A8A-41EC-857F-32337241C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68857" r="68359" b="-2121"/>
          <a:stretch/>
        </p:blipFill>
        <p:spPr>
          <a:xfrm>
            <a:off x="9007385" y="4514016"/>
            <a:ext cx="636804" cy="5631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22AA2A8-3499-4EC4-9F5A-2C4E1050C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6" t="68857" r="-300" b="-2121"/>
          <a:stretch/>
        </p:blipFill>
        <p:spPr>
          <a:xfrm>
            <a:off x="10561618" y="4339121"/>
            <a:ext cx="636804" cy="5631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A6B5875-7A27-477A-A743-7871BA7B34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33290" r="36579" b="34114"/>
          <a:stretch/>
        </p:blipFill>
        <p:spPr>
          <a:xfrm>
            <a:off x="5139476" y="5976733"/>
            <a:ext cx="636804" cy="75656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D0D7D26-5F43-4DA2-AAF3-3E35F10E2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6" t="33291" r="-195" b="34114"/>
          <a:stretch/>
        </p:blipFill>
        <p:spPr>
          <a:xfrm>
            <a:off x="7369477" y="5976732"/>
            <a:ext cx="636804" cy="75656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F6CEA4F-B533-497C-A8AD-C259562F62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65219" r="70931" b="-3367"/>
          <a:stretch/>
        </p:blipFill>
        <p:spPr>
          <a:xfrm>
            <a:off x="9924814" y="5847844"/>
            <a:ext cx="636804" cy="88545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425154E-9BA3-4034-97B0-F8DEDEE9E5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39859" r="57041" b="44975"/>
          <a:stretch/>
        </p:blipFill>
        <p:spPr>
          <a:xfrm>
            <a:off x="5716145" y="6020177"/>
            <a:ext cx="316967" cy="6696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C4B7183-55FF-424F-A68D-1A146D5ED5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1" t="50984" r="32831" b="33850"/>
          <a:stretch/>
        </p:blipFill>
        <p:spPr>
          <a:xfrm>
            <a:off x="7931276" y="6020177"/>
            <a:ext cx="316967" cy="66967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3E39041-CEF1-4232-9A6A-EFABC1342E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63527" r="82437" b="21307"/>
          <a:stretch/>
        </p:blipFill>
        <p:spPr>
          <a:xfrm>
            <a:off x="10513104" y="6020177"/>
            <a:ext cx="316967" cy="66967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8C83EDC-C1EB-456D-B45D-8909F086DA93}"/>
              </a:ext>
            </a:extLst>
          </p:cNvPr>
          <p:cNvSpPr txBox="1"/>
          <p:nvPr/>
        </p:nvSpPr>
        <p:spPr>
          <a:xfrm>
            <a:off x="5941137" y="6093404"/>
            <a:ext cx="108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</a:t>
            </a:r>
            <a:r>
              <a:rPr lang="ru-RU" sz="2800" b="1" dirty="0"/>
              <a:t>д</a:t>
            </a:r>
            <a:r>
              <a:rPr lang="uk-UA" sz="2800" b="1" dirty="0" err="1"/>
              <a:t>ієз</a:t>
            </a:r>
            <a:r>
              <a:rPr lang="uk-UA" sz="2800" b="1" dirty="0"/>
              <a:t>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0BB1B-DA1D-4786-AEFA-5C9EF252889A}"/>
              </a:ext>
            </a:extLst>
          </p:cNvPr>
          <p:cNvSpPr txBox="1"/>
          <p:nvPr/>
        </p:nvSpPr>
        <p:spPr>
          <a:xfrm>
            <a:off x="8100376" y="6093404"/>
            <a:ext cx="167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</a:t>
            </a:r>
            <a:r>
              <a:rPr lang="uk-UA" sz="2800" b="1" dirty="0"/>
              <a:t>бемоль;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2A0BCB-2E4E-40C9-AC1A-0119D9194940}"/>
              </a:ext>
            </a:extLst>
          </p:cNvPr>
          <p:cNvSpPr txBox="1"/>
          <p:nvPr/>
        </p:nvSpPr>
        <p:spPr>
          <a:xfrm>
            <a:off x="10708714" y="6101861"/>
            <a:ext cx="167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- бекар.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E5ABA1E-053C-4935-920B-CA57F79766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39859" r="57041" b="44975"/>
          <a:stretch/>
        </p:blipFill>
        <p:spPr>
          <a:xfrm>
            <a:off x="5716144" y="4850751"/>
            <a:ext cx="316967" cy="66967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F98FC3E-4AF5-4F1F-80A9-B679BD25366B}"/>
              </a:ext>
            </a:extLst>
          </p:cNvPr>
          <p:cNvSpPr txBox="1"/>
          <p:nvPr/>
        </p:nvSpPr>
        <p:spPr>
          <a:xfrm>
            <a:off x="5891427" y="5397825"/>
            <a:ext cx="138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/>
              <a:t>фа </a:t>
            </a:r>
            <a:r>
              <a:rPr lang="uk-UA" sz="1600" i="1" dirty="0" err="1"/>
              <a:t>дієз</a:t>
            </a:r>
            <a:endParaRPr lang="uk-UA" sz="1600" i="1" dirty="0"/>
          </a:p>
        </p:txBody>
      </p:sp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F68EAE88-9EDF-4D2B-9B43-E0B0DC57273E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6300260" y="2614768"/>
            <a:ext cx="314201" cy="2289257"/>
          </a:xfrm>
          <a:prstGeom prst="straightConnector1">
            <a:avLst/>
          </a:prstGeom>
          <a:ln w="76200">
            <a:solidFill>
              <a:srgbClr val="A465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E17035B-CAF1-4953-A556-B554E0F274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1" t="50984" r="32831" b="33850"/>
          <a:stretch/>
        </p:blipFill>
        <p:spPr>
          <a:xfrm>
            <a:off x="10354620" y="4222376"/>
            <a:ext cx="316967" cy="66967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1195BCA-3F1A-4DD1-B52E-7688720EF4E4}"/>
              </a:ext>
            </a:extLst>
          </p:cNvPr>
          <p:cNvSpPr txBox="1"/>
          <p:nvPr/>
        </p:nvSpPr>
        <p:spPr>
          <a:xfrm>
            <a:off x="11004653" y="4705084"/>
            <a:ext cx="138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/>
              <a:t>сі бемоль</a:t>
            </a:r>
          </a:p>
        </p:txBody>
      </p: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D8B2F376-B4A9-48FD-8FAE-ACB3DD0F8072}"/>
              </a:ext>
            </a:extLst>
          </p:cNvPr>
          <p:cNvCxnSpPr>
            <a:cxnSpLocks/>
          </p:cNvCxnSpPr>
          <p:nvPr/>
        </p:nvCxnSpPr>
        <p:spPr>
          <a:xfrm flipH="1" flipV="1">
            <a:off x="9723041" y="2581178"/>
            <a:ext cx="1097499" cy="1745752"/>
          </a:xfrm>
          <a:prstGeom prst="straightConnector1">
            <a:avLst/>
          </a:prstGeom>
          <a:ln w="76200">
            <a:solidFill>
              <a:srgbClr val="A465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46" grpId="1"/>
      <p:bldP spid="47" grpId="0"/>
      <p:bldP spid="49" grpId="0"/>
      <p:bldP spid="49" grpId="1"/>
      <p:bldP spid="54" grpId="0"/>
      <p:bldP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920618-C271-4581-BDE0-BFD0D4FAA7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6" b="25025"/>
          <a:stretch/>
        </p:blipFill>
        <p:spPr>
          <a:xfrm>
            <a:off x="179673" y="1193800"/>
            <a:ext cx="11832654" cy="550509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Виконайте пісню стежачи за нотним записом</a:t>
            </a:r>
          </a:p>
        </p:txBody>
      </p:sp>
      <p:pic>
        <p:nvPicPr>
          <p:cNvPr id="2" name="Баба снігова (Ровенко)">
            <a:hlinkClick r:id="" action="ppaction://media"/>
            <a:extLst>
              <a:ext uri="{FF2B5EF4-FFF2-40B4-BE49-F238E27FC236}">
                <a16:creationId xmlns:a16="http://schemas.microsoft.com/office/drawing/2014/main" id="{F6174EE4-716C-470F-B4F2-73F7AF76D1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73" y="1193801"/>
            <a:ext cx="11832654" cy="26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233</Words>
  <Application>Microsoft Office PowerPoint</Application>
  <PresentationFormat>Широкоэкранный</PresentationFormat>
  <Paragraphs>53</Paragraphs>
  <Slides>10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752</cp:revision>
  <dcterms:created xsi:type="dcterms:W3CDTF">2018-01-05T16:38:53Z</dcterms:created>
  <dcterms:modified xsi:type="dcterms:W3CDTF">2023-01-24T04:37:37Z</dcterms:modified>
</cp:coreProperties>
</file>