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137" r:id="rId3"/>
    <p:sldId id="1151" r:id="rId4"/>
    <p:sldId id="1152" r:id="rId5"/>
    <p:sldId id="1153" r:id="rId6"/>
    <p:sldId id="1154" r:id="rId7"/>
    <p:sldId id="1155" r:id="rId8"/>
    <p:sldId id="1097" r:id="rId9"/>
    <p:sldId id="1156" r:id="rId10"/>
    <p:sldId id="1138" r:id="rId11"/>
    <p:sldId id="1157" r:id="rId12"/>
    <p:sldId id="1159" r:id="rId13"/>
    <p:sldId id="112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441"/>
    <a:srgbClr val="295FFF"/>
    <a:srgbClr val="FFFF00"/>
    <a:srgbClr val="709E32"/>
    <a:srgbClr val="002060"/>
    <a:srgbClr val="2F3242"/>
    <a:srgbClr val="1694E9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2496412"/>
            <a:ext cx="2054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№93-95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114" y="3742071"/>
            <a:ext cx="812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2F3242"/>
                </a:solidFill>
              </a:rPr>
              <a:t>Дії</a:t>
            </a:r>
            <a:r>
              <a:rPr lang="ru-RU" sz="4400" b="1" dirty="0">
                <a:solidFill>
                  <a:srgbClr val="2F3242"/>
                </a:solidFill>
              </a:rPr>
              <a:t> з </a:t>
            </a:r>
            <a:r>
              <a:rPr lang="ru-RU" sz="4400" b="1" dirty="0" err="1">
                <a:solidFill>
                  <a:srgbClr val="2F3242"/>
                </a:solidFill>
              </a:rPr>
              <a:t>іменованими</a:t>
            </a:r>
            <a:r>
              <a:rPr lang="ru-RU" sz="4400" b="1" dirty="0">
                <a:solidFill>
                  <a:srgbClr val="2F3242"/>
                </a:solidFill>
              </a:rPr>
              <a:t> числами. </a:t>
            </a:r>
            <a:r>
              <a:rPr lang="ru-RU" sz="4400" b="1" dirty="0" err="1">
                <a:solidFill>
                  <a:srgbClr val="2F3242"/>
                </a:solidFill>
              </a:rPr>
              <a:t>Обчислення</a:t>
            </a:r>
            <a:r>
              <a:rPr lang="ru-RU" sz="4400" b="1" dirty="0">
                <a:solidFill>
                  <a:srgbClr val="2F3242"/>
                </a:solidFill>
              </a:rPr>
              <a:t> </a:t>
            </a:r>
            <a:r>
              <a:rPr lang="ru-RU" sz="4400" b="1" dirty="0" err="1">
                <a:solidFill>
                  <a:srgbClr val="2F3242"/>
                </a:solidFill>
              </a:rPr>
              <a:t>виразів</a:t>
            </a:r>
            <a:r>
              <a:rPr lang="ru-RU" sz="4400" b="1" dirty="0">
                <a:solidFill>
                  <a:srgbClr val="2F3242"/>
                </a:solidFill>
              </a:rPr>
              <a:t> </a:t>
            </a:r>
            <a:r>
              <a:rPr lang="ru-RU" sz="4400" b="1" dirty="0" err="1">
                <a:solidFill>
                  <a:srgbClr val="2F3242"/>
                </a:solidFill>
              </a:rPr>
              <a:t>зі</a:t>
            </a:r>
            <a:r>
              <a:rPr lang="ru-RU" sz="4400" b="1" dirty="0">
                <a:solidFill>
                  <a:srgbClr val="2F3242"/>
                </a:solidFill>
              </a:rPr>
              <a:t> </a:t>
            </a:r>
            <a:r>
              <a:rPr lang="ru-RU" sz="4400" b="1" dirty="0" err="1">
                <a:solidFill>
                  <a:srgbClr val="2F3242"/>
                </a:solidFill>
              </a:rPr>
              <a:t>змінною</a:t>
            </a:r>
            <a:r>
              <a:rPr lang="ru-RU" sz="4400" b="1" dirty="0">
                <a:solidFill>
                  <a:srgbClr val="2F3242"/>
                </a:solidFill>
              </a:rPr>
              <a:t>. </a:t>
            </a:r>
            <a:r>
              <a:rPr lang="ru-RU" sz="4400" b="1" dirty="0" err="1">
                <a:solidFill>
                  <a:srgbClr val="2F3242"/>
                </a:solidFill>
              </a:rPr>
              <a:t>Розв’язування</a:t>
            </a:r>
            <a:r>
              <a:rPr lang="ru-RU" sz="4400" b="1" dirty="0">
                <a:solidFill>
                  <a:srgbClr val="2F3242"/>
                </a:solidFill>
              </a:rPr>
              <a:t> </a:t>
            </a:r>
            <a:r>
              <a:rPr lang="ru-RU" sz="4400" b="1" dirty="0" err="1">
                <a:solidFill>
                  <a:srgbClr val="2F3242"/>
                </a:solidFill>
              </a:rPr>
              <a:t>рівнянь</a:t>
            </a:r>
            <a:r>
              <a:rPr lang="ru-RU" sz="4400" b="1" dirty="0">
                <a:solidFill>
                  <a:srgbClr val="2F3242"/>
                </a:solidFill>
              </a:rPr>
              <a:t> і задач. </a:t>
            </a:r>
            <a:r>
              <a:rPr lang="ru-RU" sz="4400" b="1" dirty="0" err="1">
                <a:solidFill>
                  <a:srgbClr val="2F3242"/>
                </a:solidFill>
              </a:rPr>
              <a:t>Діагностична</a:t>
            </a:r>
            <a:r>
              <a:rPr lang="ru-RU" sz="4400" b="1" dirty="0">
                <a:solidFill>
                  <a:srgbClr val="2F3242"/>
                </a:solidFill>
              </a:rPr>
              <a:t> робота 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6" y="178195"/>
            <a:ext cx="950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Розділ 4. Додавання і віднімання в межах 1000.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82" y="547527"/>
            <a:ext cx="4913629" cy="33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14733" y="394913"/>
            <a:ext cx="8732066" cy="59982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Перевір </a:t>
            </a:r>
            <a:r>
              <a:rPr lang="ru-RU" sz="20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рівняння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Скругленный прямоугольник 15"/>
          <p:cNvSpPr/>
          <p:nvPr/>
        </p:nvSpPr>
        <p:spPr>
          <a:xfrm>
            <a:off x="155575" y="1473505"/>
            <a:ext cx="3880757" cy="275274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340 – х = 170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х = 340 – 170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х = 170</a:t>
            </a:r>
          </a:p>
        </p:txBody>
      </p:sp>
      <p:sp>
        <p:nvSpPr>
          <p:cNvPr id="17" name="Скругленный прямоугольник 15"/>
          <p:cNvSpPr/>
          <p:nvPr/>
        </p:nvSpPr>
        <p:spPr>
          <a:xfrm>
            <a:off x="4160808" y="1473505"/>
            <a:ext cx="3880757" cy="275274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560 + с = 620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с = 620 – 560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с = 160</a:t>
            </a:r>
          </a:p>
        </p:txBody>
      </p:sp>
      <p:sp>
        <p:nvSpPr>
          <p:cNvPr id="18" name="Скругленный прямоугольник 15"/>
          <p:cNvSpPr/>
          <p:nvPr/>
        </p:nvSpPr>
        <p:spPr>
          <a:xfrm>
            <a:off x="8166042" y="1456400"/>
            <a:ext cx="3880757" cy="2752741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а – 120 = 90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а = 120 – 90</a:t>
            </a:r>
          </a:p>
          <a:p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а = 30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51" y="4540489"/>
            <a:ext cx="5219049" cy="20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14733" y="394913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Склади </a:t>
            </a:r>
            <a:r>
              <a:rPr lang="ru-RU" sz="2000" b="1" dirty="0" err="1">
                <a:solidFill>
                  <a:schemeClr val="bg1"/>
                </a:solidFill>
              </a:rPr>
              <a:t>вираз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задачі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" y="1617091"/>
            <a:ext cx="2211137" cy="2414672"/>
          </a:xfrm>
          <a:prstGeom prst="rect">
            <a:avLst/>
          </a:prstGeom>
        </p:spPr>
      </p:pic>
      <p:sp>
        <p:nvSpPr>
          <p:cNvPr id="12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448863" y="994737"/>
            <a:ext cx="8463806" cy="24146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У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школі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навчається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910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учнів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. У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початковій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ланці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школи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навчається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учнів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, а в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середній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—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учнів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Скільки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учнів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навчається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старшій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ланці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школи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?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457371" y="3581046"/>
            <a:ext cx="4122434" cy="67422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 </a:t>
            </a:r>
            <a:endParaRPr lang="uk-UA" sz="4000" b="1" dirty="0"/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2400332" y="4454224"/>
            <a:ext cx="9619403" cy="916989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Знайди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значення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виразу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якщо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с = 340, а = 380.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76673" y="5671161"/>
            <a:ext cx="6683829" cy="9965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910 – (340 + 380) = 190 </a:t>
            </a:r>
          </a:p>
        </p:txBody>
      </p:sp>
    </p:spTree>
    <p:extLst>
      <p:ext uri="{BB962C8B-B14F-4D97-AF65-F5344CB8AC3E}">
        <p14:creationId xmlns:p14="http://schemas.microsoft.com/office/powerpoint/2010/main" val="25700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14733" y="394913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Склади </a:t>
            </a:r>
            <a:r>
              <a:rPr lang="ru-RU" sz="2000" b="1" dirty="0" err="1">
                <a:solidFill>
                  <a:schemeClr val="bg1"/>
                </a:solidFill>
              </a:rPr>
              <a:t>вираз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задачі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" y="1617091"/>
            <a:ext cx="2211137" cy="2414672"/>
          </a:xfrm>
          <a:prstGeom prst="rect">
            <a:avLst/>
          </a:prstGeom>
        </p:spPr>
      </p:pic>
      <p:sp>
        <p:nvSpPr>
          <p:cNvPr id="12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448863" y="994737"/>
            <a:ext cx="8463806" cy="24146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З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першого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куща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аґрусу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зібрали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5 кг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ягід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, а з другого —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кг.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Усі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ягоди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порівну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розклали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в банки, по 2 кг в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кожну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Скільки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банок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знадобилося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?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457371" y="3581046"/>
            <a:ext cx="4122434" cy="67422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(5 + </a:t>
            </a:r>
            <a:r>
              <a:rPr lang="en-US" sz="4000" b="1" dirty="0"/>
              <a:t>n) </a:t>
            </a:r>
            <a:r>
              <a:rPr lang="uk-UA" sz="4000" b="1" dirty="0"/>
              <a:t>: 2 </a:t>
            </a: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2400332" y="4454224"/>
            <a:ext cx="9619403" cy="916989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Знайди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значення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виразу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якщо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n = 3, n = 7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609499" y="5671161"/>
            <a:ext cx="3252787" cy="9965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(5 + </a:t>
            </a:r>
            <a:r>
              <a:rPr lang="uk-UA" sz="4000" b="1" dirty="0"/>
              <a:t>3</a:t>
            </a:r>
            <a:r>
              <a:rPr lang="en-US" sz="4000" b="1" dirty="0"/>
              <a:t>) : 2</a:t>
            </a:r>
            <a:r>
              <a:rPr lang="uk-UA" sz="4000" b="1" dirty="0"/>
              <a:t> = 4</a:t>
            </a:r>
            <a:r>
              <a:rPr lang="en-US" sz="4000" b="1" dirty="0"/>
              <a:t> </a:t>
            </a:r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56414" y="5667236"/>
            <a:ext cx="3252787" cy="9965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(5 + </a:t>
            </a:r>
            <a:r>
              <a:rPr lang="uk-UA" sz="4000" b="1" dirty="0"/>
              <a:t>7</a:t>
            </a:r>
            <a:r>
              <a:rPr lang="en-US" sz="4000" b="1" dirty="0"/>
              <a:t>) : 2</a:t>
            </a:r>
            <a:r>
              <a:rPr lang="uk-UA" sz="4000" b="1" dirty="0"/>
              <a:t> = 6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8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122" y="447017"/>
            <a:ext cx="8442254" cy="54772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Розглянь </a:t>
            </a:r>
            <a:r>
              <a:rPr lang="ru-RU" sz="2000" b="1" dirty="0" err="1">
                <a:solidFill>
                  <a:schemeClr val="bg1"/>
                </a:solidFill>
              </a:rPr>
              <a:t>малюнок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  <a:r>
              <a:rPr lang="ru-RU" sz="4000" b="1" dirty="0">
                <a:solidFill>
                  <a:schemeClr val="bg1"/>
                </a:solidFill>
              </a:rPr>
              <a:t>139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36271" y="1665768"/>
            <a:ext cx="7172105" cy="103388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>
                <a:ln>
                  <a:solidFill>
                    <a:sysClr val="windowText" lastClr="000000"/>
                  </a:solidFill>
                </a:ln>
              </a:rPr>
              <a:t>Скільки кіл з одним центром</a:t>
            </a:r>
          </a:p>
          <a:p>
            <a:pPr algn="ctr"/>
            <a:r>
              <a:rPr lang="ru-RU" sz="3200" b="1">
                <a:ln>
                  <a:solidFill>
                    <a:sysClr val="windowText" lastClr="000000"/>
                  </a:solidFill>
                </a:ln>
              </a:rPr>
              <a:t>намальовано?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4" y="1856530"/>
            <a:ext cx="3366543" cy="3218019"/>
          </a:xfrm>
          <a:prstGeom prst="rect">
            <a:avLst/>
          </a:prstGeom>
        </p:spPr>
      </p:pic>
      <p:sp>
        <p:nvSpPr>
          <p:cNvPr id="20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36270" y="2948594"/>
            <a:ext cx="7172105" cy="103388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>
                <a:ln>
                  <a:solidFill>
                    <a:sysClr val="windowText" lastClr="000000"/>
                  </a:solidFill>
                </a:ln>
              </a:rPr>
              <a:t>Визнач радіус кожного кола. 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36270" y="4233584"/>
            <a:ext cx="7172105" cy="147197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На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скільки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міліметрів</a:t>
            </a:r>
            <a:endParaRPr lang="ru-RU" sz="3200" b="1" dirty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діаметр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найбільшого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кола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більший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за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діаметр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найменшого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кола?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15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Вирази.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131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80636" y="400591"/>
            <a:ext cx="8732066" cy="4560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Склади </a:t>
            </a:r>
            <a:r>
              <a:rPr lang="ru-RU" sz="2000" b="1" dirty="0" err="1">
                <a:solidFill>
                  <a:schemeClr val="bg1"/>
                </a:solidFill>
              </a:rPr>
              <a:t>вирази</a:t>
            </a:r>
            <a:r>
              <a:rPr lang="ru-RU" sz="2000" b="1" dirty="0">
                <a:solidFill>
                  <a:schemeClr val="bg1"/>
                </a:solidFill>
              </a:rPr>
              <a:t> за схемами й </a:t>
            </a:r>
            <a:r>
              <a:rPr lang="ru-RU" sz="2000" b="1" dirty="0" err="1">
                <a:solidFill>
                  <a:schemeClr val="bg1"/>
                </a:solidFill>
              </a:rPr>
              <a:t>обчисли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їх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69" y="1368380"/>
            <a:ext cx="10284843" cy="54807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772" y="1246305"/>
            <a:ext cx="2694666" cy="154242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46443" y="2574663"/>
            <a:ext cx="312609" cy="281666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48561" y="3259786"/>
            <a:ext cx="312609" cy="28166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1623" y="3116822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12488" y="242735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95010" y="4006615"/>
            <a:ext cx="312609" cy="28166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45035" y="3114207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906933" y="2591101"/>
            <a:ext cx="302864" cy="272886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60834" y="4681060"/>
            <a:ext cx="312609" cy="281666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0052" y="2422425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0103" y="4542632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50442" y="2445458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190462" y="2465863"/>
            <a:ext cx="420821" cy="53459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30389" y="1721894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73554" y="1721079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1366" y="4562801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05637" y="4538164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99838" y="4555252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1830" y="3848124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2848" y="3857411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00741" y="3181653"/>
            <a:ext cx="420821" cy="53459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51942" y="4599558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23326" y="2432266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916721" y="3286937"/>
            <a:ext cx="302864" cy="2728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941002" y="3987198"/>
            <a:ext cx="302864" cy="27288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15548" y="3856342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25927" y="459759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97246" y="3151366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60862" y="3173483"/>
            <a:ext cx="495487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9544" y="3840815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1644" y="2587486"/>
            <a:ext cx="421206" cy="27650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72121" y="2424678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73581" y="4598000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7272" y="385665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892854" y="4659265"/>
            <a:ext cx="302864" cy="272886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48486" y="2400976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1705" y="3824938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27166" y="3151318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67796" y="3289057"/>
            <a:ext cx="421206" cy="27650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90970" y="4601728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341991" y="3240879"/>
            <a:ext cx="312609" cy="281666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11690" y="3181653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92745" y="2400976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03528" y="3111576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39633" y="383981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021944" y="2557989"/>
            <a:ext cx="312609" cy="281666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05637" y="3151318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31481" y="3167896"/>
            <a:ext cx="420821" cy="53459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59155" y="4050643"/>
            <a:ext cx="421206" cy="27650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82678" y="3885888"/>
            <a:ext cx="420821" cy="53459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95479" y="4765129"/>
            <a:ext cx="421206" cy="27650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51370" y="4640459"/>
            <a:ext cx="420821" cy="534599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52447" y="4604545"/>
            <a:ext cx="420821" cy="53459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6982" y="3856342"/>
            <a:ext cx="420821" cy="53459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94724" y="3167851"/>
            <a:ext cx="420821" cy="534599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46978" y="2476398"/>
            <a:ext cx="420821" cy="534599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65125" y="2427860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200783" y="4570442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34560" y="3864216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29953" y="3145634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52652" y="3864216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81718" y="3839810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361934" y="3974812"/>
            <a:ext cx="312609" cy="281666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681404" y="4616431"/>
            <a:ext cx="420821" cy="53459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354863" y="4738972"/>
            <a:ext cx="312609" cy="281666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199106" y="1709520"/>
            <a:ext cx="455016" cy="56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43" y="5167541"/>
            <a:ext cx="4778869" cy="16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44117" y="4574560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Вирази.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132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80636" y="400591"/>
            <a:ext cx="8732066" cy="4560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Виконай </a:t>
            </a:r>
            <a:r>
              <a:rPr lang="ru-RU" sz="2000" b="1" dirty="0" err="1">
                <a:solidFill>
                  <a:schemeClr val="bg1"/>
                </a:solidFill>
              </a:rPr>
              <a:t>дії</a:t>
            </a:r>
            <a:r>
              <a:rPr lang="ru-RU" sz="2000" b="1" dirty="0">
                <a:solidFill>
                  <a:schemeClr val="bg1"/>
                </a:solidFill>
              </a:rPr>
              <a:t> з </a:t>
            </a:r>
            <a:r>
              <a:rPr lang="ru-RU" sz="2000" b="1" dirty="0" err="1">
                <a:solidFill>
                  <a:schemeClr val="bg1"/>
                </a:solidFill>
              </a:rPr>
              <a:t>іменованими</a:t>
            </a:r>
            <a:r>
              <a:rPr lang="ru-RU" sz="2000" b="1" dirty="0">
                <a:solidFill>
                  <a:schemeClr val="bg1"/>
                </a:solidFill>
              </a:rPr>
              <a:t> числами.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69" y="1368380"/>
            <a:ext cx="10284843" cy="54807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772" y="1246305"/>
            <a:ext cx="2694666" cy="154242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67812" y="459507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14970" y="2604209"/>
            <a:ext cx="312609" cy="281666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981138" y="3259518"/>
            <a:ext cx="312609" cy="28166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3497" y="2405276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59429" y="4012357"/>
            <a:ext cx="312609" cy="28166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5930" y="3141165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499404" y="3176838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40973" y="4705673"/>
            <a:ext cx="312609" cy="281666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8277" y="3112876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03305" y="2405276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81819" y="2447984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04185" y="5298680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18400" y="3189375"/>
            <a:ext cx="420821" cy="53459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45166" y="5320680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8410" y="314472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35845" y="3853671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2439" y="3849333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4348" y="2438832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30537" y="2405276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62320" y="457685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00808" y="3304977"/>
            <a:ext cx="421206" cy="27650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190607" y="1733685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3022" y="3173645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191733" y="2574107"/>
            <a:ext cx="302864" cy="27288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28069" y="3882753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68325" y="3874337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60475" y="4609912"/>
            <a:ext cx="420821" cy="53459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878561" y="2435958"/>
            <a:ext cx="455016" cy="56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08" y="2885875"/>
            <a:ext cx="3786342" cy="2841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2002" y="2362893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579764" y="239808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140042" y="2376638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826305" y="309497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556231" y="3101829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43995" y="5284806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406284" y="3819321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836380" y="3843658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797580" y="3795667"/>
            <a:ext cx="38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55380" y="5287618"/>
            <a:ext cx="455016" cy="567661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5270087" y="526900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57672" y="456849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871166" y="4547175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428084" y="526481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908721" y="1714865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19161" y="1724275"/>
            <a:ext cx="455016" cy="56766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870816" y="309497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52752" y="4499277"/>
            <a:ext cx="38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8090" y="5255709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81007" y="5432409"/>
            <a:ext cx="302864" cy="27288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87257" y="5441740"/>
            <a:ext cx="312609" cy="2816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3170" y="600584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6202" y="6028052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4355" y="6001865"/>
            <a:ext cx="455016" cy="567661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777845" y="601941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189575" y="6156221"/>
            <a:ext cx="302864" cy="272886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49021" y="6016707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16141" y="6008186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98671" y="5986006"/>
            <a:ext cx="455016" cy="567661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628703" y="59817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36992" y="6171049"/>
            <a:ext cx="312609" cy="2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1" grpId="0"/>
      <p:bldP spid="114" grpId="0"/>
      <p:bldP spid="115" grpId="0"/>
      <p:bldP spid="121" grpId="0"/>
      <p:bldP spid="140" grpId="0"/>
      <p:bldP spid="143" grpId="0"/>
      <p:bldP spid="154" grpId="0"/>
      <p:bldP spid="155" grpId="0"/>
      <p:bldP spid="159" grpId="0"/>
      <p:bldP spid="162" grpId="0"/>
      <p:bldP spid="165" grpId="0"/>
      <p:bldP spid="167" grpId="0"/>
      <p:bldP spid="87" grpId="0"/>
      <p:bldP spid="89" grpId="0"/>
      <p:bldP spid="102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98" y="1768375"/>
            <a:ext cx="2695351" cy="2695351"/>
          </a:xfrm>
          <a:prstGeom prst="rect">
            <a:avLst/>
          </a:prstGeom>
        </p:spPr>
      </p:pic>
      <p:sp>
        <p:nvSpPr>
          <p:cNvPr id="2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840376" y="4155733"/>
            <a:ext cx="1436236" cy="6159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280 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79" y="1203176"/>
            <a:ext cx="5211558" cy="3752321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122" y="447016"/>
            <a:ext cx="8442254" cy="54772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Визнач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групи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товарів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-245321" y="2525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048506" y="4315491"/>
            <a:ext cx="1705284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250 г</a:t>
            </a:r>
          </a:p>
        </p:txBody>
      </p:sp>
      <p:sp>
        <p:nvSpPr>
          <p:cNvPr id="35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24942" y="5632794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250 г</a:t>
            </a:r>
          </a:p>
        </p:txBody>
      </p:sp>
      <p:sp>
        <p:nvSpPr>
          <p:cNvPr id="3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629300" y="5632794"/>
            <a:ext cx="1366586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280 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043" y="5515357"/>
            <a:ext cx="405643" cy="73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8528" y="55739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=</a:t>
            </a:r>
          </a:p>
        </p:txBody>
      </p:sp>
      <p:sp>
        <p:nvSpPr>
          <p:cNvPr id="3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96477" y="5623501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530 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" y="1653425"/>
            <a:ext cx="2076135" cy="26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122" y="447016"/>
            <a:ext cx="8442254" cy="54772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Визнач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групи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товарів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-245321" y="2525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408686" y="4056240"/>
            <a:ext cx="2911513" cy="67627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1 пачка 90 г</a:t>
            </a:r>
          </a:p>
        </p:txBody>
      </p:sp>
      <p:sp>
        <p:nvSpPr>
          <p:cNvPr id="35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24942" y="5632794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 г</a:t>
            </a:r>
          </a:p>
        </p:txBody>
      </p:sp>
      <p:sp>
        <p:nvSpPr>
          <p:cNvPr id="3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629300" y="5632794"/>
            <a:ext cx="1366586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 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043" y="5515357"/>
            <a:ext cx="405643" cy="73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8528" y="55739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=</a:t>
            </a:r>
          </a:p>
        </p:txBody>
      </p:sp>
      <p:sp>
        <p:nvSpPr>
          <p:cNvPr id="3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96477" y="5623501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270 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" y="1653425"/>
            <a:ext cx="2076135" cy="26970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18" y="1487351"/>
            <a:ext cx="1847850" cy="2466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99" y="1514315"/>
            <a:ext cx="1847850" cy="24669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51" y="1541279"/>
            <a:ext cx="1847850" cy="2466975"/>
          </a:xfrm>
          <a:prstGeom prst="rect">
            <a:avLst/>
          </a:prstGeom>
        </p:spPr>
      </p:pic>
      <p:sp>
        <p:nvSpPr>
          <p:cNvPr id="25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449847" y="5623501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 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4429" y="5566466"/>
            <a:ext cx="405643" cy="73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957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52" y="1638839"/>
            <a:ext cx="4582886" cy="3055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32" y="1253256"/>
            <a:ext cx="2396831" cy="3497416"/>
          </a:xfrm>
          <a:prstGeom prst="rect">
            <a:avLst/>
          </a:prstGeom>
        </p:spPr>
      </p:pic>
      <p:sp>
        <p:nvSpPr>
          <p:cNvPr id="2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840376" y="4155733"/>
            <a:ext cx="1436236" cy="6159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350 г</a:t>
            </a: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122" y="447016"/>
            <a:ext cx="8442254" cy="54772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Визнач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групи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товарів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-245321" y="2525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048506" y="4315491"/>
            <a:ext cx="1705284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440 г</a:t>
            </a:r>
          </a:p>
        </p:txBody>
      </p:sp>
      <p:sp>
        <p:nvSpPr>
          <p:cNvPr id="35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24942" y="5632794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440 г</a:t>
            </a:r>
          </a:p>
        </p:txBody>
      </p:sp>
      <p:sp>
        <p:nvSpPr>
          <p:cNvPr id="3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629300" y="5632794"/>
            <a:ext cx="1366586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350 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043" y="5515357"/>
            <a:ext cx="405643" cy="73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8528" y="55739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=</a:t>
            </a:r>
          </a:p>
        </p:txBody>
      </p:sp>
      <p:sp>
        <p:nvSpPr>
          <p:cNvPr id="3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96477" y="5623501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790 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" y="1653425"/>
            <a:ext cx="2076135" cy="26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840376" y="4155733"/>
            <a:ext cx="1436236" cy="6159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 г</a:t>
            </a: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122" y="447016"/>
            <a:ext cx="8442254" cy="54772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Визнач </a:t>
            </a:r>
            <a:r>
              <a:rPr lang="ru-RU" sz="2000" b="1" dirty="0" err="1">
                <a:solidFill>
                  <a:schemeClr val="bg1"/>
                </a:solidFill>
              </a:rPr>
              <a:t>масу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групи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товарів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-245321" y="2525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048506" y="4315491"/>
            <a:ext cx="1705284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760 г</a:t>
            </a:r>
          </a:p>
        </p:txBody>
      </p:sp>
      <p:sp>
        <p:nvSpPr>
          <p:cNvPr id="35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24942" y="5632794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760 г</a:t>
            </a:r>
          </a:p>
        </p:txBody>
      </p:sp>
      <p:sp>
        <p:nvSpPr>
          <p:cNvPr id="36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629300" y="5632794"/>
            <a:ext cx="1366586" cy="5901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 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3043" y="5515357"/>
            <a:ext cx="405643" cy="73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8528" y="557393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=</a:t>
            </a:r>
          </a:p>
        </p:txBody>
      </p:sp>
      <p:sp>
        <p:nvSpPr>
          <p:cNvPr id="3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96477" y="5623501"/>
            <a:ext cx="1342516" cy="5994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850 г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" y="1653425"/>
            <a:ext cx="2076135" cy="269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1" y="1048393"/>
            <a:ext cx="3526492" cy="3526492"/>
          </a:xfrm>
          <a:prstGeom prst="rect">
            <a:avLst/>
          </a:prstGeom>
        </p:spPr>
      </p:pic>
      <p:pic>
        <p:nvPicPr>
          <p:cNvPr id="2050" name="Picture 2" descr="Русская сушка | Культура застол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47" y="1376021"/>
            <a:ext cx="4318339" cy="28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134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14733" y="394913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sym typeface="Symbol" panose="05050102010706020507" pitchFamily="18" charset="2"/>
              </a:rPr>
              <a:t>яжи задачу.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" y="1617091"/>
            <a:ext cx="2211137" cy="2414672"/>
          </a:xfrm>
          <a:prstGeom prst="rect">
            <a:avLst/>
          </a:prstGeom>
        </p:spPr>
      </p:pic>
      <p:sp>
        <p:nvSpPr>
          <p:cNvPr id="12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2967543" y="1356786"/>
            <a:ext cx="8463806" cy="24146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Маса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футбольного й волейбольного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м’ячів</a:t>
            </a:r>
            <a:endParaRPr lang="ru-RU" sz="3200" b="1" dirty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становить 730 г.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Маса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волейбольного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м’яча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— 280 г. Яка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маса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двох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футбольних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</a:rPr>
              <a:t>м’ячів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</a:rPr>
              <a:t>?</a:t>
            </a:r>
            <a:endParaRPr lang="uk-UA" sz="32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074" name="Picture 2" descr="Волейбольный Мяч 896-1 — в Категории &quot;Спортивные Игровые Мячи&quot; на Bigl.ua  (123154933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35" y="4342613"/>
            <a:ext cx="2158546" cy="21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яч для игры Match 2.0 - с категории Футбольные мячи (Jako Украина. Купить  одежду для спортивных команд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07" y="4233123"/>
            <a:ext cx="2268036" cy="22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24.01.2023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66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prstClr val="white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47077" y="1265268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36" y="1206833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46" y="3471423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prstClr val="white"/>
                </a:solidFill>
              </a:rPr>
              <a:t>26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prstClr val="white"/>
                </a:solidFill>
              </a:rPr>
              <a:t>Підручник.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/>
            <a:r>
              <a:rPr lang="uk-UA" sz="1400" b="1" dirty="0">
                <a:solidFill>
                  <a:prstClr val="white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prstClr val="white"/>
                </a:solidFill>
              </a:rPr>
              <a:t>134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0069" y="475738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>
              <a:solidFill>
                <a:prstClr val="black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03981" y="-633986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98716" y="2482533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5846339" y="2338678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94836" y="3743537"/>
            <a:ext cx="893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 двох футбольних </a:t>
            </a:r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ячів</a:t>
            </a:r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900 г</a:t>
            </a:r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8958" y="2340965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8886" y="229627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5142" y="2342997"/>
            <a:ext cx="457240" cy="5730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458958" y="3064868"/>
            <a:ext cx="455016" cy="54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2297" y="301425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426912" y="3185850"/>
            <a:ext cx="312609" cy="281666"/>
          </a:xfrm>
          <a:prstGeom prst="rect">
            <a:avLst/>
          </a:prstGeom>
        </p:spPr>
      </p:pic>
      <p:sp>
        <p:nvSpPr>
          <p:cNvPr id="74" name="Прямокутник 73"/>
          <p:cNvSpPr/>
          <p:nvPr/>
        </p:nvSpPr>
        <p:spPr>
          <a:xfrm>
            <a:off x="5931489" y="3076827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81605" y="2338677"/>
            <a:ext cx="893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маса футбольного </a:t>
            </a:r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яча</a:t>
            </a:r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010618" y="1640742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85970" y="2309727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5597" y="2317132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79151" y="3031148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45806" y="3005387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841288" y="2340743"/>
            <a:ext cx="420821" cy="5345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680191" y="1620198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371117" y="1613682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99292" y="2319001"/>
            <a:ext cx="455016" cy="567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38" y="4113763"/>
            <a:ext cx="4006890" cy="283315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70018" y="2324211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70018" y="3031148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83582" y="3054379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91426" y="3037437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64987" y="3056913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5" grpId="0"/>
      <p:bldP spid="10" grpId="0"/>
      <p:bldP spid="7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28357</TotalTime>
  <Words>520</Words>
  <Application>Microsoft Office PowerPoint</Application>
  <PresentationFormat>Широкоэкранный</PresentationFormat>
  <Paragraphs>192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1506</cp:revision>
  <dcterms:created xsi:type="dcterms:W3CDTF">2018-01-05T16:38:53Z</dcterms:created>
  <dcterms:modified xsi:type="dcterms:W3CDTF">2023-01-24T16:36:55Z</dcterms:modified>
</cp:coreProperties>
</file>