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186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0312C-C624-448E-8C71-B36632875E12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475EE-2088-4A4B-A4AA-B1A4D807C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559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0312C-C624-448E-8C71-B36632875E12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475EE-2088-4A4B-A4AA-B1A4D807C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407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0312C-C624-448E-8C71-B36632875E12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475EE-2088-4A4B-A4AA-B1A4D807C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748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0312C-C624-448E-8C71-B36632875E12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475EE-2088-4A4B-A4AA-B1A4D807C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076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0312C-C624-448E-8C71-B36632875E12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475EE-2088-4A4B-A4AA-B1A4D807C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145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0312C-C624-448E-8C71-B36632875E12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475EE-2088-4A4B-A4AA-B1A4D807C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29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0312C-C624-448E-8C71-B36632875E12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475EE-2088-4A4B-A4AA-B1A4D807C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137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0312C-C624-448E-8C71-B36632875E12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475EE-2088-4A4B-A4AA-B1A4D807C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965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0312C-C624-448E-8C71-B36632875E12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475EE-2088-4A4B-A4AA-B1A4D807C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292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0312C-C624-448E-8C71-B36632875E12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475EE-2088-4A4B-A4AA-B1A4D807C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630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0312C-C624-448E-8C71-B36632875E12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475EE-2088-4A4B-A4AA-B1A4D807C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158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F0312C-C624-448E-8C71-B36632875E12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9475EE-2088-4A4B-A4AA-B1A4D807C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919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2 клас 22р\Шаблоны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3" y="0"/>
            <a:ext cx="91557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00977" y="191013"/>
            <a:ext cx="678519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25 </a:t>
            </a:r>
            <a:r>
              <a:rPr lang="uk-U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січня</a:t>
            </a:r>
          </a:p>
          <a:p>
            <a:pPr algn="ctr"/>
            <a:r>
              <a:rPr lang="uk-U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Контрольна  робота 9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8" name="Picture 4" descr="C:\Users\Людмила\Desktop\КАРТИНКИ\загруженное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95945"/>
            <a:ext cx="4952550" cy="4457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797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2 клас 22р\Шаблоны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3" y="0"/>
            <a:ext cx="91557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987824" y="0"/>
            <a:ext cx="36161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Завдання 1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51720" y="620688"/>
            <a:ext cx="666454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0" i="0" u="none" strike="noStrike" baseline="0" dirty="0" smtClean="0">
              <a:solidFill>
                <a:srgbClr val="000000"/>
              </a:solidFill>
              <a:latin typeface="FuturisC"/>
            </a:endParaRPr>
          </a:p>
          <a:p>
            <a:pPr algn="just"/>
            <a:r>
              <a:rPr lang="ru-RU" sz="3200" b="1" i="1" u="none" strike="noStrike" baseline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u="none" strike="noStrike" baseline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Порівняй</a:t>
            </a:r>
            <a:r>
              <a:rPr lang="ru-RU" sz="3600" b="1" i="1" u="none" strike="noStrike" baseline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числа. Запиши </a:t>
            </a:r>
            <a:r>
              <a:rPr lang="ru-RU" sz="3600" b="1" i="1" u="none" strike="noStrike" baseline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подвійну</a:t>
            </a:r>
            <a:r>
              <a:rPr lang="ru-RU" sz="3600" b="1" i="1" u="none" strike="noStrike" baseline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u="none" strike="noStrike" baseline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нерівність</a:t>
            </a:r>
            <a:r>
              <a:rPr lang="ru-RU" sz="3600" b="1" i="1" u="none" strike="noStrike" baseline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55455" y="1916832"/>
            <a:ext cx="828092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b="0" i="0" u="none" strike="noStrike" baseline="0" dirty="0" smtClean="0">
              <a:solidFill>
                <a:srgbClr val="000000"/>
              </a:solidFill>
              <a:latin typeface="Helios"/>
            </a:endParaRPr>
          </a:p>
          <a:p>
            <a:endParaRPr lang="ru-RU" sz="1100" b="0" i="0" u="none" strike="noStrike" baseline="0" dirty="0" smtClean="0">
              <a:solidFill>
                <a:srgbClr val="000000"/>
              </a:solidFill>
              <a:latin typeface="Helios"/>
            </a:endParaRPr>
          </a:p>
          <a:p>
            <a:r>
              <a:rPr lang="ru-RU" sz="1100" b="0" i="0" u="none" strike="noStrike" baseline="0" dirty="0" smtClean="0">
                <a:solidFill>
                  <a:srgbClr val="000000"/>
                </a:solidFill>
                <a:latin typeface="Helios"/>
              </a:rPr>
              <a:t> </a:t>
            </a:r>
          </a:p>
          <a:p>
            <a:pPr algn="just"/>
            <a:r>
              <a:rPr lang="ru-RU" sz="1400" b="0" i="0" u="none" strike="noStrike" baseline="0" dirty="0" smtClean="0">
                <a:solidFill>
                  <a:srgbClr val="000000"/>
                </a:solidFill>
                <a:latin typeface="Helios"/>
              </a:rPr>
              <a:t> </a:t>
            </a:r>
            <a:r>
              <a:rPr lang="ru-RU" sz="3200" b="1" i="0" u="none" strike="noStrike" baseline="0" dirty="0" smtClean="0">
                <a:solidFill>
                  <a:srgbClr val="000000"/>
                </a:solidFill>
                <a:latin typeface="Helios"/>
              </a:rPr>
              <a:t>а)  550 000 </a:t>
            </a:r>
            <a:r>
              <a:rPr lang="ru-RU" sz="3200" b="1" i="0" u="none" strike="noStrike" baseline="0" dirty="0" err="1" smtClean="0">
                <a:solidFill>
                  <a:srgbClr val="000000"/>
                </a:solidFill>
                <a:latin typeface="Helios"/>
              </a:rPr>
              <a:t>більше</a:t>
            </a:r>
            <a:r>
              <a:rPr lang="ru-RU" sz="3200" b="1" i="0" u="none" strike="noStrike" baseline="0" dirty="0" smtClean="0">
                <a:solidFill>
                  <a:srgbClr val="000000"/>
                </a:solidFill>
                <a:latin typeface="Helios"/>
              </a:rPr>
              <a:t> </a:t>
            </a:r>
            <a:r>
              <a:rPr lang="ru-RU" sz="3200" b="1" i="0" u="none" strike="noStrike" baseline="0" dirty="0" err="1" smtClean="0">
                <a:solidFill>
                  <a:srgbClr val="000000"/>
                </a:solidFill>
                <a:latin typeface="Helios"/>
              </a:rPr>
              <a:t>від</a:t>
            </a:r>
            <a:r>
              <a:rPr lang="ru-RU" sz="3200" b="1" i="0" u="none" strike="noStrike" baseline="0" dirty="0" smtClean="0">
                <a:solidFill>
                  <a:srgbClr val="000000"/>
                </a:solidFill>
                <a:latin typeface="Helios"/>
              </a:rPr>
              <a:t> 505 000, але </a:t>
            </a:r>
            <a:r>
              <a:rPr lang="ru-RU" sz="3200" b="1" i="0" u="none" strike="noStrike" baseline="0" dirty="0" err="1" smtClean="0">
                <a:solidFill>
                  <a:srgbClr val="000000"/>
                </a:solidFill>
                <a:latin typeface="Helios"/>
              </a:rPr>
              <a:t>менше</a:t>
            </a:r>
            <a:r>
              <a:rPr lang="ru-RU" sz="3200" b="1" i="0" u="none" strike="noStrike" baseline="0" dirty="0" smtClean="0">
                <a:solidFill>
                  <a:srgbClr val="000000"/>
                </a:solidFill>
                <a:latin typeface="Helios"/>
              </a:rPr>
              <a:t> за 600 000; </a:t>
            </a:r>
          </a:p>
          <a:p>
            <a:pPr algn="just"/>
            <a:endParaRPr lang="ru-RU" sz="3200" b="1" i="0" u="none" strike="noStrike" baseline="0" dirty="0" smtClean="0">
              <a:solidFill>
                <a:srgbClr val="000000"/>
              </a:solidFill>
              <a:latin typeface="Helios"/>
            </a:endParaRPr>
          </a:p>
          <a:p>
            <a:pPr algn="just"/>
            <a:r>
              <a:rPr lang="ru-RU" sz="3200" b="1" i="0" u="none" strike="noStrike" baseline="0" dirty="0" smtClean="0">
                <a:solidFill>
                  <a:srgbClr val="000000"/>
                </a:solidFill>
                <a:latin typeface="Helios"/>
              </a:rPr>
              <a:t>б) 123 008 </a:t>
            </a:r>
            <a:r>
              <a:rPr lang="ru-RU" sz="3200" b="1" i="0" u="none" strike="noStrike" baseline="0" dirty="0" err="1" smtClean="0">
                <a:solidFill>
                  <a:srgbClr val="000000"/>
                </a:solidFill>
                <a:latin typeface="Helios"/>
              </a:rPr>
              <a:t>більше</a:t>
            </a:r>
            <a:r>
              <a:rPr lang="ru-RU" sz="3200" b="1" i="0" u="none" strike="noStrike" baseline="0" dirty="0" smtClean="0">
                <a:solidFill>
                  <a:srgbClr val="000000"/>
                </a:solidFill>
                <a:latin typeface="Helios"/>
              </a:rPr>
              <a:t> </a:t>
            </a:r>
            <a:r>
              <a:rPr lang="ru-RU" sz="3200" b="1" i="0" u="none" strike="noStrike" baseline="0" dirty="0" err="1" smtClean="0">
                <a:solidFill>
                  <a:srgbClr val="000000"/>
                </a:solidFill>
                <a:latin typeface="Helios"/>
              </a:rPr>
              <a:t>від</a:t>
            </a:r>
            <a:r>
              <a:rPr lang="ru-RU" sz="3200" b="1" i="0" u="none" strike="noStrike" baseline="0" dirty="0" smtClean="0">
                <a:solidFill>
                  <a:srgbClr val="000000"/>
                </a:solidFill>
                <a:latin typeface="Helios"/>
              </a:rPr>
              <a:t> 123 000, але </a:t>
            </a:r>
            <a:r>
              <a:rPr lang="ru-RU" sz="3200" b="1" i="0" u="none" strike="noStrike" baseline="0" dirty="0" err="1" smtClean="0">
                <a:solidFill>
                  <a:srgbClr val="000000"/>
                </a:solidFill>
                <a:latin typeface="Helios"/>
              </a:rPr>
              <a:t>менше</a:t>
            </a:r>
            <a:r>
              <a:rPr lang="ru-RU" sz="3200" b="1" i="0" u="none" strike="noStrike" baseline="0" dirty="0" smtClean="0">
                <a:solidFill>
                  <a:srgbClr val="000000"/>
                </a:solidFill>
                <a:latin typeface="Helios"/>
              </a:rPr>
              <a:t> за 123 100;</a:t>
            </a:r>
          </a:p>
          <a:p>
            <a:pPr algn="just"/>
            <a:r>
              <a:rPr lang="ru-RU" sz="3200" b="1" i="0" u="none" strike="noStrike" baseline="0" dirty="0" smtClean="0">
                <a:solidFill>
                  <a:srgbClr val="000000"/>
                </a:solidFill>
                <a:latin typeface="Helios"/>
              </a:rPr>
              <a:t> </a:t>
            </a:r>
          </a:p>
          <a:p>
            <a:pPr algn="just"/>
            <a:r>
              <a:rPr lang="ru-RU" sz="3200" b="1" i="0" u="none" strike="noStrike" baseline="0" dirty="0" smtClean="0">
                <a:solidFill>
                  <a:srgbClr val="000000"/>
                </a:solidFill>
                <a:latin typeface="Helios"/>
              </a:rPr>
              <a:t>в) </a:t>
            </a:r>
            <a:r>
              <a:rPr lang="ru-RU" sz="4000" b="1" i="1" u="none" strike="noStrike" baseline="0" dirty="0" smtClean="0">
                <a:solidFill>
                  <a:srgbClr val="000000"/>
                </a:solidFill>
                <a:latin typeface="SchoolBookC"/>
              </a:rPr>
              <a:t>х </a:t>
            </a:r>
            <a:r>
              <a:rPr lang="ru-RU" sz="3200" b="1" i="0" u="none" strike="noStrike" baseline="0" dirty="0" err="1" smtClean="0">
                <a:solidFill>
                  <a:srgbClr val="000000"/>
                </a:solidFill>
                <a:latin typeface="Helios"/>
              </a:rPr>
              <a:t>більше</a:t>
            </a:r>
            <a:r>
              <a:rPr lang="ru-RU" sz="3200" b="1" i="0" u="none" strike="noStrike" baseline="0" dirty="0" smtClean="0">
                <a:solidFill>
                  <a:srgbClr val="000000"/>
                </a:solidFill>
                <a:latin typeface="Helios"/>
              </a:rPr>
              <a:t> </a:t>
            </a:r>
            <a:r>
              <a:rPr lang="ru-RU" sz="3200" b="1" i="0" u="none" strike="noStrike" baseline="0" dirty="0" err="1" smtClean="0">
                <a:solidFill>
                  <a:srgbClr val="000000"/>
                </a:solidFill>
                <a:latin typeface="Helios"/>
              </a:rPr>
              <a:t>від</a:t>
            </a:r>
            <a:r>
              <a:rPr lang="ru-RU" sz="3200" b="1" i="0" u="none" strike="noStrike" baseline="0" dirty="0" smtClean="0">
                <a:solidFill>
                  <a:srgbClr val="000000"/>
                </a:solidFill>
                <a:latin typeface="Helios"/>
              </a:rPr>
              <a:t> 400 200, але </a:t>
            </a:r>
            <a:r>
              <a:rPr lang="ru-RU" sz="3200" b="1" i="0" u="none" strike="noStrike" baseline="0" dirty="0" err="1" smtClean="0">
                <a:solidFill>
                  <a:srgbClr val="000000"/>
                </a:solidFill>
                <a:latin typeface="Helios"/>
              </a:rPr>
              <a:t>менше</a:t>
            </a:r>
            <a:r>
              <a:rPr lang="ru-RU" sz="3200" b="1" i="0" u="none" strike="noStrike" baseline="0" dirty="0" smtClean="0">
                <a:solidFill>
                  <a:srgbClr val="000000"/>
                </a:solidFill>
                <a:latin typeface="Helios"/>
              </a:rPr>
              <a:t> за 402 000.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277744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2 клас 22р\Шаблоны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288" y="0"/>
            <a:ext cx="92632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86000" y="751930"/>
            <a:ext cx="67504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0" i="0" u="none" strike="noStrike" baseline="0" dirty="0" smtClean="0">
              <a:solidFill>
                <a:srgbClr val="000000"/>
              </a:solidFill>
              <a:latin typeface="FuturisC"/>
            </a:endParaRPr>
          </a:p>
          <a:p>
            <a:pPr algn="just"/>
            <a:r>
              <a:rPr lang="ru-RU" sz="2400" b="1" i="0" u="none" strike="noStrike" baseline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0" u="none" strike="noStrike" baseline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Виконай</a:t>
            </a:r>
            <a:r>
              <a:rPr lang="ru-RU" sz="2800" b="1" i="0" u="none" strike="noStrike" baseline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i="0" u="none" strike="noStrike" baseline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дії</a:t>
            </a:r>
            <a:r>
              <a:rPr lang="ru-RU" sz="2800" b="1" i="0" u="none" strike="noStrike" baseline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над </a:t>
            </a:r>
            <a:r>
              <a:rPr lang="ru-RU" sz="2800" b="1" i="0" u="none" strike="noStrike" baseline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іменованими</a:t>
            </a:r>
            <a:r>
              <a:rPr lang="ru-RU" sz="2800" b="1" i="0" u="none" strike="noStrike" baseline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числами</a:t>
            </a:r>
            <a:r>
              <a:rPr lang="ru-RU" b="0" i="0" u="none" strike="noStrike" baseline="0" dirty="0" smtClean="0">
                <a:solidFill>
                  <a:srgbClr val="000000"/>
                </a:solidFill>
                <a:latin typeface="FuturisC"/>
              </a:rPr>
              <a:t>.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15816" y="-171400"/>
            <a:ext cx="36161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Завдання 2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9064" y="1772816"/>
            <a:ext cx="8424936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b="0" i="0" u="none" strike="noStrike" baseline="0" dirty="0" smtClean="0">
              <a:solidFill>
                <a:srgbClr val="000000"/>
              </a:solidFill>
              <a:latin typeface="Helios"/>
            </a:endParaRPr>
          </a:p>
          <a:p>
            <a:pPr algn="just"/>
            <a:r>
              <a:rPr lang="ru-RU" sz="2800" b="1" i="0" u="none" strike="noStrike" baseline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0" u="none" strike="noStrike" baseline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а) 11 км 400 м – 5 км 200 м + 800 м;</a:t>
            </a:r>
          </a:p>
          <a:p>
            <a:pPr algn="just"/>
            <a:r>
              <a:rPr lang="ru-RU" sz="3600" b="1" i="0" u="none" strike="noStrike" baseline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3600" b="1" i="0" u="none" strike="noStrike" baseline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б) 25 </a:t>
            </a:r>
            <a:r>
              <a:rPr lang="ru-RU" sz="3600" b="1" i="0" u="none" strike="noStrike" baseline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ru-RU" sz="3600" b="1" i="0" u="none" strike="noStrike" baseline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50 к. + 9 </a:t>
            </a:r>
            <a:r>
              <a:rPr lang="ru-RU" sz="3600" b="1" i="0" u="none" strike="noStrike" baseline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ru-RU" sz="3600" b="1" i="0" u="none" strike="noStrike" baseline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25 к. – 10 грн.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299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2 клас 22р\Шаблоны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3" y="0"/>
            <a:ext cx="91557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03848" y="0"/>
            <a:ext cx="36161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Завдання 3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48030" y="875080"/>
            <a:ext cx="664444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0" i="0" u="none" strike="noStrike" baseline="0" dirty="0" smtClean="0">
              <a:solidFill>
                <a:srgbClr val="000000"/>
              </a:solidFill>
              <a:latin typeface="FuturisC"/>
            </a:endParaRPr>
          </a:p>
          <a:p>
            <a:pPr algn="just"/>
            <a:r>
              <a:rPr lang="ru-RU" sz="1600" b="0" i="0" u="none" strike="noStrike" baseline="0" dirty="0" smtClean="0">
                <a:solidFill>
                  <a:srgbClr val="000000"/>
                </a:solidFill>
                <a:latin typeface="FuturisC"/>
              </a:rPr>
              <a:t> </a:t>
            </a:r>
            <a:r>
              <a:rPr lang="ru-RU" sz="3200" b="1" i="0" u="none" strike="noStrike" baseline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Запиши </a:t>
            </a:r>
            <a:r>
              <a:rPr lang="ru-RU" sz="3200" b="1" i="0" u="none" strike="noStrike" baseline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числовий</a:t>
            </a:r>
            <a:r>
              <a:rPr lang="ru-RU" sz="3200" b="1" i="0" u="none" strike="noStrike" baseline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0" u="none" strike="noStrike" baseline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вираз</a:t>
            </a:r>
            <a:r>
              <a:rPr lang="ru-RU" sz="3200" b="1" i="0" u="none" strike="noStrike" baseline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b="1" i="0" u="none" strike="noStrike" baseline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Обчисли</a:t>
            </a:r>
            <a:r>
              <a:rPr lang="ru-RU" sz="3200" b="1" i="0" u="none" strike="noStrike" baseline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0" u="none" strike="noStrike" baseline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3200" b="1" i="0" u="none" strike="noStrike" baseline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0" u="none" strike="noStrike" baseline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значення</a:t>
            </a:r>
            <a:r>
              <a:rPr lang="ru-RU" b="0" i="0" u="none" strike="noStrike" baseline="0" dirty="0" smtClean="0">
                <a:solidFill>
                  <a:srgbClr val="000000"/>
                </a:solidFill>
                <a:latin typeface="FuturisC"/>
              </a:rPr>
              <a:t>.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17847" y="2198519"/>
            <a:ext cx="7974631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b="0" i="0" u="none" strike="noStrike" baseline="0" dirty="0" smtClean="0">
              <a:solidFill>
                <a:srgbClr val="000000"/>
              </a:solidFill>
              <a:latin typeface="Helios"/>
            </a:endParaRPr>
          </a:p>
          <a:p>
            <a:pPr algn="just"/>
            <a:r>
              <a:rPr lang="ru-RU" sz="2400" b="1" i="0" u="none" strike="noStrike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0" u="none" strike="noStrike" baseline="0" dirty="0" smtClean="0">
                <a:latin typeface="Times New Roman" pitchFamily="18" charset="0"/>
                <a:cs typeface="Times New Roman" pitchFamily="18" charset="0"/>
              </a:rPr>
              <a:t>а) Сума </a:t>
            </a:r>
            <a:r>
              <a:rPr lang="ru-RU" sz="3200" b="1" i="0" u="none" strike="noStrike" baseline="0" dirty="0" err="1" smtClean="0">
                <a:latin typeface="Times New Roman" pitchFamily="18" charset="0"/>
                <a:cs typeface="Times New Roman" pitchFamily="18" charset="0"/>
              </a:rPr>
              <a:t>часток</a:t>
            </a:r>
            <a:r>
              <a:rPr lang="ru-RU" sz="3200" b="1" i="0" u="none" strike="noStrike" baseline="0" dirty="0" smtClean="0">
                <a:latin typeface="Times New Roman" pitchFamily="18" charset="0"/>
                <a:cs typeface="Times New Roman" pitchFamily="18" charset="0"/>
              </a:rPr>
              <a:t> чисел 62 і 2 та 400 і 4; </a:t>
            </a:r>
          </a:p>
          <a:p>
            <a:pPr algn="just"/>
            <a:endParaRPr lang="ru-RU" sz="3200" b="1" i="0" u="none" strike="noStrike" baseline="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200" b="1" i="0" u="none" strike="noStrike" baseline="0" dirty="0" smtClean="0">
                <a:latin typeface="Times New Roman" pitchFamily="18" charset="0"/>
                <a:cs typeface="Times New Roman" pitchFamily="18" charset="0"/>
              </a:rPr>
              <a:t>б) </a:t>
            </a:r>
            <a:r>
              <a:rPr lang="ru-RU" sz="3200" b="1" i="0" u="none" strike="noStrike" baseline="0" dirty="0" err="1" smtClean="0">
                <a:latin typeface="Times New Roman" pitchFamily="18" charset="0"/>
                <a:cs typeface="Times New Roman" pitchFamily="18" charset="0"/>
              </a:rPr>
              <a:t>різниця</a:t>
            </a:r>
            <a:r>
              <a:rPr lang="ru-RU" sz="3200" b="1" i="0" u="none" strike="noStrike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0" u="none" strike="noStrike" baseline="0" dirty="0" err="1" smtClean="0">
                <a:latin typeface="Times New Roman" pitchFamily="18" charset="0"/>
                <a:cs typeface="Times New Roman" pitchFamily="18" charset="0"/>
              </a:rPr>
              <a:t>добутків</a:t>
            </a:r>
            <a:r>
              <a:rPr lang="ru-RU" sz="3200" b="1" i="0" u="none" strike="noStrike" baseline="0" dirty="0" smtClean="0">
                <a:latin typeface="Times New Roman" pitchFamily="18" charset="0"/>
                <a:cs typeface="Times New Roman" pitchFamily="18" charset="0"/>
              </a:rPr>
              <a:t> чисел 51 і 3 та 4 і 10</a:t>
            </a:r>
            <a:r>
              <a:rPr lang="ru-RU" b="0" i="0" u="none" strike="noStrike" baseline="0" dirty="0" smtClean="0">
                <a:solidFill>
                  <a:srgbClr val="000000"/>
                </a:solidFill>
                <a:latin typeface="Helios"/>
              </a:rPr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6426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2 клас 22р\Шаблоны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3" y="0"/>
            <a:ext cx="91557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508963" y="0"/>
            <a:ext cx="30059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Задача 1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07704" y="843677"/>
            <a:ext cx="806489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b="0" i="0" u="none" strike="noStrike" baseline="0" dirty="0" smtClean="0">
              <a:solidFill>
                <a:srgbClr val="000000"/>
              </a:solidFill>
              <a:latin typeface="FuturisC"/>
            </a:endParaRPr>
          </a:p>
          <a:p>
            <a:pPr algn="just"/>
            <a:r>
              <a:rPr lang="ru-RU" sz="1600" b="0" i="0" u="none" strike="noStrike" baseline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0" u="none" strike="noStrike" baseline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Розв’яжи</a:t>
            </a:r>
            <a:r>
              <a:rPr lang="ru-RU" sz="3600" b="1" i="0" u="none" strike="noStrike" baseline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задачу на </a:t>
            </a:r>
            <a:r>
              <a:rPr lang="ru-RU" sz="3600" b="1" i="0" u="none" strike="noStrike" baseline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рух</a:t>
            </a:r>
            <a:r>
              <a:rPr lang="ru-RU" sz="3600" b="1" i="0" u="none" strike="noStrike" baseline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200" b="1" i="0" u="none" strike="noStrike" baseline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0" u="none" strike="noStrike" baseline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89501" y="1705451"/>
            <a:ext cx="7992888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b="0" i="0" u="none" strike="noStrike" baseline="0" dirty="0" smtClean="0">
              <a:solidFill>
                <a:srgbClr val="000000"/>
              </a:solidFill>
              <a:latin typeface="Helios"/>
            </a:endParaRPr>
          </a:p>
          <a:p>
            <a:pPr algn="just"/>
            <a:r>
              <a:rPr lang="ru-RU" sz="1400" b="0" i="0" u="none" strike="noStrike" baseline="0" dirty="0" smtClean="0">
                <a:solidFill>
                  <a:srgbClr val="000000"/>
                </a:solidFill>
                <a:latin typeface="Helios"/>
              </a:rPr>
              <a:t> </a:t>
            </a:r>
            <a:r>
              <a:rPr lang="ru-RU" sz="4000" b="1" u="none" strike="noStrike" baseline="0" dirty="0" err="1" smtClean="0">
                <a:latin typeface="Times New Roman" pitchFamily="18" charset="0"/>
                <a:cs typeface="Times New Roman" pitchFamily="18" charset="0"/>
              </a:rPr>
              <a:t>Поїзд</a:t>
            </a:r>
            <a:r>
              <a:rPr lang="ru-RU" sz="4000" b="1" u="none" strike="noStrike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u="none" strike="noStrike" baseline="0" dirty="0" err="1" smtClean="0">
                <a:latin typeface="Times New Roman" pitchFamily="18" charset="0"/>
                <a:cs typeface="Times New Roman" pitchFamily="18" charset="0"/>
              </a:rPr>
              <a:t>проїхав</a:t>
            </a:r>
            <a:r>
              <a:rPr lang="ru-RU" sz="4000" b="1" u="none" strike="noStrike" baseline="0" dirty="0" smtClean="0">
                <a:latin typeface="Times New Roman" pitchFamily="18" charset="0"/>
                <a:cs typeface="Times New Roman" pitchFamily="18" charset="0"/>
              </a:rPr>
              <a:t> 450 км за 9 год. </a:t>
            </a:r>
            <a:r>
              <a:rPr lang="ru-RU" sz="4000" b="1" u="none" strike="noStrike" baseline="0" dirty="0" err="1" smtClean="0">
                <a:latin typeface="Times New Roman" pitchFamily="18" charset="0"/>
                <a:cs typeface="Times New Roman" pitchFamily="18" charset="0"/>
              </a:rPr>
              <a:t>Знайди</a:t>
            </a:r>
            <a:r>
              <a:rPr lang="ru-RU" sz="4000" b="1" u="none" strike="noStrike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u="none" strike="noStrike" baseline="0" dirty="0" err="1" smtClean="0">
                <a:latin typeface="Times New Roman" pitchFamily="18" charset="0"/>
                <a:cs typeface="Times New Roman" pitchFamily="18" charset="0"/>
              </a:rPr>
              <a:t>швидкість</a:t>
            </a:r>
            <a:r>
              <a:rPr lang="ru-RU" sz="4000" b="1" u="none" strike="noStrike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u="none" strike="noStrike" baseline="0" dirty="0" err="1" smtClean="0">
                <a:latin typeface="Times New Roman" pitchFamily="18" charset="0"/>
                <a:cs typeface="Times New Roman" pitchFamily="18" charset="0"/>
              </a:rPr>
              <a:t>руху</a:t>
            </a:r>
            <a:r>
              <a:rPr lang="ru-RU" sz="4000" b="1" u="none" strike="noStrike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u="none" strike="noStrike" baseline="0" dirty="0" err="1" smtClean="0">
                <a:latin typeface="Times New Roman" pitchFamily="18" charset="0"/>
                <a:cs typeface="Times New Roman" pitchFamily="18" charset="0"/>
              </a:rPr>
              <a:t>поїзда</a:t>
            </a:r>
            <a:r>
              <a:rPr lang="ru-RU" sz="4000" b="1" u="none" strike="noStrike" baseline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340" y="3429000"/>
            <a:ext cx="7706734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3645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2 клас 22р\Шаблоны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3" y="0"/>
            <a:ext cx="91557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150780" y="37868"/>
            <a:ext cx="28424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Задача 2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51720" y="946722"/>
            <a:ext cx="68407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0" i="0" u="none" strike="noStrike" baseline="0" dirty="0" smtClean="0">
              <a:solidFill>
                <a:srgbClr val="000000"/>
              </a:solidFill>
              <a:latin typeface="FuturisC"/>
            </a:endParaRPr>
          </a:p>
          <a:p>
            <a:pPr algn="just"/>
            <a:r>
              <a:rPr lang="ru-RU" sz="1600" b="0" i="0" u="none" strike="noStrike" baseline="0" dirty="0" smtClean="0">
                <a:solidFill>
                  <a:srgbClr val="000000"/>
                </a:solidFill>
                <a:latin typeface="FuturisC"/>
              </a:rPr>
              <a:t> </a:t>
            </a:r>
            <a:r>
              <a:rPr lang="ru-RU" sz="2800" b="1" i="0" u="none" strike="noStrike" baseline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Допоможи</a:t>
            </a:r>
            <a:r>
              <a:rPr lang="ru-RU" sz="2800" b="1" i="0" u="none" strike="noStrike" baseline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0" u="none" strike="noStrike" baseline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Суперромбику</a:t>
            </a:r>
            <a:r>
              <a:rPr lang="ru-RU" sz="2800" b="1" i="0" u="none" strike="noStrike" baseline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0" u="none" strike="noStrike" baseline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обчислити</a:t>
            </a:r>
            <a:r>
              <a:rPr lang="ru-RU" sz="2800" b="1" i="0" u="none" strike="noStrike" baseline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0" u="none" strike="noStrike" baseline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площу</a:t>
            </a:r>
            <a:r>
              <a:rPr lang="ru-RU" sz="2800" b="1" i="0" u="none" strike="noStrike" baseline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0" u="none" strike="noStrike" baseline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прямокутника</a:t>
            </a:r>
            <a:r>
              <a:rPr lang="ru-RU" sz="2800" b="1" i="0" u="none" strike="noStrike" baseline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u="none" strike="noStrike" baseline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ABCD</a:t>
            </a:r>
            <a:r>
              <a:rPr lang="ru-RU" sz="2800" b="1" i="0" u="none" strike="noStrike" baseline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66" y="2420888"/>
            <a:ext cx="8207475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0487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2 клас 22р\Шаблоны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3" y="0"/>
            <a:ext cx="91557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286002" y="332656"/>
            <a:ext cx="4572000" cy="1661993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4000" b="1" i="0" u="none" strike="noStrike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4000" b="1" i="0" u="none" strike="noStrike" baseline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i="0" u="none" strike="noStrike" baseline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Розв’яжи</a:t>
            </a:r>
            <a:r>
              <a:rPr lang="ru-RU" sz="4400" b="1" i="0" u="none" strike="noStrike" baseline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задачу. </a:t>
            </a:r>
          </a:p>
          <a:p>
            <a:pPr algn="just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150780" y="37868"/>
            <a:ext cx="28424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Задача 3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06045" y="1874729"/>
            <a:ext cx="8064896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b="0" i="0" u="none" strike="noStrike" baseline="0" dirty="0" smtClean="0">
              <a:solidFill>
                <a:srgbClr val="000000"/>
              </a:solidFill>
              <a:latin typeface="Helios"/>
            </a:endParaRPr>
          </a:p>
          <a:p>
            <a:pPr algn="just"/>
            <a:r>
              <a:rPr lang="ru-RU" sz="2800" b="1" i="0" u="none" strike="noStrike" baseline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0" u="none" strike="noStrike" baseline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3600" b="1" i="0" u="none" strike="noStrike" baseline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гаманці</a:t>
            </a:r>
            <a:r>
              <a:rPr lang="ru-RU" sz="3600" b="1" i="0" u="none" strike="noStrike" baseline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0" u="none" strike="noStrike" baseline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3600" b="1" i="0" u="none" strike="noStrike" baseline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ru-RU" sz="3600" b="1" i="0" u="none" strike="noStrike" baseline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ru-RU" sz="3600" b="1" i="0" u="none" strike="noStrike" baseline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45 к. Купили </a:t>
            </a:r>
            <a:r>
              <a:rPr lang="ru-RU" sz="3600" b="1" i="0" u="none" strike="noStrike" baseline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дві</a:t>
            </a:r>
            <a:r>
              <a:rPr lang="ru-RU" sz="3600" b="1" i="0" u="none" strike="noStrike" baseline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ручки по 4 </a:t>
            </a:r>
            <a:r>
              <a:rPr lang="ru-RU" sz="3600" b="1" i="0" u="none" strike="noStrike" baseline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ru-RU" sz="3600" b="1" i="0" u="none" strike="noStrike" baseline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65 к. </a:t>
            </a:r>
            <a:r>
              <a:rPr lang="ru-RU" sz="3600" b="1" i="0" u="none" strike="noStrike" baseline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Скільки</a:t>
            </a:r>
            <a:r>
              <a:rPr lang="ru-RU" sz="3600" b="1" i="0" u="none" strike="noStrike" baseline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грошей </a:t>
            </a:r>
            <a:r>
              <a:rPr lang="ru-RU" sz="3600" b="1" i="0" u="none" strike="noStrike" baseline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залишилось</a:t>
            </a:r>
            <a:r>
              <a:rPr lang="ru-RU" sz="3600" b="1" i="0" u="none" strike="noStrike" baseline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3600" b="1" i="0" u="none" strike="noStrike" baseline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гаманці</a:t>
            </a:r>
            <a:r>
              <a:rPr lang="ru-RU" sz="3600" b="1" i="0" u="none" strike="noStrike" baseline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305" y="4052888"/>
            <a:ext cx="5069505" cy="2544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7251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2 клас 22р\Шаблоны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3" y="0"/>
            <a:ext cx="91557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563888" y="116632"/>
            <a:ext cx="31136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Перегони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360" y="1340768"/>
            <a:ext cx="7519186" cy="5407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4379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1567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 descr="C:\Users\Людмила\Desktop\КАРТИНКИ\Рисунок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257" y="1988840"/>
            <a:ext cx="4494999" cy="4677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38591" y="188640"/>
            <a:ext cx="406681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Молодці!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2954106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208</Words>
  <Application>Microsoft Office PowerPoint</Application>
  <PresentationFormat>Экран (4:3)</PresentationFormat>
  <Paragraphs>42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Людмила</dc:creator>
  <cp:lastModifiedBy>Людмила</cp:lastModifiedBy>
  <cp:revision>4</cp:revision>
  <dcterms:created xsi:type="dcterms:W3CDTF">2023-01-22T14:19:21Z</dcterms:created>
  <dcterms:modified xsi:type="dcterms:W3CDTF">2023-01-22T15:00:52Z</dcterms:modified>
</cp:coreProperties>
</file>