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22"/>
  </p:notesMasterIdLst>
  <p:sldIdLst>
    <p:sldId id="256" r:id="rId2"/>
    <p:sldId id="257" r:id="rId3"/>
    <p:sldId id="276" r:id="rId4"/>
    <p:sldId id="277" r:id="rId5"/>
    <p:sldId id="278" r:id="rId6"/>
    <p:sldId id="258" r:id="rId7"/>
    <p:sldId id="269" r:id="rId8"/>
    <p:sldId id="282" r:id="rId9"/>
    <p:sldId id="279" r:id="rId10"/>
    <p:sldId id="264" r:id="rId11"/>
    <p:sldId id="268" r:id="rId12"/>
    <p:sldId id="270" r:id="rId13"/>
    <p:sldId id="273" r:id="rId14"/>
    <p:sldId id="259" r:id="rId15"/>
    <p:sldId id="261" r:id="rId16"/>
    <p:sldId id="271" r:id="rId17"/>
    <p:sldId id="267" r:id="rId18"/>
    <p:sldId id="280" r:id="rId19"/>
    <p:sldId id="281" r:id="rId20"/>
    <p:sldId id="28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7" autoAdjust="0"/>
    <p:restoredTop sz="94621" autoAdjust="0"/>
  </p:normalViewPr>
  <p:slideViewPr>
    <p:cSldViewPr>
      <p:cViewPr>
        <p:scale>
          <a:sx n="77" d="100"/>
          <a:sy n="77" d="100"/>
        </p:scale>
        <p:origin x="-119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8552B-6308-41C7-87D8-A4212F55A8B5}" type="datetimeFigureOut">
              <a:rPr lang="ru-RU" smtClean="0"/>
              <a:pPr/>
              <a:t>25.01.2023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97EE5-8903-4E36-AADA-A1166D7F1B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392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9155-5822-41D6-B47B-0A736B754D92}" type="datetimeFigureOut">
              <a:rPr lang="ru-RU" smtClean="0"/>
              <a:pPr/>
              <a:t>25.01.2023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D7D43-57F2-4140-979C-E54FCC52656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9155-5822-41D6-B47B-0A736B754D92}" type="datetimeFigureOut">
              <a:rPr lang="ru-RU" smtClean="0"/>
              <a:pPr/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D7D43-57F2-4140-979C-E54FCC5265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9155-5822-41D6-B47B-0A736B754D92}" type="datetimeFigureOut">
              <a:rPr lang="ru-RU" smtClean="0"/>
              <a:pPr/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D7D43-57F2-4140-979C-E54FCC5265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90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43350"/>
            <a:ext cx="8229600" cy="2190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0111A677-29FE-4DC3-A80A-FA4FD865BA7C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1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90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3943350"/>
            <a:ext cx="8229600" cy="2190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B2AF0BD-B014-4DF5-AF31-2294D078A6B5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1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9155-5822-41D6-B47B-0A736B754D92}" type="datetimeFigureOut">
              <a:rPr lang="ru-RU" smtClean="0"/>
              <a:pPr/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D7D43-57F2-4140-979C-E54FCC5265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9155-5822-41D6-B47B-0A736B754D92}" type="datetimeFigureOut">
              <a:rPr lang="ru-RU" smtClean="0"/>
              <a:pPr/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DD2D7D43-57F2-4140-979C-E54FCC5265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9155-5822-41D6-B47B-0A736B754D92}" type="datetimeFigureOut">
              <a:rPr lang="ru-RU" smtClean="0"/>
              <a:pPr/>
              <a:t>25.01.2023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D7D43-57F2-4140-979C-E54FCC5265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9155-5822-41D6-B47B-0A736B754D92}" type="datetimeFigureOut">
              <a:rPr lang="ru-RU" smtClean="0"/>
              <a:pPr/>
              <a:t>25.01.2023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D7D43-57F2-4140-979C-E54FCC5265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9155-5822-41D6-B47B-0A736B754D92}" type="datetimeFigureOut">
              <a:rPr lang="ru-RU" smtClean="0"/>
              <a:pPr/>
              <a:t>25.01.2023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D7D43-57F2-4140-979C-E54FCC5265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9155-5822-41D6-B47B-0A736B754D92}" type="datetimeFigureOut">
              <a:rPr lang="ru-RU" smtClean="0"/>
              <a:pPr/>
              <a:t>25.01.2023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D7D43-57F2-4140-979C-E54FCC5265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9155-5822-41D6-B47B-0A736B754D92}" type="datetimeFigureOut">
              <a:rPr lang="ru-RU" smtClean="0"/>
              <a:pPr/>
              <a:t>25.01.2023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D7D43-57F2-4140-979C-E54FCC5265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9155-5822-41D6-B47B-0A736B754D92}" type="datetimeFigureOut">
              <a:rPr lang="ru-RU" smtClean="0"/>
              <a:pPr/>
              <a:t>25.01.2023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D7D43-57F2-4140-979C-E54FCC5265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3689155-5822-41D6-B47B-0A736B754D92}" type="datetimeFigureOut">
              <a:rPr lang="ru-RU" smtClean="0"/>
              <a:pPr/>
              <a:t>25.01.2023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D2D7D43-57F2-4140-979C-E54FCC52656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90%D1%81%D0%BA%D0%BE%D0%BB%D1%8C%D0%B4%D0%BE%D0%B2%D0%B0_%D0%BC%D0%BE%D0%B3%D0%B8%D0%BB%D0%B0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48" y="4661820"/>
            <a:ext cx="1671675" cy="16716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6290" r="5224" b="6716"/>
          <a:stretch/>
        </p:blipFill>
        <p:spPr>
          <a:xfrm>
            <a:off x="251520" y="188640"/>
            <a:ext cx="6336704" cy="4683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755576" y="5497657"/>
            <a:ext cx="3168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latin typeface="Antikvarika" panose="02000605080301020104" pitchFamily="2" charset="0"/>
              </a:rPr>
              <a:t>Підготувала бібліотекар</a:t>
            </a:r>
          </a:p>
          <a:p>
            <a:pPr algn="ctr"/>
            <a:r>
              <a:rPr lang="uk-UA" sz="2000" b="1" dirty="0" smtClean="0">
                <a:latin typeface="Antikvarika" panose="02000605080301020104" pitchFamily="2" charset="0"/>
              </a:rPr>
              <a:t>Гімназії № 8</a:t>
            </a:r>
          </a:p>
          <a:p>
            <a:pPr algn="ctr"/>
            <a:r>
              <a:rPr lang="uk-UA" sz="2000" b="1" dirty="0" smtClean="0">
                <a:latin typeface="Antikvarika" panose="02000605080301020104" pitchFamily="2" charset="0"/>
              </a:rPr>
              <a:t>Ганна Москаленко</a:t>
            </a:r>
            <a:endParaRPr lang="uk-UA" sz="2000" b="1" dirty="0">
              <a:latin typeface="Antikvarika" panose="020006050803010201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55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Похожее изображение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/>
          <a:srcRect t="14337"/>
          <a:stretch/>
        </p:blipFill>
        <p:spPr bwMode="auto">
          <a:xfrm>
            <a:off x="930519" y="260648"/>
            <a:ext cx="7256969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02520" y="4221088"/>
            <a:ext cx="8712968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/>
              <a:t>За </a:t>
            </a:r>
            <a:r>
              <a:rPr lang="ru-RU" sz="2400" b="1" dirty="0" err="1"/>
              <a:t>свідченням</a:t>
            </a:r>
            <a:r>
              <a:rPr lang="ru-RU" sz="2400" b="1" dirty="0"/>
              <a:t> </a:t>
            </a:r>
            <a:r>
              <a:rPr lang="ru-RU" sz="2400" b="1" dirty="0" err="1"/>
              <a:t>очевидців</a:t>
            </a:r>
            <a:r>
              <a:rPr lang="ru-RU" sz="2400" b="1" dirty="0"/>
              <a:t> у </a:t>
            </a:r>
            <a:r>
              <a:rPr lang="ru-RU" sz="2400" b="1" dirty="0" err="1"/>
              <a:t>студентів</a:t>
            </a:r>
            <a:r>
              <a:rPr lang="ru-RU" sz="2400" b="1" dirty="0"/>
              <a:t> та </a:t>
            </a:r>
            <a:r>
              <a:rPr lang="ru-RU" sz="2400" b="1" dirty="0" err="1"/>
              <a:t>юнкерів</a:t>
            </a:r>
            <a:r>
              <a:rPr lang="ru-RU" sz="2400" b="1" dirty="0"/>
              <a:t> почали </a:t>
            </a:r>
            <a:r>
              <a:rPr lang="ru-RU" sz="2400" b="1" dirty="0" err="1"/>
              <a:t>кінчатися</a:t>
            </a:r>
            <a:r>
              <a:rPr lang="ru-RU" sz="2400" b="1" dirty="0"/>
              <a:t> </a:t>
            </a:r>
            <a:r>
              <a:rPr lang="ru-RU" sz="2400" b="1" dirty="0" err="1"/>
              <a:t>набої</a:t>
            </a:r>
            <a:r>
              <a:rPr lang="ru-RU" sz="2400" b="1" dirty="0"/>
              <a:t> і </a:t>
            </a:r>
            <a:r>
              <a:rPr lang="ru-RU" sz="2400" b="1" dirty="0" err="1"/>
              <a:t>скінчилися</a:t>
            </a:r>
            <a:r>
              <a:rPr lang="ru-RU" sz="2400" b="1" dirty="0"/>
              <a:t> снаряди для </a:t>
            </a:r>
            <a:r>
              <a:rPr lang="ru-RU" sz="2400" b="1" dirty="0" err="1"/>
              <a:t>гармати</a:t>
            </a:r>
            <a:r>
              <a:rPr lang="ru-RU" sz="2400" b="1" dirty="0"/>
              <a:t>. </a:t>
            </a:r>
            <a:r>
              <a:rPr lang="ru-RU" sz="2400" b="1" dirty="0" err="1"/>
              <a:t>Наступаючі</a:t>
            </a:r>
            <a:r>
              <a:rPr lang="ru-RU" sz="2400" b="1" dirty="0"/>
              <a:t> загони </a:t>
            </a:r>
            <a:r>
              <a:rPr lang="ru-RU" sz="2400" b="1" dirty="0" err="1"/>
              <a:t>більшовиків</a:t>
            </a:r>
            <a:r>
              <a:rPr lang="ru-RU" sz="2400" b="1" dirty="0"/>
              <a:t> почали </a:t>
            </a:r>
            <a:r>
              <a:rPr lang="ru-RU" sz="2400" b="1" dirty="0" err="1"/>
              <a:t>обходити</a:t>
            </a:r>
            <a:r>
              <a:rPr lang="ru-RU" sz="2400" b="1" dirty="0"/>
              <a:t> </a:t>
            </a:r>
            <a:r>
              <a:rPr lang="ru-RU" sz="2400" b="1" dirty="0" err="1"/>
              <a:t>позиції</a:t>
            </a:r>
            <a:r>
              <a:rPr lang="ru-RU" sz="2400" b="1" dirty="0"/>
              <a:t> </a:t>
            </a:r>
            <a:r>
              <a:rPr lang="ru-RU" sz="2400" b="1" dirty="0" err="1"/>
              <a:t>обороняючих</a:t>
            </a:r>
            <a:r>
              <a:rPr lang="ru-RU" sz="2400" b="1" dirty="0"/>
              <a:t> з </a:t>
            </a:r>
            <a:r>
              <a:rPr lang="ru-RU" sz="2400" b="1" dirty="0" err="1"/>
              <a:t>лівого</a:t>
            </a:r>
            <a:r>
              <a:rPr lang="ru-RU" sz="2400" b="1" dirty="0"/>
              <a:t> флангу — настала </a:t>
            </a:r>
            <a:r>
              <a:rPr lang="ru-RU" sz="2400" b="1" dirty="0" err="1"/>
              <a:t>небезпека</a:t>
            </a:r>
            <a:r>
              <a:rPr lang="ru-RU" sz="2400" b="1" dirty="0"/>
              <a:t> </a:t>
            </a:r>
            <a:r>
              <a:rPr lang="ru-RU" sz="2400" b="1" dirty="0" err="1"/>
              <a:t>оточення</a:t>
            </a:r>
            <a:r>
              <a:rPr lang="ru-RU" sz="2400" b="1" dirty="0"/>
              <a:t> і </a:t>
            </a:r>
            <a:r>
              <a:rPr lang="ru-RU" sz="2400" b="1" dirty="0" err="1"/>
              <a:t>юнкери</a:t>
            </a:r>
            <a:r>
              <a:rPr lang="ru-RU" sz="2400" b="1" dirty="0"/>
              <a:t> </a:t>
            </a:r>
            <a:r>
              <a:rPr lang="ru-RU" sz="2400" b="1" dirty="0" err="1"/>
              <a:t>зі</a:t>
            </a:r>
            <a:r>
              <a:rPr lang="ru-RU" sz="2400" b="1" dirty="0"/>
              <a:t> студентами почали </a:t>
            </a:r>
            <a:r>
              <a:rPr lang="ru-RU" sz="2400" b="1" dirty="0" err="1"/>
              <a:t>відхід</a:t>
            </a:r>
            <a:r>
              <a:rPr lang="ru-RU" sz="2400" b="1" dirty="0"/>
              <a:t> в </a:t>
            </a:r>
            <a:r>
              <a:rPr lang="ru-RU" sz="2400" b="1" dirty="0" err="1"/>
              <a:t>напрямку</a:t>
            </a:r>
            <a:r>
              <a:rPr lang="ru-RU" sz="2400" b="1" dirty="0"/>
              <a:t> </a:t>
            </a:r>
            <a:r>
              <a:rPr lang="ru-RU" sz="2400" b="1" dirty="0" err="1"/>
              <a:t>Києва</a:t>
            </a:r>
            <a:r>
              <a:rPr lang="ru-RU" sz="2400" b="1" dirty="0"/>
              <a:t>. </a:t>
            </a:r>
            <a:r>
              <a:rPr lang="ru-RU" sz="2400" b="1" dirty="0" err="1"/>
              <a:t>Більшості</a:t>
            </a:r>
            <a:r>
              <a:rPr lang="ru-RU" sz="2400" b="1" dirty="0"/>
              <a:t> </a:t>
            </a:r>
            <a:r>
              <a:rPr lang="ru-RU" sz="2400" b="1" dirty="0" err="1"/>
              <a:t>вдалося</a:t>
            </a:r>
            <a:r>
              <a:rPr lang="ru-RU" sz="2400" b="1" dirty="0"/>
              <a:t> </a:t>
            </a:r>
            <a:r>
              <a:rPr lang="ru-RU" sz="2400" b="1" dirty="0" err="1"/>
              <a:t>відступити</a:t>
            </a:r>
            <a:r>
              <a:rPr lang="ru-RU" sz="2400" b="1" dirty="0"/>
              <a:t> на </a:t>
            </a:r>
            <a:r>
              <a:rPr lang="ru-RU" sz="2400" b="1" dirty="0" err="1"/>
              <a:t>потязі</a:t>
            </a:r>
            <a:r>
              <a:rPr lang="ru-RU" sz="2400" b="1" dirty="0"/>
              <a:t>, </a:t>
            </a:r>
            <a:r>
              <a:rPr lang="ru-RU" sz="2400" b="1" dirty="0" err="1"/>
              <a:t>який</a:t>
            </a:r>
            <a:r>
              <a:rPr lang="ru-RU" sz="2400" b="1" dirty="0"/>
              <a:t> </a:t>
            </a:r>
            <a:r>
              <a:rPr lang="ru-RU" sz="2400" b="1" dirty="0" err="1"/>
              <a:t>їх</a:t>
            </a:r>
            <a:r>
              <a:rPr lang="ru-RU" sz="2400" b="1" dirty="0"/>
              <a:t> </a:t>
            </a:r>
            <a:r>
              <a:rPr lang="ru-RU" sz="2400" b="1" dirty="0" err="1" smtClean="0"/>
              <a:t>чекав</a:t>
            </a:r>
            <a:r>
              <a:rPr lang="ru-RU" sz="2400" b="1" dirty="0" smtClean="0"/>
              <a:t> </a:t>
            </a:r>
            <a:endParaRPr lang="ru-RU" sz="2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4221088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Юнкери</a:t>
            </a:r>
            <a:r>
              <a:rPr lang="ru-RU" sz="24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відступали</a:t>
            </a:r>
            <a:r>
              <a:rPr lang="ru-RU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прикриттям</a:t>
            </a:r>
            <a:r>
              <a:rPr lang="ru-RU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насипу</a:t>
            </a:r>
            <a:r>
              <a:rPr lang="ru-RU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а у </a:t>
            </a:r>
            <a:r>
              <a:rPr lang="ru-RU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</a:t>
            </a:r>
            <a:r>
              <a:rPr lang="ru-RU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спереду</a:t>
            </a:r>
            <a:r>
              <a:rPr lang="ru-RU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позаду</a:t>
            </a:r>
            <a:r>
              <a:rPr lang="ru-RU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відкрита</a:t>
            </a:r>
            <a:r>
              <a:rPr lang="ru-RU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місцевість</a:t>
            </a:r>
            <a:r>
              <a:rPr lang="ru-RU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Командир </a:t>
            </a:r>
            <a:r>
              <a:rPr lang="ru-RU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студентської</a:t>
            </a:r>
            <a:r>
              <a:rPr lang="ru-RU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сотні</a:t>
            </a:r>
            <a:r>
              <a:rPr lang="ru-RU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сотник Омельченко </a:t>
            </a:r>
            <a:r>
              <a:rPr lang="ru-RU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вирішив</a:t>
            </a:r>
            <a:r>
              <a:rPr lang="ru-RU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спочатку</a:t>
            </a:r>
            <a:r>
              <a:rPr lang="ru-RU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багнетною</a:t>
            </a:r>
            <a:r>
              <a:rPr lang="ru-RU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атакою </a:t>
            </a:r>
            <a:r>
              <a:rPr lang="ru-RU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відбити</a:t>
            </a:r>
            <a:r>
              <a:rPr lang="ru-RU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ворога, а </a:t>
            </a:r>
            <a:r>
              <a:rPr lang="ru-RU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потім</a:t>
            </a:r>
            <a:r>
              <a:rPr lang="ru-RU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відступати</a:t>
            </a:r>
            <a:r>
              <a:rPr lang="ru-RU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Атака </a:t>
            </a:r>
            <a:r>
              <a:rPr lang="ru-RU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виявилася</a:t>
            </a:r>
            <a:r>
              <a:rPr lang="ru-RU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невдалою</a:t>
            </a:r>
            <a:r>
              <a:rPr lang="ru-RU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адже</a:t>
            </a:r>
            <a:r>
              <a:rPr lang="ru-RU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юнакам </a:t>
            </a:r>
            <a:r>
              <a:rPr lang="ru-RU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протистояли</a:t>
            </a:r>
            <a:r>
              <a:rPr lang="ru-RU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професійні</a:t>
            </a:r>
            <a:r>
              <a:rPr lang="ru-RU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вояки </a:t>
            </a:r>
            <a:r>
              <a:rPr lang="uk-UA" sz="2000" b="1" dirty="0">
                <a:effectLst/>
              </a:rPr>
              <a:t> </a:t>
            </a:r>
            <a:endParaRPr lang="ru-RU" sz="2000" b="1" dirty="0"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72" y="318651"/>
            <a:ext cx="8379406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75656" y="4789618"/>
            <a:ext cx="59766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бою під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Крутами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полягли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київські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що 1918-го стали на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незалежності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своєї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Вітчизни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22" y="235335"/>
            <a:ext cx="7038529" cy="4457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4679416" cy="6192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086701" y="2090041"/>
            <a:ext cx="37444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пам’яті кількох народів зберігається історія про 300 героїв, що загинули, захищаючи свою землю від нападників</a:t>
            </a:r>
            <a:endParaRPr lang="uk-UA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8" y="4725144"/>
            <a:ext cx="8496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В бою під </a:t>
            </a:r>
            <a:r>
              <a:rPr lang="ru-RU" sz="2400" b="1" dirty="0" err="1"/>
              <a:t>Крутами</a:t>
            </a:r>
            <a:r>
              <a:rPr lang="ru-RU" sz="2400" b="1" dirty="0"/>
              <a:t> </a:t>
            </a:r>
            <a:r>
              <a:rPr lang="ru-RU" sz="2400" b="1" dirty="0" err="1"/>
              <a:t>оборонці</a:t>
            </a:r>
            <a:r>
              <a:rPr lang="ru-RU" sz="2400" b="1" dirty="0"/>
              <a:t> </a:t>
            </a:r>
            <a:r>
              <a:rPr lang="ru-RU" sz="2400" b="1" dirty="0" err="1"/>
              <a:t>української</a:t>
            </a:r>
            <a:r>
              <a:rPr lang="ru-RU" sz="2400" b="1" dirty="0"/>
              <a:t> </a:t>
            </a:r>
            <a:r>
              <a:rPr lang="ru-RU" sz="2400" b="1" dirty="0" err="1"/>
              <a:t>державності</a:t>
            </a:r>
            <a:r>
              <a:rPr lang="ru-RU" sz="2400" b="1" dirty="0"/>
              <a:t> не </a:t>
            </a:r>
            <a:r>
              <a:rPr lang="ru-RU" sz="2400" b="1" dirty="0" err="1"/>
              <a:t>отримали</a:t>
            </a:r>
            <a:r>
              <a:rPr lang="ru-RU" sz="2400" b="1" dirty="0"/>
              <a:t> </a:t>
            </a:r>
            <a:r>
              <a:rPr lang="ru-RU" sz="2400" b="1" dirty="0" err="1"/>
              <a:t>переконливу</a:t>
            </a:r>
            <a:r>
              <a:rPr lang="ru-RU" sz="2400" b="1" dirty="0"/>
              <a:t> </a:t>
            </a:r>
            <a:r>
              <a:rPr lang="ru-RU" sz="2400" b="1" dirty="0" err="1"/>
              <a:t>військову</a:t>
            </a:r>
            <a:r>
              <a:rPr lang="ru-RU" sz="2400" b="1" dirty="0"/>
              <a:t> перемогу. Але  </a:t>
            </a:r>
            <a:r>
              <a:rPr lang="ru-RU" sz="2400" b="1" dirty="0" err="1"/>
              <a:t>наступ</a:t>
            </a:r>
            <a:r>
              <a:rPr lang="ru-RU" sz="2400" b="1" dirty="0"/>
              <a:t> ворога </a:t>
            </a:r>
            <a:r>
              <a:rPr lang="ru-RU" sz="2400" b="1" dirty="0" err="1"/>
              <a:t>було</a:t>
            </a:r>
            <a:r>
              <a:rPr lang="ru-RU" sz="2400" b="1" dirty="0"/>
              <a:t> </a:t>
            </a:r>
            <a:r>
              <a:rPr lang="ru-RU" sz="2400" b="1" dirty="0" err="1"/>
              <a:t>зупинено</a:t>
            </a:r>
            <a:r>
              <a:rPr lang="ru-RU" sz="2400" b="1" dirty="0"/>
              <a:t> і </a:t>
            </a:r>
            <a:r>
              <a:rPr lang="ru-RU" sz="2400" b="1" dirty="0" err="1"/>
              <a:t>здійснено</a:t>
            </a:r>
            <a:r>
              <a:rPr lang="ru-RU" sz="2400" b="1" dirty="0"/>
              <a:t>  </a:t>
            </a:r>
            <a:r>
              <a:rPr lang="ru-RU" sz="2400" b="1" dirty="0" err="1"/>
              <a:t>організований</a:t>
            </a:r>
            <a:r>
              <a:rPr lang="ru-RU" sz="2400" b="1" dirty="0"/>
              <a:t> </a:t>
            </a:r>
            <a:r>
              <a:rPr lang="ru-RU" sz="2400" b="1" dirty="0" err="1"/>
              <a:t>відступ</a:t>
            </a:r>
            <a:r>
              <a:rPr lang="ru-RU" sz="2400" b="1" dirty="0"/>
              <a:t>, </a:t>
            </a:r>
            <a:r>
              <a:rPr lang="ru-RU" sz="2400" b="1" dirty="0" err="1"/>
              <a:t>руйнуючи</a:t>
            </a:r>
            <a:r>
              <a:rPr lang="ru-RU" sz="2400" b="1" dirty="0"/>
              <a:t> за собою </a:t>
            </a:r>
            <a:r>
              <a:rPr lang="ru-RU" sz="2400" b="1" dirty="0" err="1"/>
              <a:t>колії</a:t>
            </a:r>
            <a:r>
              <a:rPr lang="ru-RU" sz="2400" b="1" dirty="0"/>
              <a:t> і мости. </a:t>
            </a:r>
            <a:r>
              <a:rPr lang="ru-RU" sz="2400" b="1" dirty="0" err="1"/>
              <a:t>Російсько-більшовицькі</a:t>
            </a:r>
            <a:r>
              <a:rPr lang="ru-RU" sz="2400" b="1" dirty="0"/>
              <a:t> </a:t>
            </a:r>
            <a:r>
              <a:rPr lang="ru-RU" sz="2400" b="1" dirty="0" err="1"/>
              <a:t>війська</a:t>
            </a:r>
            <a:r>
              <a:rPr lang="ru-RU" sz="2400" b="1" dirty="0"/>
              <a:t>  </a:t>
            </a:r>
            <a:r>
              <a:rPr lang="ru-RU" sz="2400" b="1" dirty="0" err="1"/>
              <a:t>втратили</a:t>
            </a:r>
            <a:r>
              <a:rPr lang="ru-RU" sz="2400" b="1" dirty="0"/>
              <a:t> </a:t>
            </a:r>
            <a:r>
              <a:rPr lang="ru-RU" sz="2400" b="1" dirty="0" err="1"/>
              <a:t>боєздатність</a:t>
            </a:r>
            <a:r>
              <a:rPr lang="ru-RU" sz="2400" b="1" dirty="0"/>
              <a:t> на </a:t>
            </a:r>
            <a:r>
              <a:rPr lang="ru-RU" sz="2400" b="1" dirty="0" err="1"/>
              <a:t>чотири</a:t>
            </a:r>
            <a:r>
              <a:rPr lang="ru-RU" sz="2400" b="1" dirty="0"/>
              <a:t> </a:t>
            </a:r>
            <a:r>
              <a:rPr lang="ru-RU" sz="2400" b="1" dirty="0" err="1" smtClean="0"/>
              <a:t>дні</a:t>
            </a:r>
            <a:r>
              <a:rPr lang="ru-RU" sz="2400" b="1" dirty="0" smtClean="0"/>
              <a:t>.</a:t>
            </a:r>
            <a:endParaRPr lang="uk-UA" sz="2400" b="1" dirty="0"/>
          </a:p>
        </p:txBody>
      </p:sp>
      <p:pic>
        <p:nvPicPr>
          <p:cNvPr id="6" name="Picture 5" descr="529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00056" y="188640"/>
            <a:ext cx="6943887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98002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260648"/>
            <a:ext cx="6048672" cy="3954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51520" y="4365104"/>
            <a:ext cx="8496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/>
              <a:t>Сучасників</a:t>
            </a:r>
            <a:r>
              <a:rPr lang="ru-RU" sz="2000" b="1" dirty="0"/>
              <a:t> особливо </a:t>
            </a:r>
            <a:r>
              <a:rPr lang="ru-RU" sz="2000" b="1" dirty="0" err="1"/>
              <a:t>вразило</a:t>
            </a:r>
            <a:r>
              <a:rPr lang="ru-RU" sz="2000" b="1" dirty="0"/>
              <a:t> </a:t>
            </a:r>
            <a:r>
              <a:rPr lang="ru-RU" sz="2000" b="1" dirty="0" err="1"/>
              <a:t>поховання</a:t>
            </a:r>
            <a:r>
              <a:rPr lang="ru-RU" sz="2000" b="1" dirty="0"/>
              <a:t> 27 юнаків, які </a:t>
            </a:r>
            <a:r>
              <a:rPr lang="ru-RU" sz="2000" b="1" dirty="0" err="1"/>
              <a:t>потрапили</a:t>
            </a:r>
            <a:r>
              <a:rPr lang="ru-RU" sz="2000" b="1" dirty="0"/>
              <a:t> </a:t>
            </a:r>
            <a:r>
              <a:rPr lang="ru-RU" sz="2000" b="1" dirty="0" err="1"/>
              <a:t>після</a:t>
            </a:r>
            <a:r>
              <a:rPr lang="ru-RU" sz="2000" b="1" dirty="0"/>
              <a:t> бою в полон до </a:t>
            </a:r>
            <a:r>
              <a:rPr lang="ru-RU" sz="2000" b="1" dirty="0" err="1"/>
              <a:t>більшовиків</a:t>
            </a:r>
            <a:r>
              <a:rPr lang="ru-RU" sz="2000" b="1" dirty="0"/>
              <a:t> і </a:t>
            </a:r>
            <a:r>
              <a:rPr lang="ru-RU" sz="2000" b="1" dirty="0" err="1"/>
              <a:t>були</a:t>
            </a:r>
            <a:r>
              <a:rPr lang="ru-RU" sz="2000" b="1" dirty="0"/>
              <a:t> ними </a:t>
            </a:r>
            <a:r>
              <a:rPr lang="ru-RU" sz="2000" b="1" dirty="0" err="1"/>
              <a:t>страчені</a:t>
            </a:r>
            <a:r>
              <a:rPr lang="ru-RU" sz="2000" b="1" dirty="0"/>
              <a:t>. На похороні у Києві </a:t>
            </a:r>
            <a:r>
              <a:rPr lang="ru-RU" sz="2000" b="1" dirty="0" smtClean="0"/>
              <a:t>біля Аскольдової</a:t>
            </a:r>
            <a:r>
              <a:rPr lang="ru-RU" sz="2000" b="1" dirty="0"/>
              <a:t> </a:t>
            </a:r>
            <a:r>
              <a:rPr lang="ru-RU" sz="2000" b="1" dirty="0" smtClean="0"/>
              <a:t> могили</a:t>
            </a:r>
            <a:r>
              <a:rPr lang="ru-RU" sz="2000" b="1" dirty="0" smtClean="0">
                <a:hlinkClick r:id="rId3" tooltip="Аскольдова могила"/>
              </a:rPr>
              <a:t> </a:t>
            </a:r>
            <a:r>
              <a:rPr lang="ru-RU" sz="2000" b="1" dirty="0"/>
              <a:t> голова Української Центральної Ради Михайло Грушевський назвав юнаків, які загинули в нерівній боротьбі, героями, а поет </a:t>
            </a:r>
            <a:r>
              <a:rPr lang="ru-RU" sz="2000" b="1" dirty="0" err="1" smtClean="0"/>
              <a:t>Павло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Тичина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присвятив</a:t>
            </a:r>
            <a:r>
              <a:rPr lang="ru-RU" sz="2000" b="1" dirty="0" smtClean="0"/>
              <a:t> </a:t>
            </a:r>
            <a:r>
              <a:rPr lang="ru-RU" sz="2000" b="1" dirty="0" err="1"/>
              <a:t>героїчному</a:t>
            </a:r>
            <a:r>
              <a:rPr lang="ru-RU" sz="2000" b="1" dirty="0"/>
              <a:t> </a:t>
            </a:r>
            <a:r>
              <a:rPr lang="ru-RU" sz="2000" b="1" dirty="0" err="1"/>
              <a:t>вчинкові</a:t>
            </a:r>
            <a:r>
              <a:rPr lang="ru-RU" sz="2000" b="1" dirty="0"/>
              <a:t> 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врш</a:t>
            </a:r>
            <a:r>
              <a:rPr lang="ru-RU" sz="2000" b="1" dirty="0" smtClean="0"/>
              <a:t> «</a:t>
            </a:r>
            <a:r>
              <a:rPr lang="ru-RU" sz="2000" b="1" dirty="0" err="1" smtClean="0"/>
              <a:t>Пам’яті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тридцяти</a:t>
            </a:r>
            <a:r>
              <a:rPr lang="ru-RU" sz="2000" b="1" dirty="0" smtClean="0"/>
              <a:t>».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772949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5013176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У </a:t>
            </a:r>
            <a:r>
              <a:rPr lang="ru-RU" sz="2400" b="1" dirty="0" err="1"/>
              <a:t>січні</a:t>
            </a:r>
            <a:r>
              <a:rPr lang="ru-RU" sz="2400" b="1" dirty="0"/>
              <a:t> 2003-го  президент </a:t>
            </a:r>
            <a:r>
              <a:rPr lang="ru-RU" sz="2400" b="1" dirty="0" err="1"/>
              <a:t>Леонід</a:t>
            </a:r>
            <a:r>
              <a:rPr lang="ru-RU" sz="2400" b="1" dirty="0"/>
              <a:t> Кучма </a:t>
            </a:r>
            <a:r>
              <a:rPr lang="ru-RU" sz="2400" b="1" dirty="0" err="1"/>
              <a:t>підписав</a:t>
            </a:r>
            <a:r>
              <a:rPr lang="ru-RU" sz="2400" b="1" dirty="0"/>
              <a:t> </a:t>
            </a:r>
            <a:r>
              <a:rPr lang="ru-RU" sz="2400" b="1" dirty="0" err="1"/>
              <a:t>розпорядження</a:t>
            </a:r>
            <a:r>
              <a:rPr lang="ru-RU" sz="2400" b="1" dirty="0"/>
              <a:t> «Про </a:t>
            </a:r>
            <a:r>
              <a:rPr lang="ru-RU" sz="2400" b="1" dirty="0" err="1"/>
              <a:t>вшанування</a:t>
            </a:r>
            <a:r>
              <a:rPr lang="ru-RU" sz="2400" b="1" dirty="0"/>
              <a:t> </a:t>
            </a:r>
            <a:r>
              <a:rPr lang="ru-RU" sz="2400" b="1" dirty="0" err="1"/>
              <a:t>пам'яті</a:t>
            </a:r>
            <a:r>
              <a:rPr lang="ru-RU" sz="2400" b="1" dirty="0"/>
              <a:t> </a:t>
            </a:r>
            <a:r>
              <a:rPr lang="ru-RU" sz="2400" b="1" dirty="0" err="1"/>
              <a:t>героїв</a:t>
            </a:r>
            <a:r>
              <a:rPr lang="ru-RU" sz="2400" b="1" dirty="0"/>
              <a:t> Крут». У </a:t>
            </a:r>
            <a:r>
              <a:rPr lang="ru-RU" sz="2400" b="1" dirty="0" err="1"/>
              <a:t>багатьох</a:t>
            </a:r>
            <a:r>
              <a:rPr lang="ru-RU" sz="2400" b="1" dirty="0"/>
              <a:t> </a:t>
            </a:r>
            <a:r>
              <a:rPr lang="ru-RU" sz="2400" b="1" dirty="0" err="1"/>
              <a:t>містах</a:t>
            </a:r>
            <a:r>
              <a:rPr lang="ru-RU" sz="2400" b="1" dirty="0"/>
              <a:t> </a:t>
            </a:r>
            <a:r>
              <a:rPr lang="ru-RU" sz="2400" b="1" dirty="0" err="1"/>
              <a:t>України</a:t>
            </a:r>
            <a:r>
              <a:rPr lang="ru-RU" sz="2400" b="1" dirty="0"/>
              <a:t> почали </a:t>
            </a:r>
            <a:r>
              <a:rPr lang="ru-RU" sz="2400" b="1" dirty="0" err="1"/>
              <a:t>встановлювати</a:t>
            </a:r>
            <a:r>
              <a:rPr lang="ru-RU" sz="2400" b="1" dirty="0"/>
              <a:t> </a:t>
            </a:r>
            <a:r>
              <a:rPr lang="ru-RU" sz="2400" b="1" dirty="0" err="1"/>
              <a:t>пам'ятні</a:t>
            </a:r>
            <a:r>
              <a:rPr lang="ru-RU" sz="2400" b="1" dirty="0"/>
              <a:t> знаки, в школах </a:t>
            </a:r>
            <a:r>
              <a:rPr lang="ru-RU" sz="2400" b="1" dirty="0" err="1"/>
              <a:t>проводити</a:t>
            </a:r>
            <a:r>
              <a:rPr lang="ru-RU" sz="2400" b="1" dirty="0"/>
              <a:t> заходи, </a:t>
            </a:r>
            <a:r>
              <a:rPr lang="ru-RU" sz="2400" b="1" dirty="0" err="1"/>
              <a:t>присвячені</a:t>
            </a:r>
            <a:r>
              <a:rPr lang="ru-RU" sz="2400" b="1" dirty="0"/>
              <a:t> </a:t>
            </a:r>
            <a:r>
              <a:rPr lang="ru-RU" sz="2400" b="1" dirty="0" err="1"/>
              <a:t>цим</a:t>
            </a:r>
            <a:r>
              <a:rPr lang="ru-RU" sz="2400" b="1" dirty="0"/>
              <a:t> </a:t>
            </a:r>
            <a:r>
              <a:rPr lang="ru-RU" sz="2400" b="1" dirty="0" err="1"/>
              <a:t>подіям</a:t>
            </a:r>
            <a:r>
              <a:rPr lang="ru-RU" sz="2400" b="1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88" y="332656"/>
            <a:ext cx="6732240" cy="4488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Картинки по запросу крути трагедія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07329" y="2132856"/>
            <a:ext cx="678532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116632"/>
            <a:ext cx="58681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 Крутами сльози, зітхання тяжке...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як же це сталось, здатний хто на таке?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Стало каменем серце отут біля Круг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заповідь божа затоптана в бруд.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заповідь п'ята каже; "Не вбий!"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 хто ж породив тебе кате людський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99992" y="132441"/>
            <a:ext cx="46440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Крутами вбивство, під Кругами гнів...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все пам'ятаю через тисячі днів.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пам'яті свічка горить не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згаса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300 сердець - наша гордість, краса.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 Крутами квіти, "Реквієм" спів...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Пам'ятай, Україно, патріотів синів!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4542642"/>
            <a:ext cx="74365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Поїзди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проходячи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повз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цю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станцію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стишують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хід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в день, коли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сталася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трагедія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тривожно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сигналять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645" y="258110"/>
            <a:ext cx="5760640" cy="4077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46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653" y="4009420"/>
            <a:ext cx="889248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Крути    ввійшли в історію України як символ національної честі. Ті, хто загинув у битві під Крутами назавжди залишаться в нашій  пам'яті.  Вони полягли,  щоб ми сьогодні жили у вільній  і незалежній Українській державі.</a:t>
            </a: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56124"/>
            <a:ext cx="8166813" cy="2736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taras_petrinenko_ukrana_minus_-_ukrana_minus_(z2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4523" y="6046179"/>
            <a:ext cx="467858" cy="46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64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1640" y="4341003"/>
            <a:ext cx="670078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Згадаймо, як предки боролись колись, 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боях здобували і волю, і славу;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 річеньки крові за край наш лились, 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рідну Вітчизну,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Вкраїнську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державу.</a:t>
            </a:r>
            <a:endParaRPr lang="uk-UA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" t="2874" r="1576" b="3544"/>
          <a:stretch/>
        </p:blipFill>
        <p:spPr>
          <a:xfrm>
            <a:off x="1475656" y="332656"/>
            <a:ext cx="6412750" cy="3671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53716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136062" y="260648"/>
            <a:ext cx="428803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 </a:t>
            </a:r>
            <a:r>
              <a:rPr lang="ru-RU" sz="28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презентації</a:t>
            </a:r>
            <a:r>
              <a:rPr lang="ru-RU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використані</a:t>
            </a:r>
            <a:r>
              <a:rPr lang="ru-RU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8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Інтернет</a:t>
            </a:r>
            <a:r>
              <a:rPr lang="ru-RU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ресурси</a:t>
            </a:r>
            <a:endParaRPr lang="ru-RU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9552" y="2600906"/>
            <a:ext cx="82809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google.com/search?q=%D0%B3%D0%B5%D1%80%D0%BE%D1%97%20%D0%BA%D1%80%D1%83%D1%82%20%D0%BA%D0%B0%D1%80%D1%82%D0%B8%D0%BD%D0%BA%D0%B8&amp;tbm=isch&amp;hl=ru&amp;tbs=rimg:CdbaH-7cVVmaYfcxFeu_QKlNsgIMCgIIABAAOgQIABAA&amp;sa=X&amp;ved=0CBoQuIIBahcKEwiww4yg6N_8AhUAAAAAHQAAAAAQFw&amp;biw=1349&amp;bih=625#imgrc=1tof7txVWZpN-M&amp;imgdii=atg6HYng3wIHJM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7890" y="2262352"/>
            <a:ext cx="3096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i="1" u="sng" dirty="0" smtClean="0"/>
              <a:t>КАРТИНКИ:</a:t>
            </a:r>
            <a:endParaRPr lang="uk-UA" sz="1600" b="1" i="1" u="sng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5785" y="4509120"/>
            <a:ext cx="8277153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https://www.youtube.com/results?search_query=%D0%B1%D0%B0%D0%BB%D0%B0%D0%B4%D0%B0+%D0%BF%D1%80%D0%BE+%D0%BA%D1%80%D1%83%D1%82%D0%B8+-+%D0%BE%D0%BB%D0%B5%D0%BA%D1%81%D0%B0%D0%BD%D0%B4%D1%80+%D0%BD%D0%B0%D0%B9%D0%B4%D1%8C%D0%BE%D0%BD%D0%BE%D0%B2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7890" y="4170566"/>
            <a:ext cx="3096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i="1" u="sng" dirty="0" smtClean="0"/>
              <a:t>ВІДЕО:</a:t>
            </a:r>
            <a:endParaRPr lang="uk-UA" sz="1600" b="1" i="1" u="sng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</a:t>
            </a:r>
            <a:r>
              <a:rPr lang="en-US" dirty="0" smtClean="0"/>
              <a:t>://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87890" y="1631409"/>
            <a:ext cx="8277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https://uinp.gov.ua/informaciyni-materialy/derzhsluzhbovcyam/informaciyni-materialy-do-dnya-pamyati-geroyiv-krut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02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597935" y="866036"/>
            <a:ext cx="354606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Багатовікова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народу,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насамперед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літопис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смерті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народу-великомученика, на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долі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досить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лиха...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3" y="404664"/>
            <a:ext cx="5400601" cy="3600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99703" y="4293096"/>
            <a:ext cx="88647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/>
              <a:t>Меморіальний </a:t>
            </a:r>
            <a:r>
              <a:rPr lang="uk-UA" sz="2400" b="1" dirty="0"/>
              <a:t>комплекс присвячений битві під Крутами 30 </a:t>
            </a:r>
            <a:r>
              <a:rPr lang="uk-UA" sz="2400" b="1" dirty="0" smtClean="0"/>
              <a:t>січня</a:t>
            </a:r>
            <a:r>
              <a:rPr lang="uk-UA" sz="2400" b="1" baseline="30000" dirty="0"/>
              <a:t> </a:t>
            </a:r>
            <a:r>
              <a:rPr lang="uk-UA" sz="2400" b="1" dirty="0" smtClean="0"/>
              <a:t>1918</a:t>
            </a:r>
            <a:r>
              <a:rPr lang="uk-UA" sz="2400" b="1" dirty="0"/>
              <a:t> року. До його складу входить монумент битви під Крутами, символічна могила-курган, каплиця, озеро у формі хреста, музейна експозиція розміщена в старовинних залізничних вагонах. Меморіал знаходиться біля села Пам'ятне </a:t>
            </a:r>
            <a:r>
              <a:rPr lang="uk-UA" sz="2400" b="1" dirty="0" err="1"/>
              <a:t>Борзнянського</a:t>
            </a:r>
            <a:r>
              <a:rPr lang="uk-UA" sz="2400" b="1" dirty="0"/>
              <a:t> району, Чернігівської </a:t>
            </a:r>
            <a:r>
              <a:rPr lang="uk-UA" sz="2400" b="1" dirty="0" smtClean="0"/>
              <a:t>області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4798842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4797152"/>
            <a:ext cx="7704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dirty="0"/>
              <a:t>Бій під Кру́тами — бій, що відбувся 16 (29) січня 1918 року на залізничній станції Крути під селищем Крути та поблизу села Пам'ятне, за 130 кілометрів на північний схід від Києва, 18 км на схід від </a:t>
            </a:r>
            <a:r>
              <a:rPr lang="vi-VN" sz="2400" b="1" dirty="0" smtClean="0"/>
              <a:t>Ніжина</a:t>
            </a:r>
            <a:r>
              <a:rPr lang="uk-UA" sz="2400" b="1" dirty="0" smtClean="0"/>
              <a:t>.</a:t>
            </a: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794" y="235496"/>
            <a:ext cx="6174403" cy="4527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30659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8146" y="4653136"/>
            <a:ext cx="5886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знов, у котрий це вже раз,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Зійшлися ми в одній родині,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Щоб пом'януть той славний час,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 в офіру батьківщині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Себе принесли кращі з нас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46" y="183897"/>
            <a:ext cx="6211678" cy="4372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51587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4653136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29 січня 1918 року на залізничній станції поблизу селища Крути за 130 кілометрів на північний-схід від Києва  розпочався  бій, який  тривав годин із 5 між 4-тисячною більшовицькою армією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Михайла Муравйова та 300-ми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київськими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студентами, що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захищали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підступи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Києва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458" y="123813"/>
            <a:ext cx="5949068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2299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427984" y="1052736"/>
            <a:ext cx="44368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Нема любові понад ту,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 окропила кров'ю Крути,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ту гарячу кров святу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Повік Вкраїні не забути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1" r="13613"/>
          <a:stretch/>
        </p:blipFill>
        <p:spPr>
          <a:xfrm>
            <a:off x="251520" y="404664"/>
            <a:ext cx="4245342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826541" y="4725144"/>
            <a:ext cx="3554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err="1" smtClean="0"/>
              <a:t>Мурал</a:t>
            </a:r>
            <a:r>
              <a:rPr lang="uk-UA" b="1" dirty="0" smtClean="0"/>
              <a:t> </a:t>
            </a:r>
            <a:r>
              <a:rPr lang="uk-UA" b="1" dirty="0"/>
              <a:t>«Крути</a:t>
            </a:r>
            <a:r>
              <a:rPr lang="uk-UA" b="1" dirty="0" smtClean="0"/>
              <a:t>»</a:t>
            </a:r>
            <a:r>
              <a:rPr lang="ru-RU" b="1" dirty="0"/>
              <a:t> </a:t>
            </a:r>
            <a:r>
              <a:rPr lang="ru-RU" b="1" dirty="0" smtClean="0"/>
              <a:t>у </a:t>
            </a:r>
            <a:r>
              <a:rPr lang="ru-RU" b="1" dirty="0" err="1" smtClean="0"/>
              <a:t>центрі</a:t>
            </a:r>
            <a:r>
              <a:rPr lang="ru-RU" b="1" dirty="0" smtClean="0"/>
              <a:t> </a:t>
            </a:r>
            <a:r>
              <a:rPr lang="ru-RU" b="1" dirty="0" err="1"/>
              <a:t>Києва</a:t>
            </a:r>
            <a:r>
              <a:rPr lang="ru-RU" b="1" dirty="0"/>
              <a:t>, </a:t>
            </a:r>
            <a:endParaRPr lang="ru-RU" b="1" dirty="0" smtClean="0"/>
          </a:p>
          <a:p>
            <a:pPr algn="ctr"/>
            <a:r>
              <a:rPr lang="ru-RU" b="1" dirty="0" smtClean="0"/>
              <a:t>біля </a:t>
            </a:r>
            <a:r>
              <a:rPr lang="ru-RU" b="1" dirty="0"/>
              <a:t>палацу «</a:t>
            </a:r>
            <a:r>
              <a:rPr lang="ru-RU" b="1" dirty="0" err="1"/>
              <a:t>Україна</a:t>
            </a:r>
            <a:r>
              <a:rPr lang="ru-RU" b="1" dirty="0"/>
              <a:t>» </a:t>
            </a:r>
            <a:endParaRPr lang="uk-UA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Балада про Крути - Олександр Найдьонов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507" y="908720"/>
            <a:ext cx="8960992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451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6616" y="4941168"/>
            <a:ext cx="69847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Славних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хлопців-добровольців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зібралося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триста,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дорога,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наче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доля, – коротка, терниста.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Ой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Крути, ой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Крути,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заступіть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собою,</a:t>
            </a:r>
          </a:p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проллється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кров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юнача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цілою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рікою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96" y="194185"/>
            <a:ext cx="8172400" cy="4637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0842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895</TotalTime>
  <Words>622</Words>
  <Application>Microsoft Office PowerPoint</Application>
  <PresentationFormat>Экран (4:3)</PresentationFormat>
  <Paragraphs>55</Paragraphs>
  <Slides>20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КРУТИ</dc:title>
  <dc:creator>Admin</dc:creator>
  <cp:lastModifiedBy>Користувач</cp:lastModifiedBy>
  <cp:revision>61</cp:revision>
  <dcterms:created xsi:type="dcterms:W3CDTF">2016-02-25T18:09:42Z</dcterms:created>
  <dcterms:modified xsi:type="dcterms:W3CDTF">2023-01-25T09:15:30Z</dcterms:modified>
</cp:coreProperties>
</file>