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7"/>
  </p:handoutMasterIdLst>
  <p:sldIdLst>
    <p:sldId id="256" r:id="rId5"/>
    <p:sldId id="257" r:id="rId6"/>
    <p:sldId id="261" r:id="rId7"/>
    <p:sldId id="272" r:id="rId8"/>
    <p:sldId id="297" r:id="rId9"/>
    <p:sldId id="280" r:id="rId10"/>
    <p:sldId id="286" r:id="rId11"/>
    <p:sldId id="285" r:id="rId12"/>
    <p:sldId id="290" r:id="rId13"/>
    <p:sldId id="295" r:id="rId14"/>
    <p:sldId id="296" r:id="rId15"/>
    <p:sldId id="298" r:id="rId16"/>
  </p:sldIdLst>
  <p:sldSz cx="9144000" cy="6858000" type="screen4x3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0066"/>
    <a:srgbClr val="FF0066"/>
    <a:srgbClr val="66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E08D5E0-518C-4AD2-81F6-B13D0B27B672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3675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3675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1B7DCE4-07A3-4FFD-9C3D-D6D54D21F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EA86-2FC9-43D9-9082-B1453FD88B65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4C21-26D0-4C2A-89A3-DB5938024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B44CF-8FF2-4571-88C9-9FBDF571A98C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DE94-FF6C-4ACD-A46E-A93C28A8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04EE-3DE3-416E-B226-8EF0D80020E2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3FD2-0CD5-42A8-ACCF-771A560F8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5A04-6779-4BE0-A2F4-83794C5ADB54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27FD-F024-4EB5-AE2A-EFB68A0AD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F05E-6FDE-4167-858D-4B6462418FF5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BF45-C702-422E-9528-61B6FED44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9D38-8F7C-4E83-88FD-020DE88A65A3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D744-F7C9-4891-AE1B-14C1A46D3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A678-BD06-4F13-90F0-9FEB24A8586B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4006-EF9F-4DB5-AE77-C2EC19B31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16F5-81B2-4666-93BD-561BC7E35FE7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795E-D501-4E41-AEB9-B8E134D34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F1CC-D064-4C70-ABA7-D59992F7CD7F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D2E0-C445-4CC7-92EC-279ADC061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106AA-A3DD-40AF-A826-E0266DC412E5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B9F7-50B8-4594-844B-65A910E39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E1F27-5CFF-4478-8E49-8562C153FA41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F9BA-151C-49F8-8295-8DA02F9A0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BEBF-268D-4221-88EC-576E0021C252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BE9B-F151-4F82-9456-907DA03C2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485F-F3AC-4C48-A9CB-B773CDDDB3E2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45E5-5FF3-43A0-B2A1-6D1197F51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F501-CADA-49D7-BDDF-945A364EB95E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DB7B-C175-4852-AD8E-E96254672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22F3-54C4-4B6D-9CC6-754C69226AFA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D6F7-1BEC-4751-81AE-D277C442E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5437-6225-4228-AB6F-C8A8AEEC439E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8E5D-DB23-4A4C-A7AF-6C26559D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2B999D4-48BB-4DD1-B201-72C2DBD43657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BA6F66D6-DAC1-4067-AC68-52C15F181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94" r:id="rId11"/>
    <p:sldLayoutId id="2147483689" r:id="rId12"/>
    <p:sldLayoutId id="2147483695" r:id="rId13"/>
    <p:sldLayoutId id="2147483690" r:id="rId14"/>
    <p:sldLayoutId id="2147483691" r:id="rId15"/>
    <p:sldLayoutId id="214748369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7001">
              <a:srgbClr val="FFFFFF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524750" cy="378618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Жири як представники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естерів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Класифікація жирів, їхні хімічні властивості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25144"/>
            <a:ext cx="5121323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344214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ÐÐ°ÑÑÐ¸Ð½ÐºÐ¸ Ð¿Ð¾ Ð·Ð°Ð¿ÑÐ¾ÑÑ Ð¶Ð¸ÑÐ¸ Ð»ÑÐ´Ð¸Ð½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64904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31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4DE61"/>
            </a:gs>
            <a:gs pos="53000">
              <a:srgbClr val="FFFFFF"/>
            </a:gs>
            <a:gs pos="100000">
              <a:schemeClr val="bg1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986587" cy="3868737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утворюватися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їжею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синтезу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вуглеводів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 smtClean="0">
              <a:solidFill>
                <a:srgbClr val="0000FF"/>
              </a:solidFill>
            </a:endParaRPr>
          </a:p>
        </p:txBody>
      </p:sp>
      <p:pic>
        <p:nvPicPr>
          <p:cNvPr id="3686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4392612" cy="249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5524" y="3284984"/>
            <a:ext cx="53884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109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4DE61"/>
            </a:gs>
            <a:gs pos="53000">
              <a:srgbClr val="FFFFFF"/>
            </a:gs>
            <a:gs pos="100000">
              <a:schemeClr val="bg1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0833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повному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виключенні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жиру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ж таки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значній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відкладатися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жиру в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служать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вуглеводи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68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84976" cy="13208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Приклади природних жирів: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Вершкове масло: 					Свиняче сало: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олео-пальміно-бутират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олео-пальміно-стеарат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			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│										│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			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│										│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				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Соняшникова, горіхова олії – 30 – 50% гліцеридів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лінолевої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решта олеїнової кислот.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Лляна олія – 61,5% гліцериди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лінолевої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кислоти.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57001">
              <a:srgbClr val="FFFFFF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6120680"/>
          </a:xfrm>
        </p:spPr>
        <p:txBody>
          <a:bodyPr/>
          <a:lstStyle/>
          <a:p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ефіри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гліцерину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одноатомних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карбонових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кислот.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хімічною структурою жири є складними </a:t>
            </a:r>
            <a:r>
              <a:rPr lang="uk-UA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естерами</a:t>
            </a: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трьохатомного спирту </a:t>
            </a:r>
            <a:r>
              <a:rPr lang="uk-UA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гліцеролу</a:t>
            </a: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високомолекулярних жирних кислот.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407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7001">
              <a:srgbClr val="FFFFFF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6034682"/>
          </a:xfrm>
        </p:spPr>
        <p:txBody>
          <a:bodyPr/>
          <a:lstStyle/>
          <a:p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Жирні кислоти – це органічні сполуки, до складу яких входить </a:t>
            </a:r>
            <a:r>
              <a:rPr lang="uk-UA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карбоксильна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група та довгий вуглеводневий ланцюг.</a:t>
            </a:r>
            <a:r>
              <a:rPr lang="uk-UA" sz="40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uk-UA" sz="4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вищих насичених карбонових кислот найбільше значення мають: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пальмітинова С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СООН;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стеаринова С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СООН кислоти. 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вищих ненасичених карбонових кислот належать:олеїнова кислота С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СООН 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лінолева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СООН;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ліноленова С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СООН кислоти.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29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4DE61"/>
            </a:gs>
            <a:gs pos="55000">
              <a:srgbClr val="FFFFFF"/>
            </a:gs>
            <a:gs pos="100000">
              <a:schemeClr val="bg1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5292" cy="5083175"/>
          </a:xfrm>
        </p:spPr>
        <p:txBody>
          <a:bodyPr/>
          <a:lstStyle/>
          <a:p>
            <a:pPr lvl="0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Гідроліз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водою, за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1779 р.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шведський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Карл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Вільгельм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Шеєле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виявив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один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гідролізу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розкладання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води)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гліцерин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b="1" i="1" dirty="0" smtClean="0"/>
              <a:t> </a:t>
            </a: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Гідроліз жирів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омилення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 – СО – С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			СН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ОН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│				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│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 – О – СО – С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→  СН – ОН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COONa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│										│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 – СО – С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 СН</a:t>
            </a:r>
            <a:r>
              <a:rPr lang="uk-UA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ОН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b="1" dirty="0" smtClean="0"/>
          </a:p>
        </p:txBody>
      </p:sp>
    </p:spTree>
  </p:cSld>
  <p:clrMapOvr>
    <a:masterClrMapping/>
  </p:clrMapOvr>
  <p:transition advTm="957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820472" cy="5555704"/>
          </a:xfrm>
        </p:spPr>
        <p:txBody>
          <a:bodyPr/>
          <a:lstStyle/>
          <a:p>
            <a:pPr lvl="0"/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Гідрування жирів: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складу рідких жирів входять залишки ненасичених карбонових кислот, то вони здатні приєднувати молекули водню. Таким чином рідкі жири перетворюються на тверді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 СН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│					  					 │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+ 3Н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→ СН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│										 │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  СН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 – СО – С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789363"/>
            <a:ext cx="8186737" cy="2011362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Impact" pitchFamily="34" charset="0"/>
              </a:rPr>
              <a:t>Жири</a:t>
            </a:r>
            <a:r>
              <a:rPr lang="ru-RU" b="1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Impact" pitchFamily="34" charset="0"/>
              </a:rPr>
              <a:t>містяться</a:t>
            </a:r>
            <a:r>
              <a:rPr lang="ru-RU" b="1" dirty="0" smtClean="0">
                <a:solidFill>
                  <a:schemeClr val="tx1"/>
                </a:solidFill>
                <a:latin typeface="Impact" pitchFamily="34" charset="0"/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  <a:latin typeface="Impact" pitchFamily="34" charset="0"/>
              </a:rPr>
              <a:t>всіх</a:t>
            </a:r>
            <a:r>
              <a:rPr lang="ru-RU" b="1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Impact" pitchFamily="34" charset="0"/>
              </a:rPr>
              <a:t>рослинах</a:t>
            </a:r>
            <a:r>
              <a:rPr lang="ru-RU" b="1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Impact" pitchFamily="34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Impact" pitchFamily="34" charset="0"/>
              </a:rPr>
              <a:t>тваринах</a:t>
            </a:r>
            <a:r>
              <a:rPr lang="ru-RU" b="1" dirty="0" smtClean="0">
                <a:solidFill>
                  <a:schemeClr val="tx1"/>
                </a:solidFill>
                <a:latin typeface="Impact" pitchFamily="34" charset="0"/>
              </a:rPr>
              <a:t>.</a:t>
            </a:r>
          </a:p>
        </p:txBody>
      </p:sp>
    </p:spTree>
  </p:cSld>
  <p:clrMapOvr>
    <a:masterClrMapping/>
  </p:clrMapOvr>
  <p:transition advTm="4359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4DE61"/>
            </a:gs>
            <a:gs pos="53000">
              <a:srgbClr val="FFFFFF"/>
            </a:gs>
            <a:gs pos="100000">
              <a:schemeClr val="bg1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5536" y="404664"/>
            <a:ext cx="4104456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Рослинні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(масла)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зерен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масляних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соняшника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бавовни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льону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сої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рослинах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накопичуються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насіннях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плодовій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м'якоті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499992" y="332656"/>
            <a:ext cx="4644008" cy="38164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Тваринні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баранячий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свинячий,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яловичий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т.п.), як правило,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твердими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невисокою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температурою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плавлення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виключення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риб'ячий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жир). 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тваринних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організмах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накопичуються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сполучній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підшкірній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жировій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тканині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b="1" dirty="0"/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3676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013176"/>
            <a:ext cx="344127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bilkova-di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3506">
            <a:off x="6313789" y="3999425"/>
            <a:ext cx="2786873" cy="1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57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4DE61"/>
            </a:gs>
            <a:gs pos="53000">
              <a:srgbClr val="FFFFFF"/>
            </a:gs>
            <a:gs pos="100000">
              <a:schemeClr val="bg1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550" cy="522605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висококалорійні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вітаміни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D 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риб'ячий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жир, особливо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трісковий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жир), Е 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бавовняна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кукурудзяна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олія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28675" name="Picture 2" descr="ÐÐ°ÑÑÐ¸Ð½ÐºÐ¸ Ð¿Ð¾ Ð·Ð°Ð¿ÑÐ¾ÑÑ Ð¶Ð¸Ñ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15482"/>
            <a:ext cx="4198020" cy="314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938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4DE61"/>
            </a:gs>
            <a:gs pos="53000">
              <a:srgbClr val="FFFFFF"/>
            </a:gs>
            <a:gs pos="100000">
              <a:schemeClr val="bg1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12160" cy="6669360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величезне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біологічне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охороняють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поганим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провідником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тепла.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жиру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кліток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жир),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відкладається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запасної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жир).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Жир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захищає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печінка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механічних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пружність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</a:br>
            <a:endParaRPr lang="ru-RU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174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699" y="0"/>
            <a:ext cx="314030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843808" cy="1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7736" y="4149080"/>
            <a:ext cx="2376264" cy="1584176"/>
          </a:xfrm>
          <a:prstGeom prst="rect">
            <a:avLst/>
          </a:prstGeom>
          <a:gradFill>
            <a:gsLst>
              <a:gs pos="35000">
                <a:schemeClr val="bg1"/>
              </a:gs>
              <a:gs pos="5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</p:spPr>
      </p:pic>
    </p:spTree>
  </p:cSld>
  <p:clrMapOvr>
    <a:masterClrMapping/>
  </p:clrMapOvr>
  <p:transition advTm="371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c93b6158-51e2-4764-89de-4c1d1b3932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AF0651DFAEA14BA2B6C1ECCAA452A1" ma:contentTypeVersion="5" ma:contentTypeDescription="Створення нового документа." ma:contentTypeScope="" ma:versionID="bd85a104b788a552ba77d2f20e95204c">
  <xsd:schema xmlns:xsd="http://www.w3.org/2001/XMLSchema" xmlns:xs="http://www.w3.org/2001/XMLSchema" xmlns:p="http://schemas.microsoft.com/office/2006/metadata/properties" xmlns:ns2="c93b6158-51e2-4764-89de-4c1d1b39322a" targetNamespace="http://schemas.microsoft.com/office/2006/metadata/properties" ma:root="true" ma:fieldsID="0d00f360fe01e784cc69f279da872e00" ns2:_="">
    <xsd:import namespace="c93b6158-51e2-4764-89de-4c1d1b39322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b6158-51e2-4764-89de-4c1d1b39322a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CCAADE-E55F-403E-BB3D-11768EFE47A3}">
  <ds:schemaRefs>
    <ds:schemaRef ds:uri="http://schemas.microsoft.com/office/2006/metadata/properties"/>
    <ds:schemaRef ds:uri="http://schemas.microsoft.com/office/infopath/2007/PartnerControls"/>
    <ds:schemaRef ds:uri="c93b6158-51e2-4764-89de-4c1d1b39322a"/>
  </ds:schemaRefs>
</ds:datastoreItem>
</file>

<file path=customXml/itemProps2.xml><?xml version="1.0" encoding="utf-8"?>
<ds:datastoreItem xmlns:ds="http://schemas.openxmlformats.org/officeDocument/2006/customXml" ds:itemID="{9FA7FF09-CBE7-4228-BD7F-3E96AD1DA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878FC-DBD2-4220-A2AA-0E167DDCF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3b6158-51e2-4764-89de-4c1d1b3932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916</TotalTime>
  <Words>223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Жири як представники естерів. Класифікація жирів, їхні хімічні властивості  </vt:lpstr>
      <vt:lpstr>Жири – складні ефіри гліцерину і вищих одноатомних карбонових кислот. За хімічною структурою жири є складними естерами трьохатомного спирту гліцеролу та високомолекулярних жирних кислот.</vt:lpstr>
      <vt:lpstr>Жирні кислоти – це органічні сполуки, до складу яких входить карбоксильна група та довгий вуглеводневий ланцюг. З вищих насичених карбонових кислот найбільше значення мають: пальмітинова С15Н31СООН; стеаринова С17Н35СООН кислоти.  До вищих ненасичених карбонових кислот належать:олеїнова кислота С17Н33СООН  лінолева С17Н31СООН; ліноленова С17Н29СООН кислоти.</vt:lpstr>
      <vt:lpstr>Хімічні властивості жирів:  Гідроліз жирів - хімічна реакція з водою, за допомогою якої 1779 р. шведський хімік Карл Вільгельм Шеєле виявив: один з продуктів гідролізу (розкладання під дією води) жирів - гліцерин.   Гідроліз жирів (омилення): СН2 – О – СО – С17Н35     СН2– ОН │          │ СН – О – СО – С17Н35 + 3NaОН →  СН – ОН + 3C17H35–COONa │          │ СН2 – О – СО – С17Н35     СН2 – ОН </vt:lpstr>
      <vt:lpstr>Гідрування жирів: До складу рідких жирів входять залишки ненасичених карбонових кислот, то вони здатні приєднувати молекули водню. Таким чином рідкі жири перетворюються на тверді СН2 – О – СО – С17Н33        СН2 – О – СО – С17Н35 │             │ СН – О – СО – С17Н33 + 3Н2 → СН – О – СО – С17Н35 │           │ СН2 – О – СО – С17Н33         СН2 – О – СО – С17Н35</vt:lpstr>
      <vt:lpstr>Жири містяться у всіх рослинах і тваринах.</vt:lpstr>
      <vt:lpstr>Слайд 7</vt:lpstr>
      <vt:lpstr>Жири - висококалорійні продукти. Деякі жири містять вітаміни A, D (наприклад, риб'ячий жир, особливо трісковий жир), Е (бавовняна, кукурудзяна олія).</vt:lpstr>
      <vt:lpstr>Жири мають величезне біологічне значення  Жири охороняють організм від теплових втрат, тому що є поганим провідником тепла.  Частина жиру використовується для побудови кліток (структурний жир), частина відкладається у виді запасної резервної речовини (резервний жир).  Жир захищає деякі органи (наприклад, печінка) від механічних впливів, тому що має визначену пружність.  </vt:lpstr>
      <vt:lpstr>Жири в організмі можуть утворюватися не тільки з жирів, що надходять з їжею, але й у результаті синтезу з вуглеводів і білків.  </vt:lpstr>
      <vt:lpstr>При повному виключенні жиру з їжі він все ж таки утворюється і в досить значній кількості може відкладатися в організмі. Основним джерелом утворення жиру в організмі служать переважно вуглеводи</vt:lpstr>
      <vt:lpstr>Приклади природних жирів: Вершкове масло:      Свиняче сало: олео-пальміно-бутират   олео-пальміно-стеарат СН2 – О – СО – С17Н33   СН2 – О – СО – С17Н33 │          │ СН – О – СО – С17Н31   СН – О – СО – С17Н31 │          │ СН2 – О – СО – С3Н7    СН2 – О – СО – С17Н35   Соняшникова, горіхова олії – 30 – 50% гліцеридів лінолевої, решта олеїнової кислот. Лляна олія – 61,5% гліцериди лінолевої кислоти.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Жири. Склад жирів, їх утворення. Жири у природі. Біологічна роль жирів.</dc:title>
  <dc:creator>User</dc:creator>
  <cp:lastModifiedBy>HOME</cp:lastModifiedBy>
  <cp:revision>58</cp:revision>
  <dcterms:created xsi:type="dcterms:W3CDTF">2011-02-08T14:54:55Z</dcterms:created>
  <dcterms:modified xsi:type="dcterms:W3CDTF">2023-01-25T13:36:13Z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0x0101004FAF0651DFAEA14BA2B6C1ECCAA452A1</vt:lpwstr>
  </property>
</Properties>
</file>