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192E-C3A1-4EEA-8FD7-81EDBBD7F77B}" type="datetimeFigureOut">
              <a:rPr lang="ru-RU" smtClean="0"/>
              <a:pPr/>
              <a:t>26.01.2023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EAD8-5661-428E-8B6C-D6D37BC49F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192E-C3A1-4EEA-8FD7-81EDBBD7F77B}" type="datetimeFigureOut">
              <a:rPr lang="ru-RU" smtClean="0"/>
              <a:pPr/>
              <a:t>26.01.2023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EAD8-5661-428E-8B6C-D6D37BC49F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192E-C3A1-4EEA-8FD7-81EDBBD7F77B}" type="datetimeFigureOut">
              <a:rPr lang="ru-RU" smtClean="0"/>
              <a:pPr/>
              <a:t>26.01.2023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EAD8-5661-428E-8B6C-D6D37BC49F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192E-C3A1-4EEA-8FD7-81EDBBD7F77B}" type="datetimeFigureOut">
              <a:rPr lang="ru-RU" smtClean="0"/>
              <a:pPr/>
              <a:t>26.01.2023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EAD8-5661-428E-8B6C-D6D37BC49F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192E-C3A1-4EEA-8FD7-81EDBBD7F77B}" type="datetimeFigureOut">
              <a:rPr lang="ru-RU" smtClean="0"/>
              <a:pPr/>
              <a:t>26.01.2023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EAD8-5661-428E-8B6C-D6D37BC49F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192E-C3A1-4EEA-8FD7-81EDBBD7F77B}" type="datetimeFigureOut">
              <a:rPr lang="ru-RU" smtClean="0"/>
              <a:pPr/>
              <a:t>26.01.2023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EAD8-5661-428E-8B6C-D6D37BC49F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192E-C3A1-4EEA-8FD7-81EDBBD7F77B}" type="datetimeFigureOut">
              <a:rPr lang="ru-RU" smtClean="0"/>
              <a:pPr/>
              <a:t>26.01.2023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EAD8-5661-428E-8B6C-D6D37BC49F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192E-C3A1-4EEA-8FD7-81EDBBD7F77B}" type="datetimeFigureOut">
              <a:rPr lang="ru-RU" smtClean="0"/>
              <a:pPr/>
              <a:t>26.01.2023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EAD8-5661-428E-8B6C-D6D37BC49F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192E-C3A1-4EEA-8FD7-81EDBBD7F77B}" type="datetimeFigureOut">
              <a:rPr lang="ru-RU" smtClean="0"/>
              <a:pPr/>
              <a:t>26.01.2023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EAD8-5661-428E-8B6C-D6D37BC49F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192E-C3A1-4EEA-8FD7-81EDBBD7F77B}" type="datetimeFigureOut">
              <a:rPr lang="ru-RU" smtClean="0"/>
              <a:pPr/>
              <a:t>26.01.2023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EAD8-5661-428E-8B6C-D6D37BC49F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192E-C3A1-4EEA-8FD7-81EDBBD7F77B}" type="datetimeFigureOut">
              <a:rPr lang="ru-RU" smtClean="0"/>
              <a:pPr/>
              <a:t>26.01.2023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EAD8-5661-428E-8B6C-D6D37BC49F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5192E-C3A1-4EEA-8FD7-81EDBBD7F77B}" type="datetimeFigureOut">
              <a:rPr lang="ru-RU" smtClean="0"/>
              <a:pPr/>
              <a:t>26.01.2023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AEAD8-5661-428E-8B6C-D6D37BC49F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formlenie-16.pn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55392" y="1916832"/>
            <a:ext cx="4337088" cy="43924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93610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Шевченківськими стежками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2924944"/>
            <a:ext cx="4248472" cy="1296144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ston" pitchFamily="66" charset="0"/>
              </a:rPr>
              <a:t>Подорож  країною </a:t>
            </a:r>
          </a:p>
          <a:p>
            <a:r>
              <a:rPr lang="uk-UA" sz="40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ston" pitchFamily="66" charset="0"/>
              </a:rPr>
              <a:t>“Розумних”</a:t>
            </a:r>
            <a:endParaRPr lang="ru-RU" sz="4000" b="1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ston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486"/>
          <a:stretch/>
        </p:blipFill>
        <p:spPr bwMode="auto">
          <a:xfrm>
            <a:off x="953166" y="2348880"/>
            <a:ext cx="2580287" cy="258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12160" y="5301208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Підготувала бібліотекар</a:t>
            </a:r>
          </a:p>
          <a:p>
            <a:pPr algn="ctr"/>
            <a:r>
              <a:rPr lang="uk-UA" dirty="0" smtClean="0"/>
              <a:t>Гімназії № 8 </a:t>
            </a:r>
          </a:p>
          <a:p>
            <a:pPr algn="ctr"/>
            <a:r>
              <a:rPr lang="uk-UA" dirty="0" smtClean="0"/>
              <a:t>Павлоградської міської ради Ганна Москаленко</a:t>
            </a:r>
            <a:endParaRPr lang="uk-UA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Администратор\Desktop\002.jpg"/>
          <p:cNvPicPr/>
          <p:nvPr/>
        </p:nvPicPr>
        <p:blipFill>
          <a:blip r:embed="rId2" cstate="print">
            <a:lum contrast="20000"/>
          </a:blip>
          <a:srcRect l="72251" t="31815" r="917" b="53916"/>
          <a:stretch>
            <a:fillRect/>
          </a:stretch>
        </p:blipFill>
        <p:spPr bwMode="auto">
          <a:xfrm>
            <a:off x="899592" y="332656"/>
            <a:ext cx="7272808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15616" y="5229200"/>
            <a:ext cx="69847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Тарасів </a:t>
            </a:r>
            <a:r>
              <a:rPr kumimoji="0" lang="uk-UA" sz="32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32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Кобзар</a:t>
            </a:r>
            <a:r>
              <a:rPr kumimoji="0" lang="uk-UA" sz="32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32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у кожну хату дар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95047394_4204706_hdkvxpgcpn_4067022_2140105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-2895544" y="3084184"/>
            <a:ext cx="6511168" cy="720080"/>
          </a:xfrm>
          <a:prstGeom prst="rect">
            <a:avLst/>
          </a:prstGeom>
        </p:spPr>
      </p:pic>
      <p:pic>
        <p:nvPicPr>
          <p:cNvPr id="5" name="Рисунок 4" descr="95047394_4204706_hdkvxpgcpn_4067022_2140105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5420872" y="3012176"/>
            <a:ext cx="6511168" cy="72008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5047394_4204706_hdkvxpgcpn_4067022_2140105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-2895544" y="3084184"/>
            <a:ext cx="6511168" cy="720080"/>
          </a:xfrm>
          <a:prstGeom prst="rect">
            <a:avLst/>
          </a:prstGeom>
        </p:spPr>
      </p:pic>
      <p:pic>
        <p:nvPicPr>
          <p:cNvPr id="5" name="Рисунок 4" descr="95047394_4204706_hdkvxpgcpn_4067022_2140105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5420872" y="3012176"/>
            <a:ext cx="6511168" cy="72008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93556" y="116632"/>
            <a:ext cx="69847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Інтрнет</a:t>
            </a:r>
            <a:r>
              <a:rPr kumimoji="0" lang="uk-UA" sz="32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ресурси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3172" y="704330"/>
            <a:ext cx="77403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/>
              <a:t>Фон презентації (відкрита книга)</a:t>
            </a:r>
          </a:p>
          <a:p>
            <a:r>
              <a:rPr lang="uk-UA" sz="1400" u="sng" dirty="0">
                <a:solidFill>
                  <a:srgbClr val="7030A0"/>
                </a:solidFill>
              </a:rPr>
              <a:t>https://www.google.com/url?sa=i&amp;url=https%3A%2F%2Fwww.meme-arsenal.com%2Fcreate%2Fchose%3Ftype%3Dall%26tag%3D%25D0%25BE%25D1%2582%25D0%25BA%25D1%2580%25D1%258B%25D1%2582%25D0%25B0%25D1%258F%2520%25D0%25BA%25D0%25BD%25D0%25B8%25D0%25B3%25D0%25B0%26sort%3Dpopular&amp;psig=AOvVaw3ghEVcN3W2-2G6r2yNfWnH&amp;ust=1674802154156000&amp;source=images&amp;cd=vfe&amp;ved=0CBAQjRxqFwoTCIihkq_S5PwCFQAAAAAdAAAAABAE</a:t>
            </a:r>
            <a:endParaRPr lang="uk-UA" sz="14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3172" y="2274673"/>
            <a:ext cx="77403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/>
              <a:t>Шевченко (малюнок)</a:t>
            </a:r>
          </a:p>
          <a:p>
            <a:r>
              <a:rPr lang="uk-UA" sz="1400" u="sng" dirty="0">
                <a:solidFill>
                  <a:srgbClr val="7030A0"/>
                </a:solidFill>
              </a:rPr>
              <a:t>https://www.google.com/url?sa=i&amp;url=https%3A%2F%2Fmexico.mfa.gov.ua%2Fnews%2F19398-do-200-richchya-vid-dnya-narodzhennya-tarasa-shevchenka&amp;psig=AOvVaw2DL_KXDplFhd5WkrDsjQIc&amp;ust=1674801957797000&amp;source=images&amp;cd=vfe&amp;ved=0CBAQjRxqFwoTCMCLwdHR5PwCFQAAAAAdAAAAABAJ</a:t>
            </a:r>
            <a:endParaRPr lang="uk-UA" sz="14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3172" y="3444224"/>
            <a:ext cx="77403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/>
              <a:t>Квіти(вектор)</a:t>
            </a:r>
          </a:p>
          <a:p>
            <a:r>
              <a:rPr lang="uk-UA" sz="1400" u="sng" dirty="0">
                <a:solidFill>
                  <a:srgbClr val="7030A0"/>
                </a:solidFill>
              </a:rPr>
              <a:t>https://www.google.com/search?q=%D0%BA%D0%B0%D1%80%D1%82%D0%B8%D0%BD%D0%BA%D0%B8%20%D0%B2%D0%B5%D0%BA%D1%82%D0%BE%D1%80%20%D0%BA%D0%B2%D1%96%D1%82%D0%B8%20%D0%BA%D1%83%D1%82%D0%BE%D1%87%D0%BA%D0%B8&amp;tbm=isch&amp;hl=ru&amp;tbs=rimg:CU2v4C2OTZJbYfVAnAYan9aDsgIMCgIIABAAOgQIABAA&amp;sa=X&amp;ved=0CB4QuIIBahcKEwi46eOj0-T8AhUAAAAAHQAAAAAQBw&amp;biw=1349&amp;bih=568</a:t>
            </a:r>
            <a:endParaRPr lang="uk-UA" sz="1400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9264" y="4829219"/>
            <a:ext cx="5468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/>
              <a:t>Генератор ребусів</a:t>
            </a:r>
          </a:p>
          <a:p>
            <a:r>
              <a:rPr lang="uk-UA" sz="1400" u="sng" dirty="0">
                <a:solidFill>
                  <a:srgbClr val="7030A0"/>
                </a:solidFill>
              </a:rPr>
              <a:t>http://rebus1.com/ua/index.php?item=rebus_generator&amp;enter=1</a:t>
            </a:r>
            <a:endParaRPr lang="uk-UA" sz="14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5678039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https://bykvu.com/wp-content/uploads/2019/03/27/8310fe0bd889593270ae5a7d0da29d75-580x360.jpg</a:t>
            </a:r>
            <a:endParaRPr lang="uk-UA" sz="14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5352439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Шевченко (малюнок)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1417399628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 descr="oformlenie-16.pn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79512" y="1916832"/>
            <a:ext cx="4375880" cy="4392488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868144" y="2636912"/>
          <a:ext cx="438539" cy="401216"/>
        </p:xfrm>
        <a:graphic>
          <a:graphicData uri="http://schemas.openxmlformats.org/drawingml/2006/table">
            <a:tbl>
              <a:tblPr/>
              <a:tblGrid>
                <a:gridCol w="438539"/>
              </a:tblGrid>
              <a:tr h="401216"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436096" y="2636912"/>
          <a:ext cx="438539" cy="401216"/>
        </p:xfrm>
        <a:graphic>
          <a:graphicData uri="http://schemas.openxmlformats.org/drawingml/2006/table">
            <a:tbl>
              <a:tblPr/>
              <a:tblGrid>
                <a:gridCol w="438539"/>
              </a:tblGrid>
              <a:tr h="401216"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300192" y="2636912"/>
          <a:ext cx="438539" cy="401216"/>
        </p:xfrm>
        <a:graphic>
          <a:graphicData uri="http://schemas.openxmlformats.org/drawingml/2006/table">
            <a:tbl>
              <a:tblPr/>
              <a:tblGrid>
                <a:gridCol w="438539"/>
              </a:tblGrid>
              <a:tr h="401216"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028384" y="2636912"/>
          <a:ext cx="438539" cy="401216"/>
        </p:xfrm>
        <a:graphic>
          <a:graphicData uri="http://schemas.openxmlformats.org/drawingml/2006/table">
            <a:tbl>
              <a:tblPr/>
              <a:tblGrid>
                <a:gridCol w="438539"/>
              </a:tblGrid>
              <a:tr h="401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596336" y="2636912"/>
          <a:ext cx="438539" cy="401216"/>
        </p:xfrm>
        <a:graphic>
          <a:graphicData uri="http://schemas.openxmlformats.org/drawingml/2006/table">
            <a:tbl>
              <a:tblPr/>
              <a:tblGrid>
                <a:gridCol w="438539"/>
              </a:tblGrid>
              <a:tr h="401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7164288" y="2636912"/>
          <a:ext cx="438539" cy="401216"/>
        </p:xfrm>
        <a:graphic>
          <a:graphicData uri="http://schemas.openxmlformats.org/drawingml/2006/table">
            <a:tbl>
              <a:tblPr/>
              <a:tblGrid>
                <a:gridCol w="438539"/>
              </a:tblGrid>
              <a:tr h="401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732240" y="2636912"/>
          <a:ext cx="438539" cy="401216"/>
        </p:xfrm>
        <a:graphic>
          <a:graphicData uri="http://schemas.openxmlformats.org/drawingml/2006/table">
            <a:tbl>
              <a:tblPr/>
              <a:tblGrid>
                <a:gridCol w="438539"/>
              </a:tblGrid>
              <a:tr h="401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8460432" y="2636912"/>
          <a:ext cx="438539" cy="401216"/>
        </p:xfrm>
        <a:graphic>
          <a:graphicData uri="http://schemas.openxmlformats.org/drawingml/2006/table">
            <a:tbl>
              <a:tblPr/>
              <a:tblGrid>
                <a:gridCol w="438539"/>
              </a:tblGrid>
              <a:tr h="401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436096" y="3068960"/>
          <a:ext cx="438539" cy="401216"/>
        </p:xfrm>
        <a:graphic>
          <a:graphicData uri="http://schemas.openxmlformats.org/drawingml/2006/table">
            <a:tbl>
              <a:tblPr/>
              <a:tblGrid>
                <a:gridCol w="438539"/>
              </a:tblGrid>
              <a:tr h="401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004048" y="3068960"/>
          <a:ext cx="438539" cy="401216"/>
        </p:xfrm>
        <a:graphic>
          <a:graphicData uri="http://schemas.openxmlformats.org/drawingml/2006/table">
            <a:tbl>
              <a:tblPr/>
              <a:tblGrid>
                <a:gridCol w="438539"/>
              </a:tblGrid>
              <a:tr h="401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5868144" y="3068960"/>
          <a:ext cx="438539" cy="401216"/>
        </p:xfrm>
        <a:graphic>
          <a:graphicData uri="http://schemas.openxmlformats.org/drawingml/2006/table">
            <a:tbl>
              <a:tblPr/>
              <a:tblGrid>
                <a:gridCol w="438539"/>
              </a:tblGrid>
              <a:tr h="401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7596336" y="3068960"/>
          <a:ext cx="438539" cy="401216"/>
        </p:xfrm>
        <a:graphic>
          <a:graphicData uri="http://schemas.openxmlformats.org/drawingml/2006/table">
            <a:tbl>
              <a:tblPr/>
              <a:tblGrid>
                <a:gridCol w="438539"/>
              </a:tblGrid>
              <a:tr h="401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7164288" y="3068960"/>
          <a:ext cx="438539" cy="401216"/>
        </p:xfrm>
        <a:graphic>
          <a:graphicData uri="http://schemas.openxmlformats.org/drawingml/2006/table">
            <a:tbl>
              <a:tblPr/>
              <a:tblGrid>
                <a:gridCol w="438539"/>
              </a:tblGrid>
              <a:tr h="401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6732240" y="3068960"/>
          <a:ext cx="438539" cy="401216"/>
        </p:xfrm>
        <a:graphic>
          <a:graphicData uri="http://schemas.openxmlformats.org/drawingml/2006/table">
            <a:tbl>
              <a:tblPr/>
              <a:tblGrid>
                <a:gridCol w="438539"/>
              </a:tblGrid>
              <a:tr h="401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6300192" y="3068960"/>
          <a:ext cx="438539" cy="401216"/>
        </p:xfrm>
        <a:graphic>
          <a:graphicData uri="http://schemas.openxmlformats.org/drawingml/2006/table">
            <a:tbl>
              <a:tblPr/>
              <a:tblGrid>
                <a:gridCol w="438539"/>
              </a:tblGrid>
              <a:tr h="401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5004048" y="3501008"/>
          <a:ext cx="438539" cy="401216"/>
        </p:xfrm>
        <a:graphic>
          <a:graphicData uri="http://schemas.openxmlformats.org/drawingml/2006/table">
            <a:tbl>
              <a:tblPr/>
              <a:tblGrid>
                <a:gridCol w="438539"/>
              </a:tblGrid>
              <a:tr h="401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4572000" y="3501008"/>
          <a:ext cx="438539" cy="401216"/>
        </p:xfrm>
        <a:graphic>
          <a:graphicData uri="http://schemas.openxmlformats.org/drawingml/2006/table">
            <a:tbl>
              <a:tblPr/>
              <a:tblGrid>
                <a:gridCol w="438539"/>
              </a:tblGrid>
              <a:tr h="401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5436096" y="3501008"/>
          <a:ext cx="438539" cy="401216"/>
        </p:xfrm>
        <a:graphic>
          <a:graphicData uri="http://schemas.openxmlformats.org/drawingml/2006/table">
            <a:tbl>
              <a:tblPr/>
              <a:tblGrid>
                <a:gridCol w="438539"/>
              </a:tblGrid>
              <a:tr h="401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6300192" y="3501008"/>
          <a:ext cx="438539" cy="401216"/>
        </p:xfrm>
        <a:graphic>
          <a:graphicData uri="http://schemas.openxmlformats.org/drawingml/2006/table">
            <a:tbl>
              <a:tblPr/>
              <a:tblGrid>
                <a:gridCol w="438539"/>
              </a:tblGrid>
              <a:tr h="401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5868144" y="3501008"/>
          <a:ext cx="438539" cy="401216"/>
        </p:xfrm>
        <a:graphic>
          <a:graphicData uri="http://schemas.openxmlformats.org/drawingml/2006/table">
            <a:tbl>
              <a:tblPr/>
              <a:tblGrid>
                <a:gridCol w="438539"/>
              </a:tblGrid>
              <a:tr h="401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5868144" y="3933056"/>
          <a:ext cx="438539" cy="401216"/>
        </p:xfrm>
        <a:graphic>
          <a:graphicData uri="http://schemas.openxmlformats.org/drawingml/2006/table">
            <a:tbl>
              <a:tblPr/>
              <a:tblGrid>
                <a:gridCol w="438539"/>
              </a:tblGrid>
              <a:tr h="401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5436096" y="3933056"/>
          <a:ext cx="438539" cy="401216"/>
        </p:xfrm>
        <a:graphic>
          <a:graphicData uri="http://schemas.openxmlformats.org/drawingml/2006/table">
            <a:tbl>
              <a:tblPr/>
              <a:tblGrid>
                <a:gridCol w="438539"/>
              </a:tblGrid>
              <a:tr h="401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6300192" y="3933056"/>
          <a:ext cx="438539" cy="401216"/>
        </p:xfrm>
        <a:graphic>
          <a:graphicData uri="http://schemas.openxmlformats.org/drawingml/2006/table">
            <a:tbl>
              <a:tblPr/>
              <a:tblGrid>
                <a:gridCol w="438539"/>
              </a:tblGrid>
              <a:tr h="401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8028384" y="3933056"/>
          <a:ext cx="438539" cy="401216"/>
        </p:xfrm>
        <a:graphic>
          <a:graphicData uri="http://schemas.openxmlformats.org/drawingml/2006/table">
            <a:tbl>
              <a:tblPr/>
              <a:tblGrid>
                <a:gridCol w="438539"/>
              </a:tblGrid>
              <a:tr h="401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7596336" y="3933056"/>
          <a:ext cx="438539" cy="401216"/>
        </p:xfrm>
        <a:graphic>
          <a:graphicData uri="http://schemas.openxmlformats.org/drawingml/2006/table">
            <a:tbl>
              <a:tblPr/>
              <a:tblGrid>
                <a:gridCol w="438539"/>
              </a:tblGrid>
              <a:tr h="401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7164288" y="3933056"/>
          <a:ext cx="438539" cy="401216"/>
        </p:xfrm>
        <a:graphic>
          <a:graphicData uri="http://schemas.openxmlformats.org/drawingml/2006/table">
            <a:tbl>
              <a:tblPr/>
              <a:tblGrid>
                <a:gridCol w="438539"/>
              </a:tblGrid>
              <a:tr h="401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6732240" y="3933056"/>
          <a:ext cx="438539" cy="401216"/>
        </p:xfrm>
        <a:graphic>
          <a:graphicData uri="http://schemas.openxmlformats.org/drawingml/2006/table">
            <a:tbl>
              <a:tblPr/>
              <a:tblGrid>
                <a:gridCol w="438539"/>
              </a:tblGrid>
              <a:tr h="401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5436096" y="4365104"/>
          <a:ext cx="438539" cy="401216"/>
        </p:xfrm>
        <a:graphic>
          <a:graphicData uri="http://schemas.openxmlformats.org/drawingml/2006/table">
            <a:tbl>
              <a:tblPr/>
              <a:tblGrid>
                <a:gridCol w="438539"/>
              </a:tblGrid>
              <a:tr h="401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5004048" y="4365104"/>
          <a:ext cx="438539" cy="401216"/>
        </p:xfrm>
        <a:graphic>
          <a:graphicData uri="http://schemas.openxmlformats.org/drawingml/2006/table">
            <a:tbl>
              <a:tblPr/>
              <a:tblGrid>
                <a:gridCol w="438539"/>
              </a:tblGrid>
              <a:tr h="401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5868144" y="4365104"/>
          <a:ext cx="438539" cy="401216"/>
        </p:xfrm>
        <a:graphic>
          <a:graphicData uri="http://schemas.openxmlformats.org/drawingml/2006/table">
            <a:tbl>
              <a:tblPr/>
              <a:tblGrid>
                <a:gridCol w="438539"/>
              </a:tblGrid>
              <a:tr h="401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/>
        </p:nvGraphicFramePr>
        <p:xfrm>
          <a:off x="6732240" y="4365104"/>
          <a:ext cx="438539" cy="401216"/>
        </p:xfrm>
        <a:graphic>
          <a:graphicData uri="http://schemas.openxmlformats.org/drawingml/2006/table">
            <a:tbl>
              <a:tblPr/>
              <a:tblGrid>
                <a:gridCol w="438539"/>
              </a:tblGrid>
              <a:tr h="401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6300192" y="4365104"/>
          <a:ext cx="438539" cy="401216"/>
        </p:xfrm>
        <a:graphic>
          <a:graphicData uri="http://schemas.openxmlformats.org/drawingml/2006/table">
            <a:tbl>
              <a:tblPr/>
              <a:tblGrid>
                <a:gridCol w="438539"/>
              </a:tblGrid>
              <a:tr h="401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4139952" y="4797152"/>
          <a:ext cx="438539" cy="401216"/>
        </p:xfrm>
        <a:graphic>
          <a:graphicData uri="http://schemas.openxmlformats.org/drawingml/2006/table">
            <a:tbl>
              <a:tblPr/>
              <a:tblGrid>
                <a:gridCol w="438539"/>
              </a:tblGrid>
              <a:tr h="401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4" name="Таблица 43"/>
          <p:cNvGraphicFramePr>
            <a:graphicFrameLocks noGrp="1"/>
          </p:cNvGraphicFramePr>
          <p:nvPr/>
        </p:nvGraphicFramePr>
        <p:xfrm>
          <a:off x="3707904" y="4797152"/>
          <a:ext cx="438539" cy="401216"/>
        </p:xfrm>
        <a:graphic>
          <a:graphicData uri="http://schemas.openxmlformats.org/drawingml/2006/table">
            <a:tbl>
              <a:tblPr/>
              <a:tblGrid>
                <a:gridCol w="438539"/>
              </a:tblGrid>
              <a:tr h="401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5" name="Таблица 44"/>
          <p:cNvGraphicFramePr>
            <a:graphicFrameLocks noGrp="1"/>
          </p:cNvGraphicFramePr>
          <p:nvPr/>
        </p:nvGraphicFramePr>
        <p:xfrm>
          <a:off x="4572000" y="4797152"/>
          <a:ext cx="438539" cy="401216"/>
        </p:xfrm>
        <a:graphic>
          <a:graphicData uri="http://schemas.openxmlformats.org/drawingml/2006/table">
            <a:tbl>
              <a:tblPr/>
              <a:tblGrid>
                <a:gridCol w="438539"/>
              </a:tblGrid>
              <a:tr h="401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5868144" y="4797152"/>
          <a:ext cx="438539" cy="401216"/>
        </p:xfrm>
        <a:graphic>
          <a:graphicData uri="http://schemas.openxmlformats.org/drawingml/2006/table">
            <a:tbl>
              <a:tblPr/>
              <a:tblGrid>
                <a:gridCol w="438539"/>
              </a:tblGrid>
              <a:tr h="401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5436096" y="4797152"/>
          <a:ext cx="438539" cy="401216"/>
        </p:xfrm>
        <a:graphic>
          <a:graphicData uri="http://schemas.openxmlformats.org/drawingml/2006/table">
            <a:tbl>
              <a:tblPr/>
              <a:tblGrid>
                <a:gridCol w="438539"/>
              </a:tblGrid>
              <a:tr h="401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5004048" y="4797152"/>
          <a:ext cx="438539" cy="401216"/>
        </p:xfrm>
        <a:graphic>
          <a:graphicData uri="http://schemas.openxmlformats.org/drawingml/2006/table">
            <a:tbl>
              <a:tblPr/>
              <a:tblGrid>
                <a:gridCol w="438539"/>
              </a:tblGrid>
              <a:tr h="401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0" name="Прямоугольник 49"/>
          <p:cNvSpPr/>
          <p:nvPr/>
        </p:nvSpPr>
        <p:spPr>
          <a:xfrm>
            <a:off x="5219056" y="2564904"/>
            <a:ext cx="39249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   А  Т   Е  Р  И  Н  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499992" y="2996952"/>
            <a:ext cx="39249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</a:t>
            </a: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О  Р  И  Н  Ц  І 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211960" y="3429000"/>
            <a:ext cx="28803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   О  Б   З  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292080" y="3861048"/>
            <a:ext cx="33843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   А  П  О  В  І   Т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788024" y="4293096"/>
            <a:ext cx="25922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   А  Н   </a:t>
            </a: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</a:t>
            </a: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В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563888" y="4725144"/>
            <a:ext cx="29523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   Н  І   П  Р  О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5442857" y="2639211"/>
          <a:ext cx="424543" cy="2547258"/>
        </p:xfrm>
        <a:graphic>
          <a:graphicData uri="http://schemas.openxmlformats.org/drawingml/2006/table">
            <a:tbl>
              <a:tblPr/>
              <a:tblGrid>
                <a:gridCol w="424543"/>
              </a:tblGrid>
              <a:tr h="2547258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7" name="Таблица 56"/>
          <p:cNvGraphicFramePr>
            <a:graphicFrameLocks noGrp="1"/>
          </p:cNvGraphicFramePr>
          <p:nvPr/>
        </p:nvGraphicFramePr>
        <p:xfrm>
          <a:off x="5421087" y="2628327"/>
          <a:ext cx="447058" cy="2600874"/>
        </p:xfrm>
        <a:graphic>
          <a:graphicData uri="http://schemas.openxmlformats.org/drawingml/2006/table">
            <a:tbl>
              <a:tblPr/>
              <a:tblGrid>
                <a:gridCol w="447058"/>
              </a:tblGrid>
              <a:tr h="26008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/>
        </p:nvGraphicFramePr>
        <p:xfrm>
          <a:off x="5442857" y="2650097"/>
          <a:ext cx="435429" cy="2569029"/>
        </p:xfrm>
        <a:graphic>
          <a:graphicData uri="http://schemas.openxmlformats.org/drawingml/2006/table">
            <a:tbl>
              <a:tblPr/>
              <a:tblGrid>
                <a:gridCol w="435429"/>
              </a:tblGrid>
              <a:tr h="25690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solidFill>
                        <a:srgbClr val="FF0000"/>
                      </a:solidFill>
                      <a:prstDash val="solid"/>
                    </a:lnL>
                    <a:lnR w="38100" cmpd="sng">
                      <a:solidFill>
                        <a:srgbClr val="FF0000"/>
                      </a:solidFill>
                      <a:prstDash val="solid"/>
                    </a:lnR>
                    <a:lnT w="38100" cmpd="sng">
                      <a:solidFill>
                        <a:srgbClr val="FF0000"/>
                      </a:solidFill>
                      <a:prstDash val="solid"/>
                    </a:lnT>
                    <a:lnB w="381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395536" y="1052736"/>
            <a:ext cx="345638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звали старшу сестру Тараса</a:t>
            </a:r>
            <a:r>
              <a:rPr lang="uk-UA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якому селі </a:t>
            </a:r>
            <a:r>
              <a:rPr lang="uk-UA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народив-ся</a:t>
            </a:r>
            <a:r>
              <a:rPr lang="uk-UA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Т.Г. </a:t>
            </a:r>
            <a:r>
              <a:rPr lang="uk-UA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Шевченко</a:t>
            </a:r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uk-UA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яким інструментом ходили бідні музики по вулицях, оспівуючи нелегке життя людей</a:t>
            </a:r>
            <a:r>
              <a:rPr lang="uk-UA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Останній вірш </a:t>
            </a:r>
            <a:r>
              <a:rPr lang="uk-UA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Тараса Шевченка?</a:t>
            </a:r>
          </a:p>
          <a:p>
            <a:pPr marL="342900" indent="-342900">
              <a:buAutoNum type="arabicPeriod"/>
            </a:pPr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якому </a:t>
            </a:r>
            <a:r>
              <a:rPr lang="uk-UA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місті </a:t>
            </a:r>
            <a:r>
              <a:rPr lang="uk-UA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похова</a:t>
            </a:r>
            <a:r>
              <a:rPr lang="uk-UA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-но </a:t>
            </a:r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Т.Г. Шевченка</a:t>
            </a:r>
            <a:r>
              <a:rPr lang="uk-UA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Улюблена річка поета?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220072" y="2636912"/>
            <a:ext cx="21602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/>
              <a:t>1</a:t>
            </a:r>
            <a:endParaRPr lang="ru-RU" sz="12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4788024" y="3068960"/>
            <a:ext cx="21602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/>
              <a:t>2</a:t>
            </a:r>
            <a:endParaRPr lang="ru-RU" sz="12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4355976" y="3501008"/>
            <a:ext cx="21602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/>
              <a:t>3</a:t>
            </a:r>
            <a:endParaRPr lang="ru-RU" sz="12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220072" y="3933056"/>
            <a:ext cx="21602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/>
              <a:t>4</a:t>
            </a:r>
            <a:endParaRPr lang="ru-RU" sz="12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788024" y="4365104"/>
            <a:ext cx="21602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/>
              <a:t>5</a:t>
            </a:r>
            <a:endParaRPr lang="ru-RU" sz="12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3491880" y="4797152"/>
            <a:ext cx="21602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/>
              <a:t>6</a:t>
            </a:r>
            <a:endParaRPr lang="ru-RU" sz="1200" b="1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932040" y="836712"/>
            <a:ext cx="39959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10075" algn="l"/>
                <a:tab pos="4972050" algn="l"/>
              </a:tabLst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Розгадавши кросворд ви зможете прочитати: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10075" algn="l"/>
                <a:tab pos="497205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 називається збірка поета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410075" algn="l"/>
                <a:tab pos="497205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 називають Шевченка в народі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oformlenie-16.pn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55392" y="1916832"/>
            <a:ext cx="4337088" cy="4392488"/>
          </a:xfrm>
          <a:prstGeom prst="rect">
            <a:avLst/>
          </a:prstGeom>
        </p:spPr>
      </p:pic>
      <p:sp>
        <p:nvSpPr>
          <p:cNvPr id="1025" name="Дивлюсь аж світає"/>
          <p:cNvSpPr>
            <a:spLocks noChangeArrowheads="1"/>
          </p:cNvSpPr>
          <p:nvPr/>
        </p:nvSpPr>
        <p:spPr bwMode="auto">
          <a:xfrm>
            <a:off x="539552" y="1052736"/>
            <a:ext cx="23762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Дивлюсь, аж світає,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Край неба палає,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Соловейко в тихім гаї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Сонце зустрічає. 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9512" y="332656"/>
            <a:ext cx="4283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 називаються вірші Т.Г. Шевченка, рядки з яких ви тут бачите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99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99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садок вишнев"/>
          <p:cNvSpPr>
            <a:spLocks noChangeArrowheads="1"/>
          </p:cNvSpPr>
          <p:nvPr/>
        </p:nvSpPr>
        <p:spPr bwMode="auto">
          <a:xfrm>
            <a:off x="539552" y="2132856"/>
            <a:ext cx="29523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Садок вишневий коло хати,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Хрущі над вишнями гудуть,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Плугатарі з плугами йдуть,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Співають ідучи, дівчата. 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як умру"/>
          <p:cNvSpPr>
            <a:spLocks noChangeArrowheads="1"/>
          </p:cNvSpPr>
          <p:nvPr/>
        </p:nvSpPr>
        <p:spPr bwMode="auto">
          <a:xfrm>
            <a:off x="539552" y="3284984"/>
            <a:ext cx="25202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 умру, то поховайте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Мене на могилі,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 степу широкого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Вкраїні милій. 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зацвіла"/>
          <p:cNvSpPr>
            <a:spLocks noChangeArrowheads="1"/>
          </p:cNvSpPr>
          <p:nvPr/>
        </p:nvSpPr>
        <p:spPr bwMode="auto">
          <a:xfrm>
            <a:off x="539552" y="4437112"/>
            <a:ext cx="24482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Зацвіла у лузі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Червона калина,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Ніби засміялась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Дівчина-дитина. 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вітає"/>
          <p:cNvSpPr/>
          <p:nvPr/>
        </p:nvSpPr>
        <p:spPr>
          <a:xfrm>
            <a:off x="7164288" y="5517232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err="1" smtClean="0">
                <a:solidFill>
                  <a:srgbClr val="002060"/>
                </a:solidFill>
              </a:rPr>
              <a:t>“Світає”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садок"/>
          <p:cNvSpPr/>
          <p:nvPr/>
        </p:nvSpPr>
        <p:spPr>
          <a:xfrm>
            <a:off x="5292080" y="1340768"/>
            <a:ext cx="2677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err="1" smtClean="0">
                <a:solidFill>
                  <a:srgbClr val="002060"/>
                </a:solidFill>
              </a:rPr>
              <a:t>“Садок</a:t>
            </a:r>
            <a:r>
              <a:rPr lang="uk-UA" sz="2400" b="1" i="1" dirty="0" smtClean="0">
                <a:solidFill>
                  <a:srgbClr val="002060"/>
                </a:solidFill>
              </a:rPr>
              <a:t> </a:t>
            </a:r>
            <a:r>
              <a:rPr lang="uk-UA" sz="2400" b="1" i="1" dirty="0" err="1" smtClean="0">
                <a:solidFill>
                  <a:srgbClr val="002060"/>
                </a:solidFill>
              </a:rPr>
              <a:t>вишневий”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заповіт"/>
          <p:cNvSpPr/>
          <p:nvPr/>
        </p:nvSpPr>
        <p:spPr>
          <a:xfrm>
            <a:off x="7164288" y="548680"/>
            <a:ext cx="1566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err="1" smtClean="0">
                <a:solidFill>
                  <a:srgbClr val="002060"/>
                </a:solidFill>
              </a:rPr>
              <a:t>“Заповіт”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червона калина"/>
          <p:cNvSpPr/>
          <p:nvPr/>
        </p:nvSpPr>
        <p:spPr>
          <a:xfrm>
            <a:off x="5220072" y="3573016"/>
            <a:ext cx="2614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err="1" smtClean="0">
                <a:solidFill>
                  <a:srgbClr val="002060"/>
                </a:solidFill>
              </a:rPr>
              <a:t>“Червона</a:t>
            </a:r>
            <a:r>
              <a:rPr lang="uk-UA" sz="2400" b="1" i="1" dirty="0" smtClean="0">
                <a:solidFill>
                  <a:srgbClr val="002060"/>
                </a:solidFill>
              </a:rPr>
              <a:t> </a:t>
            </a:r>
            <a:r>
              <a:rPr lang="uk-UA" sz="2400" b="1" i="1" dirty="0" err="1" smtClean="0">
                <a:solidFill>
                  <a:srgbClr val="002060"/>
                </a:solidFill>
              </a:rPr>
              <a:t>калина”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20272" y="4149080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err="1" smtClean="0">
                <a:solidFill>
                  <a:srgbClr val="002060"/>
                </a:solidFill>
              </a:rPr>
              <a:t>“Палає”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4869160"/>
            <a:ext cx="2350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err="1" smtClean="0">
                <a:solidFill>
                  <a:srgbClr val="002060"/>
                </a:solidFill>
              </a:rPr>
              <a:t>“Вишневий</a:t>
            </a:r>
            <a:r>
              <a:rPr lang="uk-UA" sz="2400" b="1" i="1" dirty="0" smtClean="0">
                <a:solidFill>
                  <a:srgbClr val="002060"/>
                </a:solidFill>
              </a:rPr>
              <a:t> </a:t>
            </a:r>
            <a:r>
              <a:rPr lang="uk-UA" sz="2400" b="1" i="1" dirty="0" err="1" smtClean="0">
                <a:solidFill>
                  <a:srgbClr val="002060"/>
                </a:solidFill>
              </a:rPr>
              <a:t>сад”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52320" y="3068960"/>
            <a:ext cx="1250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err="1" smtClean="0">
                <a:solidFill>
                  <a:srgbClr val="002060"/>
                </a:solidFill>
              </a:rPr>
              <a:t>“Наказ”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40152" y="2204864"/>
            <a:ext cx="2611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err="1" smtClean="0">
                <a:solidFill>
                  <a:srgbClr val="002060"/>
                </a:solidFill>
              </a:rPr>
              <a:t>“Калина</a:t>
            </a:r>
            <a:r>
              <a:rPr lang="uk-UA" sz="2400" b="1" i="1" dirty="0" smtClean="0">
                <a:solidFill>
                  <a:srgbClr val="002060"/>
                </a:solidFill>
              </a:rPr>
              <a:t> </a:t>
            </a:r>
            <a:r>
              <a:rPr lang="uk-UA" sz="2400" b="1" i="1" dirty="0" err="1" smtClean="0">
                <a:solidFill>
                  <a:srgbClr val="002060"/>
                </a:solidFill>
              </a:rPr>
              <a:t>червона”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-0.02824 C -0.01667 -0.02986 -0.01719 -0.0324 -0.01875 -0.0331 C -0.02014 -0.03402 -0.03542 -0.03588 -0.03629 -0.03588 C -0.04149 -0.0368 -0.04722 -0.03912 -0.05208 -0.04074 C -0.06354 -0.04421 -0.08281 -0.05902 -0.09201 -0.06713 C -0.09254 -0.06875 -0.09271 -0.0706 -0.09358 -0.07199 C -0.09479 -0.07361 -0.0974 -0.07453 -0.09826 -0.07662 C -0.09948 -0.07893 -0.09931 -0.08148 -0.1 -0.08379 C -0.10278 -0.09305 -0.1066 -0.10162 -0.10938 -0.11065 C -0.11059 -0.11481 -0.11042 -0.11898 -0.11267 -0.12268 C -0.11771 -0.12986 -0.12031 -0.13727 -0.12379 -0.14514 C -0.12899 -0.15671 -0.12795 -0.16852 -0.1382 -0.17801 C -0.14445 -0.20463 -0.14531 -0.23125 -0.15886 -0.25578 C -0.16181 -0.26666 -0.16111 -0.2787 -0.16667 -0.28842 C -0.17049 -0.30254 -0.16597 -0.31805 -0.17465 -0.33055 C -0.1783 -0.34421 -0.17552 -0.33889 -0.18108 -0.34699 C -0.18438 -0.36481 -0.18108 -0.38333 -0.18576 -0.40069 C -0.18629 -0.42338 -0.18733 -0.44652 -0.18733 -0.46944 C -0.18733 -0.52708 -0.20469 -0.55833 -0.15729 -0.57986 C -0.15139 -0.58727 -0.14445 -0.59097 -0.1349 -0.59328 C -0.13073 -0.5993 -0.13316 -0.59676 -0.12847 -0.60046 " pathEditMode="relative" rAng="0" ptsTypes="fff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0" y="-28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59 0.00093 C 0.06007 0.01274 0.06319 0.0382 0.05329 0.04699 C 0.05173 0.05625 0.05191 0.06621 0.04496 0.06922 C 0.0427 0.07894 0.03993 0.0801 0.03316 0.08658 C 0.03159 0.0882 0.02829 0.09144 0.02829 0.09167 C 0.02291 0.10209 0.01979 0.1176 0.01163 0.12477 C 0.00937 0.13426 0.00746 0.14653 0.00329 0.15487 C 0.00121 0.1669 0.00104 0.16991 0.00104 0.18496 " pathEditMode="relative" rAng="0" ptsTypes="fffffff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92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C -0.00174 0.00995 -0.00903 0.02361 -0.01441 0.03078 C -0.01511 0.0331 -0.01563 0.03588 -0.01667 0.03773 C -0.01771 0.03981 -0.01945 0.04074 -0.02032 0.04282 C -0.02118 0.0449 -0.02049 0.04791 -0.02153 0.04977 C -0.02257 0.05208 -0.02483 0.05278 -0.02622 0.05486 C -0.03125 0.06273 -0.0342 0.075 -0.04045 0.08078 C -0.04427 0.09745 -0.05695 0.11666 -0.06545 0.12893 C -0.06702 0.13611 -0.06962 0.13865 -0.07379 0.14282 C -0.08247 0.16134 -0.09184 0.18078 -0.10608 0.19097 C -0.11007 0.19699 -0.11372 0.19699 -0.11788 0.20301 C -0.12066 0.21528 -0.11684 0.20139 -0.12275 0.21342 C -0.12639 0.22083 -0.12969 0.2294 -0.13334 0.2375 C -0.13472 0.24583 -0.13594 0.2544 -0.13941 0.26157 C -0.14063 0.27037 -0.14254 0.27847 -0.1441 0.2875 C -0.14445 0.28981 -0.14532 0.29421 -0.14532 0.29444 C -0.14497 0.34953 -0.16979 0.42083 -0.14288 0.45995 " pathEditMode="relative" rAng="0" ptsTypes="ffffffffffffffff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0" y="230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97 3.7037E-7 C 0.06059 0.00556 0.05989 0.00833 0.05625 0.01042 C 0.05329 0.01505 0.05017 0.01736 0.0467 0.0213 C 0.04305 0.02546 0.04062 0.03032 0.03645 0.03333 C 0.03541 0.04051 0.0335 0.04768 0.03003 0.05208 C 0.02743 0.06389 0.02309 0.07685 0.0177 0.08588 C 0.01649 0.08981 0.01493 0.09282 0.01406 0.09676 C 0.01059 0.11134 0.01545 0.09861 0.01111 0.1088 C 0.00677 0.14398 0.01128 0.10532 0.00937 0.20139 C 0.00937 0.20347 0.00833 0.20764 0.00833 0.20787 " pathEditMode="relative" rAng="0" ptsTypes="fffffffff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oformlenie-16.pn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79512" y="1916832"/>
            <a:ext cx="4375880" cy="4392488"/>
          </a:xfrm>
          <a:prstGeom prst="rect">
            <a:avLst/>
          </a:prstGeom>
        </p:spPr>
      </p:pic>
      <p:pic>
        <p:nvPicPr>
          <p:cNvPr id="14" name="Рисунок 13" descr="oformlenie-16.pn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55392" y="1916832"/>
            <a:ext cx="4481104" cy="4392488"/>
          </a:xfrm>
          <a:prstGeom prst="rect">
            <a:avLst/>
          </a:prstGeom>
        </p:spPr>
      </p:pic>
      <p:sp>
        <p:nvSpPr>
          <p:cNvPr id="1026" name="AutoShape 2" descr="Букет"/>
          <p:cNvSpPr>
            <a:spLocks noChangeArrowheads="1"/>
          </p:cNvSpPr>
          <p:nvPr/>
        </p:nvSpPr>
        <p:spPr bwMode="auto">
          <a:xfrm>
            <a:off x="323528" y="1412776"/>
            <a:ext cx="1581150" cy="428625"/>
          </a:xfrm>
          <a:prstGeom prst="roundRect">
            <a:avLst>
              <a:gd name="adj" fmla="val 16667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rgbClr val="17365D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cs typeface="Arial" pitchFamily="34" charset="0"/>
              </a:rPr>
              <a:t>Н О В І Й,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utoShape 3" descr="Букет"/>
          <p:cNvSpPr>
            <a:spLocks noChangeArrowheads="1"/>
          </p:cNvSpPr>
          <p:nvPr/>
        </p:nvSpPr>
        <p:spPr bwMode="auto">
          <a:xfrm>
            <a:off x="2051720" y="1412776"/>
            <a:ext cx="2238375" cy="428625"/>
          </a:xfrm>
          <a:prstGeom prst="roundRect">
            <a:avLst>
              <a:gd name="adj" fmla="val 16667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rgbClr val="17365D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cs typeface="Arial" pitchFamily="34" charset="0"/>
              </a:rPr>
              <a:t>П О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cs typeface="Arial" pitchFamily="34" charset="0"/>
              </a:rPr>
              <a:t>М’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cs typeface="Arial" pitchFamily="34" charset="0"/>
              </a:rPr>
              <a:t> Я Н У Т 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 descr="Букет"/>
          <p:cNvSpPr>
            <a:spLocks noChangeArrowheads="1"/>
          </p:cNvSpPr>
          <p:nvPr/>
        </p:nvSpPr>
        <p:spPr bwMode="auto">
          <a:xfrm>
            <a:off x="323528" y="4221088"/>
            <a:ext cx="2000250" cy="428625"/>
          </a:xfrm>
          <a:prstGeom prst="roundRect">
            <a:avLst>
              <a:gd name="adj" fmla="val 16667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rgbClr val="17365D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cs typeface="Arial" pitchFamily="34" charset="0"/>
              </a:rPr>
              <a:t>З А Б У Д Ь Т 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AutoShape 5" descr="Букет"/>
          <p:cNvSpPr>
            <a:spLocks noChangeArrowheads="1"/>
          </p:cNvSpPr>
          <p:nvPr/>
        </p:nvSpPr>
        <p:spPr bwMode="auto">
          <a:xfrm>
            <a:off x="827584" y="2204864"/>
            <a:ext cx="1181100" cy="428625"/>
          </a:xfrm>
          <a:prstGeom prst="roundRect">
            <a:avLst>
              <a:gd name="adj" fmla="val 16667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cs typeface="Arial" pitchFamily="34" charset="0"/>
              </a:rPr>
              <a:t>Н 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AutoShape 6" descr="Букет"/>
          <p:cNvSpPr>
            <a:spLocks noChangeArrowheads="1"/>
          </p:cNvSpPr>
          <p:nvPr/>
        </p:nvSpPr>
        <p:spPr bwMode="auto">
          <a:xfrm>
            <a:off x="2843808" y="2204864"/>
            <a:ext cx="819150" cy="428625"/>
          </a:xfrm>
          <a:prstGeom prst="roundRect">
            <a:avLst>
              <a:gd name="adj" fmla="val 16667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rgbClr val="17365D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cs typeface="Arial" pitchFamily="34" charset="0"/>
              </a:rPr>
              <a:t>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AutoShape 7" descr="Букет"/>
          <p:cNvSpPr>
            <a:spLocks noChangeArrowheads="1"/>
          </p:cNvSpPr>
          <p:nvPr/>
        </p:nvSpPr>
        <p:spPr bwMode="auto">
          <a:xfrm>
            <a:off x="2555776" y="4221088"/>
            <a:ext cx="1581150" cy="428625"/>
          </a:xfrm>
          <a:prstGeom prst="roundRect">
            <a:avLst>
              <a:gd name="adj" fmla="val 16667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rgbClr val="17365D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cs typeface="Arial" pitchFamily="34" charset="0"/>
              </a:rPr>
              <a:t>С І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cs typeface="Arial" pitchFamily="34" charset="0"/>
              </a:rPr>
              <a:t>М’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cs typeface="Arial" pitchFamily="34" charset="0"/>
              </a:rPr>
              <a:t> Ї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AutoShape 8" descr="Букет"/>
          <p:cNvSpPr>
            <a:spLocks noChangeArrowheads="1"/>
          </p:cNvSpPr>
          <p:nvPr/>
        </p:nvSpPr>
        <p:spPr bwMode="auto">
          <a:xfrm>
            <a:off x="323528" y="5229200"/>
            <a:ext cx="1581150" cy="428625"/>
          </a:xfrm>
          <a:prstGeom prst="roundRect">
            <a:avLst>
              <a:gd name="adj" fmla="val 16667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rgbClr val="17365D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cs typeface="Arial" pitchFamily="34" charset="0"/>
              </a:rPr>
              <a:t>Н Е З Л И 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AutoShape 9" descr="Букет"/>
          <p:cNvSpPr>
            <a:spLocks noChangeArrowheads="1"/>
          </p:cNvSpPr>
          <p:nvPr/>
        </p:nvSpPr>
        <p:spPr bwMode="auto">
          <a:xfrm>
            <a:off x="323528" y="3140968"/>
            <a:ext cx="1781175" cy="428625"/>
          </a:xfrm>
          <a:prstGeom prst="roundRect">
            <a:avLst>
              <a:gd name="adj" fmla="val 16667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rgbClr val="17365D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cs typeface="Arial" pitchFamily="34" charset="0"/>
              </a:rPr>
              <a:t>В О Л Ь Н І Й,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AutoShape 10" descr="Букет"/>
          <p:cNvSpPr>
            <a:spLocks noChangeArrowheads="1"/>
          </p:cNvSpPr>
          <p:nvPr/>
        </p:nvSpPr>
        <p:spPr bwMode="auto">
          <a:xfrm>
            <a:off x="2555776" y="3212976"/>
            <a:ext cx="1581150" cy="428625"/>
          </a:xfrm>
          <a:prstGeom prst="roundRect">
            <a:avLst>
              <a:gd name="adj" fmla="val 16667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rgbClr val="17365D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cs typeface="Arial" pitchFamily="34" charset="0"/>
              </a:rPr>
              <a:t>Т И Х И 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AutoShape 11" descr="Букет"/>
          <p:cNvSpPr>
            <a:spLocks noChangeArrowheads="1"/>
          </p:cNvSpPr>
          <p:nvPr/>
        </p:nvSpPr>
        <p:spPr bwMode="auto">
          <a:xfrm>
            <a:off x="2411760" y="5229200"/>
            <a:ext cx="1752600" cy="428625"/>
          </a:xfrm>
          <a:prstGeom prst="roundRect">
            <a:avLst>
              <a:gd name="adj" fmla="val 16667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rgbClr val="17365D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cs typeface="Arial" pitchFamily="34" charset="0"/>
              </a:rPr>
              <a:t>С Л О В О 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404664"/>
            <a:ext cx="44999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Скласти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b="1" i="0" u="none" strike="noStrike" cap="none" normalizeH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щоб вийшли рядки з вірша Т.Г. Шевченка.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C -0.01215 -0.00648 -0.02483 -0.01297 -0.03715 -0.01783 C -0.04219 -0.02292 -0.04774 -0.02662 -0.0533 -0.03033 C -0.05642 -0.03704 -0.05955 -0.03658 -0.06389 -0.04097 C -0.06406 -0.04121 -0.06771 -0.05255 -0.0684 -0.05324 C -0.07049 -0.05533 -0.07535 -0.05648 -0.07535 -0.05625 C -0.07917 -0.07361 -0.0882 -0.07801 -0.09879 -0.08125 C -0.10399 -0.08704 -0.10885 -0.08982 -0.11493 -0.09213 C -0.12014 -0.09746 -0.125 -0.09792 -0.13125 -0.09908 C -0.13576 -0.10139 -0.14028 -0.10278 -0.14514 -0.10463 C -0.15313 -0.1125 -0.16233 -0.11227 -0.17188 -0.11343 C -0.17726 -0.11528 -0.17483 -0.11505 -0.17865 -0.11505 " pathEditMode="relative" rAng="0" ptsTypes="fffffffffffA">
                                      <p:cBhvr>
                                        <p:cTn id="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-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C 0.01822 -0.05394 -0.01303 -0.12546 0.01076 -0.17546 C 0.01579 -0.20556 0.02309 -0.23657 0.03107 -0.26482 C 0.03489 -0.27824 0.03559 -0.29306 0.03941 -0.30648 C 0.03923 -0.31366 0.04253 -0.37894 0.02864 -0.39213 C 0.0276 -0.39815 0.02621 -0.40324 0.02621 -0.40926 " pathEditMode="relative" rAng="0" ptsTypes="fffffA">
                                      <p:cBhvr>
                                        <p:cTn id="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-20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C 0.00486 -0.00602 0.00695 -0.01436 0.01233 -0.01945 C 0.0191 -0.02593 0.02796 -0.0257 0.03577 -0.02824 C 0.04184 -0.03403 0.05018 -0.03519 0.05747 -0.03843 C 0.07153 -0.04468 0.08594 -0.05116 0.1 -0.05579 C 0.1099 -0.06389 0.09618 -0.05301 0.11164 -0.06088 C 0.13073 -0.07014 0.10434 -0.06297 0.12726 -0.06783 C 0.13837 -0.07315 0.14914 -0.07616 0.16077 -0.07801 C 0.16771 -0.08033 0.17153 -0.08334 0.17882 -0.08449 C 0.23316 -0.11436 0.29688 -0.08588 0.35573 -0.09167 C 0.36476 -0.09723 0.37466 -0.09931 0.38421 -0.10348 C 0.38577 -0.10463 0.38664 -0.10625 0.38802 -0.10718 C 0.39445 -0.11019 0.40191 -0.11273 0.40868 -0.11551 C 0.41146 -0.1169 0.41372 -0.11922 0.41632 -0.12061 C 0.41927 -0.12709 0.42153 -0.12894 0.42691 -0.13079 C 0.42952 -0.13866 0.43212 -0.14352 0.43594 -0.15 C 0.43924 -0.15533 0.43976 -0.15996 0.44375 -0.16528 C 0.44671 -0.17639 0.44757 -0.18959 0.45278 -0.19931 C 0.45469 -0.20949 0.45486 -0.21598 0.46181 -0.22199 C 0.4658 -0.2301 0.46337 -0.23056 0.47066 -0.23565 C 0.47396 -0.24723 0.4816 -0.24468 0.48507 -0.25186 " pathEditMode="relative" rAng="0" ptsTypes="ffffffffffffffffffffA">
                                      <p:cBhvr>
                                        <p:cTn id="1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12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2893 C -0.00139 0.03194 -0.00174 0.03889 0.00174 0.04467 C 0.00572 0.05139 0.01372 0.05671 0.01945 0.06065 C 0.02292 0.06736 0.02466 0.06736 0.03021 0.07014 C 0.03316 0.07176 0.03542 0.07523 0.03855 0.07662 C 0.04358 0.07893 0.04896 0.0794 0.054 0.08125 C 0.05886 0.08542 0.06285 0.08588 0.06841 0.08773 C 0.07605 0.09028 0.08299 0.09514 0.09098 0.09722 C 0.09671 0.10092 0.10296 0.10509 0.10886 0.10833 C 0.11441 0.11134 0.12119 0.11111 0.12674 0.11458 C 0.13768 0.12153 0.14792 0.12662 0.16007 0.12893 C 0.17257 0.13588 0.1849 0.14167 0.1981 0.14629 C 0.20261 0.15023 0.20573 0.15139 0.21112 0.15278 C 0.21511 0.15602 0.22431 0.15903 0.22431 0.15926 C 0.31129 0.15856 0.3981 0.15903 0.48507 0.15741 C 0.49514 0.15717 0.50973 0.1493 0.51945 0.14467 C 0.52414 0.14236 0.53386 0.14004 0.53386 0.14028 C 0.54219 0.13426 0.55139 0.13356 0.56007 0.12893 C 0.56858 0.1243 0.57726 0.11921 0.58612 0.1162 C 0.59132 0.11157 0.5981 0.10949 0.604 0.10671 C 0.60834 0.09815 0.61702 0.09653 0.62431 0.09398 C 0.62466 0.09236 0.62448 0.09028 0.62553 0.08912 C 0.62674 0.08773 0.62865 0.08819 0.63021 0.08773 C 0.63577 0.08565 0.64167 0.08426 0.64688 0.08125 C 0.64862 0.08032 0.65001 0.0787 0.65174 0.07801 C 0.65521 0.07662 0.66233 0.075 0.66233 0.07523 C 0.66563 0.07268 0.67084 0.06852 0.67431 0.0669 C 0.67778 0.06528 0.68507 0.06389 0.68507 0.06412 C 0.68855 0.05648 0.69341 0.05671 0.69931 0.0544 C 0.70296 0.05092 0.7066 0.04699 0.71007 0.04329 C 0.71251 0.04074 0.71355 0.03611 0.71598 0.03356 C 0.71789 0.03148 0.72084 0.03194 0.7231 0.03055 C 0.73056 0.02569 0.7231 0.02917 0.73021 0.02245 C 0.73282 0.01991 0.73594 0.01875 0.73855 0.0162 C 0.7415 0.01065 0.74445 0.00694 0.74445 0.00023 " pathEditMode="relative" rAng="0" ptsTypes="ffffffffffffffffffffffffffffffffffA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" y="5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7.40741E-7 C -0.0026 0.00532 -0.00312 0.01065 -0.0059 0.01574 C -0.00798 0.02708 -0.01128 0.03217 -0.01892 0.03634 C -0.02048 0.03727 -0.02221 0.03727 -0.02378 0.03796 C -0.02499 0.03842 -0.02621 0.03889 -0.02725 0.03958 C -0.02899 0.04051 -0.03211 0.04282 -0.03211 0.04282 " pathEditMode="relative" ptsTypes="fffffA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C 0.01233 -0.0037 0.02518 -0.00787 0.03785 -0.01204 C 0.04497 -0.01736 0.05573 -0.0213 0.06389 -0.02315 C 0.06893 -0.02708 0.07552 -0.02894 0.08108 -0.03079 C 0.08733 -0.03611 0.08368 -0.03357 0.09358 -0.03704 C 0.09514 -0.03727 0.09879 -0.03866 0.09879 -0.03843 C 0.10521 -0.04421 0.11215 -0.0456 0.11945 -0.04792 C 0.12431 -0.05417 0.12726 -0.05232 0.13195 -0.05718 C 0.13872 -0.06435 0.13247 -0.06088 0.13959 -0.06412 C 0.14636 -0.07014 0.15243 -0.07639 0.16042 -0.08125 C 0.1625 -0.08843 0.16545 -0.09607 0.17014 -0.10046 C 0.17188 -0.1081 0.17813 -0.11806 0.18143 -0.12523 C 0.18334 -0.1294 0.18785 -0.13657 0.18785 -0.13634 C 0.18941 -0.14306 0.19063 -0.14676 0.19531 -0.15046 C 0.19688 -0.15833 0.20695 -0.17894 0.21268 -0.18403 C 0.21563 -0.19005 0.21788 -0.19653 0.22101 -0.20255 C 0.22205 -0.20394 0.22379 -0.20764 0.22379 -0.20741 C 0.2257 -0.21806 0.2283 -0.22755 0.2309 -0.2375 C 0.2316 -0.24005 0.24063 -0.24398 0.24202 -0.24514 C 0.24636 -0.25185 0.2434 -0.25023 0.25278 -0.25023 " pathEditMode="relative" rAng="0" ptsTypes="fffffffffffffffffffA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-12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C 0.01441 0.00648 0.03038 0.0118 0.04479 0.01944 C 0.05052 0.02245 0.0566 0.02592 0.06198 0.02847 C 0.06493 0.03009 0.0658 0.03379 0.06893 0.03518 C 0.07552 0.03866 0.08333 0.03935 0.09028 0.0419 C 0.09462 0.04329 0.09879 0.04514 0.1033 0.04653 C 0.10538 0.04699 0.10955 0.04907 0.10955 0.0493 C 0.11615 0.05903 0.13854 0.06713 0.14861 0.07384 C 0.15261 0.07616 0.15781 0.07569 0.16146 0.07824 C 0.16945 0.08356 0.17465 0.09167 0.18281 0.09629 C 0.19705 0.1044 0.21458 0.1118 0.23056 0.11435 C 0.23264 0.11481 0.2349 0.11528 0.23715 0.11643 C 0.23941 0.11759 0.24115 0.11991 0.2434 0.12106 C 0.25226 0.12477 0.26615 0.12754 0.27587 0.12986 C 0.28733 0.13796 0.30156 0.13935 0.31476 0.14352 C 0.33698 0.15069 0.35972 0.1544 0.3816 0.16157 C 0.39028 0.16829 0.38577 0.1662 0.3974 0.1662 " pathEditMode="relative" rAng="0" ptsTypes="ffffffffffffffffA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8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C 0.00174 -0.00926 0.00191 -0.01481 0.0059 -0.02199 C 0.00694 -0.0287 0.00955 -0.03449 0.01077 -0.04097 C 0.01216 -0.04792 0.01216 -0.05278 0.01546 -0.05856 C 0.01702 -0.06435 0.01841 -0.07014 0.02014 -0.07616 C 0.02414 -0.10972 0.01789 -0.05463 0.02257 -0.14028 C 0.0231 -0.14954 0.02466 -0.15116 0.02622 -0.1581 C 0.02709 -0.16134 0.02848 -0.16829 0.02848 -0.16806 C 0.02796 -0.18889 0.03195 -0.20069 0.02379 -0.21481 C 0.02153 -0.22292 0.02136 -0.23194 0.01546 -0.23681 C 0.01511 -0.23843 0.01424 -0.2412 0.01424 -0.2412 " pathEditMode="relative" rAng="0" ptsTypes="ffffffffffA">
                                      <p:cBhvr>
                                        <p:cTn id="2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1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0.05278 C 0.06181 0.05278 0.07743 0.05278 0.09479 0.05278 " pathEditMode="relative" rAng="0" ptsTypes="fA">
                                      <p:cBhvr>
                                        <p:cTn id="2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C 0.0033 -0.00602 0.00555 -0.00579 0.0118 -0.00694 C 0.0158 -0.00949 0.01927 -0.01204 0.02361 -0.01412 C 0.02448 -0.01551 0.025 -0.0169 0.02604 -0.01806 C 0.02708 -0.01898 0.02882 -0.01829 0.02969 -0.01944 C 0.03194 -0.02176 0.03246 -0.02616 0.03437 -0.02894 C 0.03628 -0.03565 0.03715 -0.03796 0.04271 -0.04144 C 0.04496 -0.04468 0.04531 -0.05046 0.04739 -0.0537 C 0.05295 -0.06181 0.05642 -0.06273 0.06389 -0.06713 C 0.07517 -0.07384 0.08715 -0.08056 0.09965 -0.08356 C 0.1118 -0.09259 0.12969 -0.09375 0.14375 -0.0956 C 0.15052 -0.10116 0.14479 -0.09745 0.15798 -0.1 C 0.16823 -0.10162 0.17396 -0.10301 0.18281 -0.10509 C 0.19427 -0.11389 0.21788 -0.12176 0.23142 -0.12431 C 0.23628 -0.12824 0.23524 -0.12778 0.24219 -0.12986 C 0.24496 -0.13079 0.25052 -0.13241 0.25052 -0.13218 C 0.25156 -0.13403 0.25191 -0.13565 0.25312 -0.13681 C 0.25521 -0.13819 0.25781 -0.13843 0.26024 -0.13958 C 0.26562 -0.14167 0.26215 -0.14282 0.26736 -0.14606 C 0.26944 -0.14745 0.27187 -0.14815 0.2743 -0.14907 C 0.27708 -0.14977 0.28264 -0.15162 0.28264 -0.15139 C 0.2901 -0.15764 0.29774 -0.16458 0.30642 -0.16806 C 0.31076 -0.17292 0.31632 -0.17569 0.32187 -0.1787 C 0.32448 -0.18356 0.32656 -0.18519 0.33125 -0.18727 C 0.3342 -0.1919 0.33767 -0.19444 0.34201 -0.19792 C 0.34288 -0.19931 0.34323 -0.20093 0.34444 -0.20208 C 0.34653 -0.2037 0.34913 -0.20394 0.35156 -0.20486 C 0.35278 -0.20509 0.35399 -0.20532 0.35503 -0.20602 C 0.36024 -0.20972 0.36597 -0.21366 0.3717 -0.21551 C 0.37569 -0.22454 0.37673 -0.23125 0.37673 -0.2412 " pathEditMode="relative" rAng="0" ptsTypes="fffffffffffffffffffffffffffffA">
                                      <p:cBhvr>
                                        <p:cTn id="24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7" grpId="0" animBg="1"/>
      <p:bldP spid="1028" grpId="0" animBg="1"/>
      <p:bldP spid="1029" grpId="0" animBg="1"/>
      <p:bldP spid="1030" grpId="0" animBg="1"/>
      <p:bldP spid="1031" grpId="0" animBg="1"/>
      <p:bldP spid="1032" grpId="0" animBg="1"/>
      <p:bldP spid="1033" grpId="0" animBg="1"/>
      <p:bldP spid="1034" grpId="0" animBg="1"/>
      <p:bldP spid="10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oformlenie-16.pn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16016" y="1916832"/>
            <a:ext cx="4184688" cy="4392488"/>
          </a:xfrm>
          <a:prstGeom prst="rect">
            <a:avLst/>
          </a:prstGeom>
        </p:spPr>
      </p:pic>
      <p:pic>
        <p:nvPicPr>
          <p:cNvPr id="14" name="Рисунок 13" descr="oformlenie-16.pn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79512" y="1916832"/>
            <a:ext cx="4375880" cy="4392488"/>
          </a:xfrm>
          <a:prstGeom prst="rect">
            <a:avLst/>
          </a:prstGeom>
        </p:spPr>
      </p:pic>
      <p:sp>
        <p:nvSpPr>
          <p:cNvPr id="8" name="скількі років"/>
          <p:cNvSpPr/>
          <p:nvPr/>
        </p:nvSpPr>
        <p:spPr>
          <a:xfrm>
            <a:off x="5076056" y="404664"/>
            <a:ext cx="3600400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Скільки років було Тарасові, коли він почав навчатися грамоті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дата народження"/>
          <p:cNvSpPr/>
          <p:nvPr/>
        </p:nvSpPr>
        <p:spPr>
          <a:xfrm>
            <a:off x="5076056" y="1556792"/>
            <a:ext cx="3600400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народження Тараса Григоровича Шевченка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рік народження"/>
          <p:cNvSpPr/>
          <p:nvPr/>
        </p:nvSpPr>
        <p:spPr>
          <a:xfrm>
            <a:off x="5076056" y="2492896"/>
            <a:ext cx="3600400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Рік народження Тараса Григоровича Шевченка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рік викупили"/>
          <p:cNvSpPr/>
          <p:nvPr/>
        </p:nvSpPr>
        <p:spPr>
          <a:xfrm>
            <a:off x="5076056" y="3429000"/>
            <a:ext cx="3600400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Рік, коли Тараса  Шевченка викупили з кріпацтва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рік смерті"/>
          <p:cNvSpPr/>
          <p:nvPr/>
        </p:nvSpPr>
        <p:spPr>
          <a:xfrm>
            <a:off x="5076056" y="4365104"/>
            <a:ext cx="3600400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Рік смерті Тараса Григоровича Шевченка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дата смерті"/>
          <p:cNvSpPr/>
          <p:nvPr/>
        </p:nvSpPr>
        <p:spPr>
          <a:xfrm>
            <a:off x="5076056" y="5229200"/>
            <a:ext cx="3600400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смерті Тараса Григоровича Шевченка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9" descr="Розовая тисненая бумага"/>
          <p:cNvSpPr>
            <a:spLocks noChangeArrowheads="1"/>
          </p:cNvSpPr>
          <p:nvPr/>
        </p:nvSpPr>
        <p:spPr bwMode="auto">
          <a:xfrm>
            <a:off x="323528" y="764704"/>
            <a:ext cx="577850" cy="428625"/>
          </a:xfrm>
          <a:prstGeom prst="roundRect">
            <a:avLst>
              <a:gd name="adj" fmla="val 16667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rgbClr val="17365D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cs typeface="Arial" pitchFamily="34" charset="0"/>
              </a:rPr>
              <a:t>9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1861" descr="Розовая тисненая бумага"/>
          <p:cNvSpPr>
            <a:spLocks noChangeArrowheads="1"/>
          </p:cNvSpPr>
          <p:nvPr/>
        </p:nvSpPr>
        <p:spPr bwMode="auto">
          <a:xfrm>
            <a:off x="179512" y="1700808"/>
            <a:ext cx="800100" cy="428625"/>
          </a:xfrm>
          <a:prstGeom prst="roundRect">
            <a:avLst>
              <a:gd name="adj" fmla="val 16667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rgbClr val="17365D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cs typeface="Arial" pitchFamily="34" charset="0"/>
              </a:rPr>
              <a:t>1861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4" name="1814" descr="Розовая тисненая бумага"/>
          <p:cNvSpPr>
            <a:spLocks noChangeArrowheads="1"/>
          </p:cNvSpPr>
          <p:nvPr/>
        </p:nvSpPr>
        <p:spPr bwMode="auto">
          <a:xfrm>
            <a:off x="179512" y="5445224"/>
            <a:ext cx="815975" cy="428625"/>
          </a:xfrm>
          <a:prstGeom prst="roundRect">
            <a:avLst>
              <a:gd name="adj" fmla="val 16667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rgbClr val="17365D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cs typeface="Arial" pitchFamily="34" charset="0"/>
              </a:rPr>
              <a:t>1814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5" name="1838" descr="Розовая тисненая бумага"/>
          <p:cNvSpPr>
            <a:spLocks noChangeArrowheads="1"/>
          </p:cNvSpPr>
          <p:nvPr/>
        </p:nvSpPr>
        <p:spPr bwMode="auto">
          <a:xfrm>
            <a:off x="179512" y="3573016"/>
            <a:ext cx="803275" cy="428625"/>
          </a:xfrm>
          <a:prstGeom prst="roundRect">
            <a:avLst>
              <a:gd name="adj" fmla="val 16667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rgbClr val="17365D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cs typeface="Arial" pitchFamily="34" charset="0"/>
              </a:rPr>
              <a:t>1838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6" name="7" descr="Розовая тисненая бумага"/>
          <p:cNvSpPr>
            <a:spLocks noChangeArrowheads="1"/>
          </p:cNvSpPr>
          <p:nvPr/>
        </p:nvSpPr>
        <p:spPr bwMode="auto">
          <a:xfrm>
            <a:off x="323528" y="4509120"/>
            <a:ext cx="577850" cy="428625"/>
          </a:xfrm>
          <a:prstGeom prst="roundRect">
            <a:avLst>
              <a:gd name="adj" fmla="val 16667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rgbClr val="17365D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cs typeface="Arial" pitchFamily="34" charset="0"/>
              </a:rPr>
              <a:t>7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7" name="10" descr="Розовая тисненая бумага"/>
          <p:cNvSpPr>
            <a:spLocks noChangeArrowheads="1"/>
          </p:cNvSpPr>
          <p:nvPr/>
        </p:nvSpPr>
        <p:spPr bwMode="auto">
          <a:xfrm>
            <a:off x="251520" y="2564904"/>
            <a:ext cx="577850" cy="428625"/>
          </a:xfrm>
          <a:prstGeom prst="roundRect">
            <a:avLst>
              <a:gd name="adj" fmla="val 16667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rgbClr val="17365D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cs typeface="Arial" pitchFamily="34" charset="0"/>
              </a:rPr>
              <a:t>10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7584" y="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Визначні дати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0023 C -0.01823 0.00115 -0.02378 -0.00116 -0.03646 0.00763 C -0.03767 0.00971 -0.03854 0.01179 -0.0401 0.01341 C -0.04149 0.01503 -0.0441 0.01549 -0.04566 0.01734 C -0.04878 0.0215 -0.05 0.02659 -0.05278 0.03099 C -0.05573 0.03561 -0.06181 0.04463 -0.06181 0.04486 C -0.06337 0.05758 -0.06337 0.05966 -0.07101 0.06822 C -0.07378 0.07724 -0.07535 0.08395 -0.08003 0.09158 C -0.08212 0.09875 -0.08247 0.10638 -0.08559 0.11309 C -0.08785 0.11794 -0.09201 0.12187 -0.09462 0.12673 C -0.10174 0.13829 -0.10885 0.14963 -0.11458 0.16188 C -0.11962 0.17299 -0.12031 0.18594 -0.12552 0.19704 C -0.12882 0.21114 -0.12917 0.22618 -0.13281 0.24005 C -0.1342 0.24607 -0.13819 0.25763 -0.13819 0.25786 C -0.13976 0.27891 -0.13993 0.30088 -0.14931 0.3203 C -0.1526 0.33603 -0.15538 0.34967 -0.16372 0.36332 C -0.16806 0.38089 -0.16476 0.37419 -0.17101 0.38459 C -0.17326 0.395 -0.17639 0.40402 -0.18021 0.41397 C -0.18542 0.42715 -0.18785 0.44149 -0.19288 0.4549 C -0.1974 0.46669 -0.19896 0.47872 -0.20365 0.49005 C -0.20851 0.50185 -0.20764 0.51827 -0.21649 0.52729 C -0.21927 0.53654 -0.22031 0.53839 -0.22934 0.54093 C -0.23767 0.54671 -0.24444 0.54718 -0.25469 0.54856 C -0.26632 0.55296 -0.27431 0.55342 -0.2875 0.55458 C -0.31111 0.55897 -0.33438 0.56059 -0.35833 0.56244 C -0.38594 0.57169 -0.36198 0.56429 -0.43299 0.56429 " pathEditMode="relative" rAng="0" ptsTypes="fffffffffff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0" y="2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3.14524E-7 C -0.04444 -0.00809 0.00087 -0.00093 -0.06736 -0.00601 C -0.07743 -0.00671 -0.08611 -0.01596 -0.09549 -0.01989 C -0.10642 -0.02451 -0.11771 -0.02845 -0.1283 -0.03377 C -0.1342 -0.0414 -0.13767 -0.0444 -0.14549 -0.04764 C -0.15608 -0.06105 -0.15069 -0.05782 -0.15972 -0.06175 C -0.16632 -0.07007 -0.17257 -0.07262 -0.18142 -0.07562 C -0.19392 -0.08696 -0.18854 -0.08256 -0.19705 -0.0895 C -0.20017 -0.09204 -0.20451 -0.09181 -0.20799 -0.09343 C -0.21875 -0.09852 -0.22986 -0.10176 -0.24097 -0.10546 C -0.24826 -0.11147 -0.25399 -0.1124 -0.26285 -0.1154 C -0.2651 -0.1161 -0.26701 -0.11841 -0.2691 -0.11933 C -0.27899 -0.12396 -0.29028 -0.12905 -0.30052 -0.13113 C -0.31771 -0.13899 -0.33663 -0.14986 -0.35503 -0.1531 C -0.3816 -0.15772 -0.41719 -0.15703 -0.44097 -0.15703 " pathEditMode="relative" rAng="0" ptsTypes="ffffffffffffff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0" y="-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8094E-6 C -0.01042 0.00023 -0.06285 0.00023 -0.08663 0.00393 C -0.09861 0.00578 -0.10764 0.01202 -0.11979 0.01387 C -0.12969 0.01757 -0.13767 0.02451 -0.14757 0.02798 C -0.15104 0.03076 -0.15503 0.0333 -0.15868 0.03608 C -0.16059 0.03746 -0.16076 0.04047 -0.16233 0.04209 C -0.16372 0.04371 -0.16597 0.04463 -0.16788 0.04602 C -0.17205 0.05781 -0.17917 0.06498 -0.18438 0.07608 C -0.18819 0.08464 -0.18837 0.08904 -0.19549 0.09412 C -0.1974 0.10291 -0.19844 0.11401 -0.20469 0.12026 C -0.20747 0.13274 -0.21024 0.15795 -0.21753 0.16651 C -0.21858 0.17114 -0.22118 0.17553 -0.22118 0.18039 C -0.2224 0.2426 -0.22205 0.30481 -0.22309 0.36679 C -0.22361 0.3846 -0.24132 0.40333 -0.25608 0.40703 C -0.29896 0.4512 -0.37396 0.41512 -0.43299 0.41512 " pathEditMode="relative" rAng="0" ptsTypes="ffffffffffffff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0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104 C -0.14427 0.00138 -0.43299 -0.01249 -0.43299 -0.01504 " pathEditMode="relative" rAng="0" ptsTypes="f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0" y="-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3728E-6 C -0.01979 -0.00277 -0.03681 -0.01133 -0.05625 -0.01665 C -0.06406 -0.02359 -0.06892 -0.02659 -0.07969 -0.02914 C -0.08368 -0.04001 -0.07899 -0.03214 -0.08906 -0.03723 C -0.09375 -0.03977 -0.10313 -0.04556 -0.10313 -0.04532 C -0.11024 -0.05481 -0.12135 -0.05758 -0.12899 -0.06637 C -0.14201 -0.08117 -0.13194 -0.07655 -0.14531 -0.08071 C -0.14878 -0.09112 -0.1526 -0.09736 -0.16163 -0.10545 C -0.16528 -0.1147 -0.17135 -0.12488 -0.18038 -0.12997 C -0.18125 -0.13228 -0.18142 -0.13436 -0.18247 -0.13621 C -0.18403 -0.13853 -0.18646 -0.14014 -0.1875 -0.14246 C -0.1974 -0.16258 -0.18177 -0.13991 -0.19444 -0.15703 C -0.19705 -0.16882 -0.20035 -0.18709 -0.21094 -0.19611 C -0.2158 -0.20999 -0.21771 -0.22525 -0.22726 -0.23728 C -0.23247 -0.25185 -0.2342 -0.2678 -0.24358 -0.28075 C -0.24635 -0.2907 -0.2526 -0.29741 -0.26007 -0.30527 C -0.26649 -0.31221 -0.26719 -0.31845 -0.27622 -0.32377 C -0.28507 -0.34574 -0.3125 -0.36656 -0.33733 -0.37326 C -0.3533 -0.38737 -0.38056 -0.39384 -0.4026 -0.39824 C -0.41059 -0.39963 -0.41823 -0.40078 -0.42604 -0.40217 C -0.42847 -0.40263 -0.43299 -0.40402 -0.43299 -0.40379 " pathEditMode="relative" rAng="0" ptsTypes="ffffffffffffffffffff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0" y="-2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17299E-6 C -0.01024 -0.00809 -0.00087 0.00139 -0.0066 -0.01179 C -0.0099 -0.01873 -0.01944 -0.03584 -0.02413 -0.04162 C -0.02708 -0.05319 -0.02344 -0.04232 -0.03056 -0.05365 C -0.04462 -0.07608 -0.03142 -0.05828 -0.0401 -0.06961 C -0.04063 -0.07146 -0.0408 -0.07354 -0.04167 -0.07539 C -0.04236 -0.07701 -0.0441 -0.07793 -0.04479 -0.07955 C -0.05035 -0.0932 -0.04913 -0.11031 -0.0559 -0.12326 C -0.06007 -0.14223 -0.06597 -0.16003 -0.07031 -0.17877 C -0.07257 -0.18825 -0.0724 -0.19773 -0.0783 -0.20467 C -0.0809 -0.21484 -0.08333 -0.22086 -0.08941 -0.22849 C -0.08993 -0.23057 -0.08993 -0.23265 -0.09097 -0.2345 C -0.09167 -0.23612 -0.0934 -0.23681 -0.0941 -0.23843 C -0.09514 -0.24098 -0.09479 -0.24398 -0.09566 -0.24653 C -0.09705 -0.25 -0.09896 -0.25323 -0.10052 -0.25647 C -0.10174 -0.26364 -0.10295 -0.27335 -0.10521 -0.28029 C -0.11094 -0.29625 -0.12101 -0.31221 -0.12917 -0.32608 C -0.1349 -0.33533 -0.13542 -0.3425 -0.1434 -0.34597 C -0.15625 -0.36124 -0.17188 -0.36517 -0.18802 -0.37164 C -0.1908 -0.3728 -0.1934 -0.37442 -0.19601 -0.37557 C -0.20017 -0.37719 -0.20451 -0.37835 -0.20868 -0.37974 C -0.21076 -0.38043 -0.2151 -0.38159 -0.2151 -0.38136 C -0.22413 -0.38737 -0.23403 -0.39038 -0.24375 -0.39361 C -0.26059 -0.40726 -0.28021 -0.40448 -0.29965 -0.40541 C -0.36788 -0.41443 -0.32066 -0.40957 -0.44097 -0.40957 " pathEditMode="relative" rAng="0" ptsTypes="ffffffffffffffffffffffff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0" y="-2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oformlenie-16.pn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79512" y="1916832"/>
            <a:ext cx="4375880" cy="4392488"/>
          </a:xfrm>
          <a:prstGeom prst="rect">
            <a:avLst/>
          </a:prstGeom>
        </p:spPr>
      </p:pic>
      <p:pic>
        <p:nvPicPr>
          <p:cNvPr id="22" name="третий да" descr="bolshie-smajly-123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2240" y="4581128"/>
            <a:ext cx="752450" cy="752450"/>
          </a:xfrm>
          <a:prstGeom prst="rect">
            <a:avLst/>
          </a:prstGeom>
        </p:spPr>
      </p:pic>
      <p:pic>
        <p:nvPicPr>
          <p:cNvPr id="21" name="второй да" descr="bolshie-smajly-123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120" y="2564904"/>
            <a:ext cx="752450" cy="752450"/>
          </a:xfrm>
          <a:prstGeom prst="rect">
            <a:avLst/>
          </a:prstGeom>
        </p:spPr>
      </p:pic>
      <p:pic>
        <p:nvPicPr>
          <p:cNvPr id="24" name="второй нет" descr="bolshie-smajly-122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2708920"/>
            <a:ext cx="720080" cy="720080"/>
          </a:xfrm>
          <a:prstGeom prst="rect">
            <a:avLst/>
          </a:prstGeom>
        </p:spPr>
      </p:pic>
      <p:pic>
        <p:nvPicPr>
          <p:cNvPr id="25" name="третий нет" descr="bolshie-smajly-122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248" y="3717032"/>
            <a:ext cx="720080" cy="720080"/>
          </a:xfrm>
          <a:prstGeom prst="rect">
            <a:avLst/>
          </a:prstGeom>
        </p:spPr>
      </p:pic>
      <p:pic>
        <p:nvPicPr>
          <p:cNvPr id="23" name="первый нет 2" descr="bolshie-smajly-122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8344" y="980728"/>
            <a:ext cx="720080" cy="720080"/>
          </a:xfrm>
          <a:prstGeom prst="rect">
            <a:avLst/>
          </a:prstGeom>
        </p:spPr>
      </p:pic>
      <p:pic>
        <p:nvPicPr>
          <p:cNvPr id="18" name="первый да" descr="bolshie-smajly-123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0" y="980728"/>
            <a:ext cx="752450" cy="752450"/>
          </a:xfrm>
          <a:prstGeom prst="rect">
            <a:avLst/>
          </a:prstGeom>
        </p:spPr>
      </p:pic>
      <p:pic>
        <p:nvPicPr>
          <p:cNvPr id="14" name="первый нет1" descr="bolshie-smajly-122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980728"/>
            <a:ext cx="720080" cy="720080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836712"/>
            <a:ext cx="47160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Скільки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років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перебував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Шевченко на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засланні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2348880"/>
            <a:ext cx="42484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Ім'я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дівчини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подруги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дитячих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Тараса.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3790201"/>
            <a:ext cx="44279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якій галузі мистецтва, крім літератури,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прославився  Шевченко?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да1"/>
          <p:cNvSpPr/>
          <p:nvPr/>
        </p:nvSpPr>
        <p:spPr>
          <a:xfrm>
            <a:off x="5220072" y="1052736"/>
            <a:ext cx="864096" cy="72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10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нет8"/>
          <p:cNvSpPr/>
          <p:nvPr/>
        </p:nvSpPr>
        <p:spPr>
          <a:xfrm>
            <a:off x="7596336" y="1052736"/>
            <a:ext cx="864096" cy="72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8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9" name="нет12"/>
          <p:cNvSpPr/>
          <p:nvPr/>
        </p:nvSpPr>
        <p:spPr>
          <a:xfrm>
            <a:off x="6372200" y="1052736"/>
            <a:ext cx="864096" cy="72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12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0" name="оксана"/>
          <p:cNvSpPr/>
          <p:nvPr/>
        </p:nvSpPr>
        <p:spPr>
          <a:xfrm>
            <a:off x="5292080" y="2708920"/>
            <a:ext cx="1512168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</a:rPr>
              <a:t>Оксана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1" name="олеся"/>
          <p:cNvSpPr/>
          <p:nvPr/>
        </p:nvSpPr>
        <p:spPr>
          <a:xfrm>
            <a:off x="7092280" y="2708920"/>
            <a:ext cx="1368152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</a:rPr>
              <a:t>Олеся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2" name="живопис"/>
          <p:cNvSpPr/>
          <p:nvPr/>
        </p:nvSpPr>
        <p:spPr>
          <a:xfrm>
            <a:off x="6300192" y="4725144"/>
            <a:ext cx="1872208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</a:rPr>
              <a:t>Живопис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3" name="архытектура"/>
          <p:cNvSpPr/>
          <p:nvPr/>
        </p:nvSpPr>
        <p:spPr>
          <a:xfrm>
            <a:off x="5868144" y="3789040"/>
            <a:ext cx="2520280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</a:rPr>
              <a:t>Архітектура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971600" y="5733256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7030A0"/>
                </a:solidFill>
              </a:rPr>
              <a:t>Гайдамаки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60032" y="1052736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7030A0"/>
                </a:solidFill>
              </a:rPr>
              <a:t>Сон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3528" y="2924944"/>
            <a:ext cx="4680520" cy="27363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67544" y="260648"/>
            <a:ext cx="3672408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76672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476672"/>
            <a:ext cx="238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476672"/>
            <a:ext cx="238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356992"/>
            <a:ext cx="149843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941167"/>
            <a:ext cx="4000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1043608" y="4797151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4  = Д</a:t>
            </a:r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3428999"/>
            <a:ext cx="140199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3419872" y="2924944"/>
            <a:ext cx="7200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 smtClean="0"/>
              <a:t>И</a:t>
            </a:r>
            <a:endParaRPr lang="ru-RU" sz="16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236296" y="0"/>
            <a:ext cx="1170833" cy="6120680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28575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РЕБУСИ</a:t>
            </a:r>
            <a:endParaRPr lang="ru-RU" sz="5400" b="1" cap="all" dirty="0">
              <a:ln w="28575">
                <a:solidFill>
                  <a:srgbClr val="00206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6" name="Рисунок 15" descr="95047394_4204706_hdkvxpgcpn_4067022_2140105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3908704" y="2895544"/>
            <a:ext cx="6511168" cy="720080"/>
          </a:xfrm>
          <a:prstGeom prst="rect">
            <a:avLst/>
          </a:prstGeom>
        </p:spPr>
      </p:pic>
      <p:pic>
        <p:nvPicPr>
          <p:cNvPr id="17" name="Рисунок 16" descr="95047394_4204706_hdkvxpgcpn_4067022_2140105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5276856" y="2895544"/>
            <a:ext cx="6511168" cy="72008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04664"/>
            <a:ext cx="1018976" cy="219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47664" y="-531440"/>
            <a:ext cx="122413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3900" dirty="0" smtClean="0"/>
              <a:t>Р</a:t>
            </a:r>
            <a:endParaRPr lang="ru-RU" sz="23900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2564904"/>
            <a:ext cx="22502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2564904"/>
            <a:ext cx="22502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Группа 26"/>
          <p:cNvGrpSpPr/>
          <p:nvPr/>
        </p:nvGrpSpPr>
        <p:grpSpPr>
          <a:xfrm>
            <a:off x="467544" y="2924944"/>
            <a:ext cx="5616624" cy="2025516"/>
            <a:chOff x="467544" y="2924944"/>
            <a:chExt cx="5518703" cy="2025516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9552" y="3212976"/>
              <a:ext cx="1008112" cy="1229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7544" y="4725144"/>
              <a:ext cx="544066" cy="207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Прямоугольник 12"/>
            <p:cNvSpPr/>
            <p:nvPr/>
          </p:nvSpPr>
          <p:spPr>
            <a:xfrm>
              <a:off x="971600" y="4581128"/>
              <a:ext cx="7409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 1  = Т</a:t>
              </a:r>
              <a:endParaRPr lang="ru-RU" dirty="0"/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91680" y="3501008"/>
              <a:ext cx="1482518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47864" y="3140968"/>
              <a:ext cx="201151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1920" y="2996952"/>
              <a:ext cx="877778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16016" y="2924944"/>
              <a:ext cx="1005592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Прямоугольник 19"/>
            <p:cNvSpPr/>
            <p:nvPr/>
          </p:nvSpPr>
          <p:spPr>
            <a:xfrm>
              <a:off x="5436096" y="4581128"/>
              <a:ext cx="5501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 + Н</a:t>
              </a:r>
              <a:endParaRPr lang="ru-RU" dirty="0"/>
            </a:p>
          </p:txBody>
        </p:sp>
        <p:pic>
          <p:nvPicPr>
            <p:cNvPr id="21" name="Picture 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60032" y="4653136"/>
              <a:ext cx="567063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Прямоугольник 23"/>
          <p:cNvSpPr/>
          <p:nvPr/>
        </p:nvSpPr>
        <p:spPr>
          <a:xfrm>
            <a:off x="6156176" y="1844824"/>
            <a:ext cx="576064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9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</a:t>
            </a:r>
            <a:endParaRPr lang="ru-RU" sz="199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75656" y="5517232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Тарас Шевченко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27984" y="980728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Кобзар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1520" y="2708920"/>
            <a:ext cx="7272808" cy="27363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67544" y="260648"/>
            <a:ext cx="2736304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 descr="img.2585.0_841ef_4a33b3ca_orig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5831632" y="0"/>
            <a:ext cx="3312368" cy="4005064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Администратор\Desktop\001.jpg"/>
          <p:cNvPicPr/>
          <p:nvPr/>
        </p:nvPicPr>
        <p:blipFill>
          <a:blip r:embed="rId2" cstate="print">
            <a:lum contrast="20000"/>
          </a:blip>
          <a:srcRect l="72243" t="15200" r="883" b="71431"/>
          <a:stretch>
            <a:fillRect/>
          </a:stretch>
        </p:blipFill>
        <p:spPr bwMode="auto">
          <a:xfrm>
            <a:off x="827584" y="476672"/>
            <a:ext cx="7416824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187624" y="5085184"/>
            <a:ext cx="65162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У наш чудовий час буде жити Тарас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95047394_4204706_hdkvxpgcpn_4067022_2140105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-2895544" y="3012176"/>
            <a:ext cx="6511168" cy="720080"/>
          </a:xfrm>
          <a:prstGeom prst="rect">
            <a:avLst/>
          </a:prstGeom>
        </p:spPr>
      </p:pic>
      <p:pic>
        <p:nvPicPr>
          <p:cNvPr id="7" name="Рисунок 6" descr="95047394_4204706_hdkvxpgcpn_4067022_2140105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5528376" y="3084184"/>
            <a:ext cx="6511168" cy="72008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6392320</TotalTime>
  <Words>435</Words>
  <Application>Microsoft Office PowerPoint</Application>
  <PresentationFormat>Экран (4:3)</PresentationFormat>
  <Paragraphs>110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Шевченківськими стежками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BEST</dc:creator>
  <cp:lastModifiedBy>Користувач</cp:lastModifiedBy>
  <cp:revision>112</cp:revision>
  <dcterms:created xsi:type="dcterms:W3CDTF">2014-02-24T09:29:36Z</dcterms:created>
  <dcterms:modified xsi:type="dcterms:W3CDTF">2023-01-26T09:21:56Z</dcterms:modified>
</cp:coreProperties>
</file>