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8" r:id="rId2"/>
    <p:sldId id="1587" r:id="rId3"/>
    <p:sldId id="1588" r:id="rId4"/>
    <p:sldId id="293" r:id="rId5"/>
    <p:sldId id="294" r:id="rId6"/>
    <p:sldId id="298" r:id="rId7"/>
    <p:sldId id="629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4472C4"/>
    <a:srgbClr val="C53B22"/>
    <a:srgbClr val="F8ABA4"/>
    <a:srgbClr val="CA6301"/>
    <a:srgbClr val="874B87"/>
    <a:srgbClr val="FDDD70"/>
    <a:srgbClr val="3E3E3F"/>
    <a:srgbClr val="B8EA85"/>
    <a:srgbClr val="FDE6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59" autoAdjust="0"/>
    <p:restoredTop sz="94035" autoAdjust="0"/>
  </p:normalViewPr>
  <p:slideViewPr>
    <p:cSldViewPr snapToGrid="0">
      <p:cViewPr varScale="1">
        <p:scale>
          <a:sx n="42" d="100"/>
          <a:sy n="42" d="100"/>
        </p:scale>
        <p:origin x="85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099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27.01.2023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27.01.2023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27.01.2023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</a:t>
            </a:r>
            <a:r>
              <a:rPr lang="en-US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20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04366" y="3429000"/>
            <a:ext cx="81728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>
                <a:solidFill>
                  <a:srgbClr val="2F3242"/>
                </a:solidFill>
                <a:effectLst/>
                <a:ea typeface="Calibri" panose="020F0502020204030204" pitchFamily="34" charset="0"/>
              </a:rPr>
              <a:t>Виготовлення моделі дихальної системи </a:t>
            </a:r>
            <a:endParaRPr lang="ru-RU" sz="400000" b="1" dirty="0">
              <a:solidFill>
                <a:srgbClr val="2F3242"/>
              </a:solidFill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6" y="425044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Дизайн і технології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Дихальна система | Тест з природознавства – «На Урок»">
            <a:extLst>
              <a:ext uri="{FF2B5EF4-FFF2-40B4-BE49-F238E27FC236}">
                <a16:creationId xmlns:a16="http://schemas.microsoft.com/office/drawing/2014/main" id="{D0733BFA-8BEC-4CA9-84F3-9095DC275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104" y="189668"/>
            <a:ext cx="3000552" cy="3193492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957B980A-D196-40FE-BE1B-61E67248E985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Пригадаємо разом дихальну систему</a:t>
            </a:r>
          </a:p>
        </p:txBody>
      </p:sp>
      <p:pic>
        <p:nvPicPr>
          <p:cNvPr id="2050" name="Picture 2" descr="Дихальна система | Тест з природознавства – «На Урок»">
            <a:extLst>
              <a:ext uri="{FF2B5EF4-FFF2-40B4-BE49-F238E27FC236}">
                <a16:creationId xmlns:a16="http://schemas.microsoft.com/office/drawing/2014/main" id="{390B6EC6-02BF-42BF-AD85-58ED2AA7C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937" y="994737"/>
            <a:ext cx="5395981" cy="5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2A08FA1C-7EDC-4F71-959F-A14F2211FAF8}"/>
              </a:ext>
            </a:extLst>
          </p:cNvPr>
          <p:cNvSpPr/>
          <p:nvPr/>
        </p:nvSpPr>
        <p:spPr>
          <a:xfrm>
            <a:off x="397566" y="1441969"/>
            <a:ext cx="3607904" cy="785191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Носова порожнина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376DDAA6-1CB3-4B6E-A506-E882A0DB2C47}"/>
              </a:ext>
            </a:extLst>
          </p:cNvPr>
          <p:cNvSpPr/>
          <p:nvPr/>
        </p:nvSpPr>
        <p:spPr>
          <a:xfrm>
            <a:off x="8186530" y="2227160"/>
            <a:ext cx="3607904" cy="785191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Гортань 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DE0ABDD4-720D-485E-845A-1911F0D7CD18}"/>
              </a:ext>
            </a:extLst>
          </p:cNvPr>
          <p:cNvSpPr/>
          <p:nvPr/>
        </p:nvSpPr>
        <p:spPr>
          <a:xfrm>
            <a:off x="397566" y="3081021"/>
            <a:ext cx="3607904" cy="785191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Трахея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5DD1D3F9-4472-4052-82C8-4610B05C5CD7}"/>
              </a:ext>
            </a:extLst>
          </p:cNvPr>
          <p:cNvSpPr/>
          <p:nvPr/>
        </p:nvSpPr>
        <p:spPr>
          <a:xfrm>
            <a:off x="8186530" y="3845650"/>
            <a:ext cx="3607904" cy="785191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Бронхи</a:t>
            </a:r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8A81B1F2-51DF-46A9-A138-F3D282993CF9}"/>
              </a:ext>
            </a:extLst>
          </p:cNvPr>
          <p:cNvSpPr/>
          <p:nvPr/>
        </p:nvSpPr>
        <p:spPr>
          <a:xfrm>
            <a:off x="397566" y="4650143"/>
            <a:ext cx="3607904" cy="785191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Легені</a:t>
            </a:r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F1C9E6DD-58E6-49C5-821C-8D04B9AA53EC}"/>
              </a:ext>
            </a:extLst>
          </p:cNvPr>
          <p:cNvSpPr/>
          <p:nvPr/>
        </p:nvSpPr>
        <p:spPr>
          <a:xfrm>
            <a:off x="8297954" y="5723569"/>
            <a:ext cx="3607904" cy="785191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Діафрагма</a:t>
            </a:r>
          </a:p>
        </p:txBody>
      </p:sp>
      <p:cxnSp>
        <p:nvCxnSpPr>
          <p:cNvPr id="6" name="Пряма сполучна лінія 5">
            <a:extLst>
              <a:ext uri="{FF2B5EF4-FFF2-40B4-BE49-F238E27FC236}">
                <a16:creationId xmlns:a16="http://schemas.microsoft.com/office/drawing/2014/main" id="{E7AAFBDB-1F54-4395-8E73-A12D0672C088}"/>
              </a:ext>
            </a:extLst>
          </p:cNvPr>
          <p:cNvCxnSpPr/>
          <p:nvPr/>
        </p:nvCxnSpPr>
        <p:spPr>
          <a:xfrm flipV="1">
            <a:off x="4005470" y="1441969"/>
            <a:ext cx="1302026" cy="392595"/>
          </a:xfrm>
          <a:prstGeom prst="line">
            <a:avLst/>
          </a:prstGeom>
          <a:ln w="3810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сполучна лінія 15">
            <a:extLst>
              <a:ext uri="{FF2B5EF4-FFF2-40B4-BE49-F238E27FC236}">
                <a16:creationId xmlns:a16="http://schemas.microsoft.com/office/drawing/2014/main" id="{2E5BCFEF-072A-4475-8889-10096EEFA178}"/>
              </a:ext>
            </a:extLst>
          </p:cNvPr>
          <p:cNvCxnSpPr>
            <a:cxnSpLocks/>
          </p:cNvCxnSpPr>
          <p:nvPr/>
        </p:nvCxnSpPr>
        <p:spPr>
          <a:xfrm>
            <a:off x="6427340" y="2545618"/>
            <a:ext cx="1945302" cy="37070"/>
          </a:xfrm>
          <a:prstGeom prst="line">
            <a:avLst/>
          </a:prstGeom>
          <a:ln w="3810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 сполучна лінія 17">
            <a:extLst>
              <a:ext uri="{FF2B5EF4-FFF2-40B4-BE49-F238E27FC236}">
                <a16:creationId xmlns:a16="http://schemas.microsoft.com/office/drawing/2014/main" id="{5589FB58-8B2D-479A-BA32-01B9DDEAAF48}"/>
              </a:ext>
            </a:extLst>
          </p:cNvPr>
          <p:cNvCxnSpPr>
            <a:cxnSpLocks/>
          </p:cNvCxnSpPr>
          <p:nvPr/>
        </p:nvCxnSpPr>
        <p:spPr>
          <a:xfrm>
            <a:off x="3783531" y="3455081"/>
            <a:ext cx="2616193" cy="205565"/>
          </a:xfrm>
          <a:prstGeom prst="line">
            <a:avLst/>
          </a:prstGeom>
          <a:ln w="3810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 сполучна лінія 19">
            <a:extLst>
              <a:ext uri="{FF2B5EF4-FFF2-40B4-BE49-F238E27FC236}">
                <a16:creationId xmlns:a16="http://schemas.microsoft.com/office/drawing/2014/main" id="{8E5C59FA-1812-4260-8925-72F2E660E16F}"/>
              </a:ext>
            </a:extLst>
          </p:cNvPr>
          <p:cNvCxnSpPr>
            <a:cxnSpLocks/>
          </p:cNvCxnSpPr>
          <p:nvPr/>
        </p:nvCxnSpPr>
        <p:spPr>
          <a:xfrm>
            <a:off x="6629400" y="4419352"/>
            <a:ext cx="2339383" cy="56070"/>
          </a:xfrm>
          <a:prstGeom prst="line">
            <a:avLst/>
          </a:prstGeom>
          <a:ln w="3810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 сполучна лінія 21">
            <a:extLst>
              <a:ext uri="{FF2B5EF4-FFF2-40B4-BE49-F238E27FC236}">
                <a16:creationId xmlns:a16="http://schemas.microsoft.com/office/drawing/2014/main" id="{CEE53454-16B8-4B5F-B243-430A5B61284A}"/>
              </a:ext>
            </a:extLst>
          </p:cNvPr>
          <p:cNvCxnSpPr>
            <a:cxnSpLocks/>
          </p:cNvCxnSpPr>
          <p:nvPr/>
        </p:nvCxnSpPr>
        <p:spPr>
          <a:xfrm flipV="1">
            <a:off x="6275442" y="4117166"/>
            <a:ext cx="2022512" cy="165678"/>
          </a:xfrm>
          <a:prstGeom prst="line">
            <a:avLst/>
          </a:prstGeom>
          <a:ln w="3810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 сполучна лінія 25">
            <a:extLst>
              <a:ext uri="{FF2B5EF4-FFF2-40B4-BE49-F238E27FC236}">
                <a16:creationId xmlns:a16="http://schemas.microsoft.com/office/drawing/2014/main" id="{51665788-6D57-42A6-BA7F-D21B9917BEC9}"/>
              </a:ext>
            </a:extLst>
          </p:cNvPr>
          <p:cNvCxnSpPr>
            <a:cxnSpLocks/>
          </p:cNvCxnSpPr>
          <p:nvPr/>
        </p:nvCxnSpPr>
        <p:spPr>
          <a:xfrm flipV="1">
            <a:off x="3783531" y="4560088"/>
            <a:ext cx="1881773" cy="483171"/>
          </a:xfrm>
          <a:prstGeom prst="line">
            <a:avLst/>
          </a:prstGeom>
          <a:ln w="3810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 сполучна лінія 27">
            <a:extLst>
              <a:ext uri="{FF2B5EF4-FFF2-40B4-BE49-F238E27FC236}">
                <a16:creationId xmlns:a16="http://schemas.microsoft.com/office/drawing/2014/main" id="{B8ECBED8-67D3-4598-AA63-155B5B48962D}"/>
              </a:ext>
            </a:extLst>
          </p:cNvPr>
          <p:cNvCxnSpPr>
            <a:cxnSpLocks/>
          </p:cNvCxnSpPr>
          <p:nvPr/>
        </p:nvCxnSpPr>
        <p:spPr>
          <a:xfrm flipV="1">
            <a:off x="3845958" y="5042738"/>
            <a:ext cx="3300277" cy="160507"/>
          </a:xfrm>
          <a:prstGeom prst="line">
            <a:avLst/>
          </a:prstGeom>
          <a:ln w="3810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 сполучна лінія 29">
            <a:extLst>
              <a:ext uri="{FF2B5EF4-FFF2-40B4-BE49-F238E27FC236}">
                <a16:creationId xmlns:a16="http://schemas.microsoft.com/office/drawing/2014/main" id="{D4ACF117-5A01-4F12-9DCC-AD224190A64F}"/>
              </a:ext>
            </a:extLst>
          </p:cNvPr>
          <p:cNvCxnSpPr>
            <a:cxnSpLocks/>
          </p:cNvCxnSpPr>
          <p:nvPr/>
        </p:nvCxnSpPr>
        <p:spPr>
          <a:xfrm>
            <a:off x="6539948" y="5963139"/>
            <a:ext cx="1938131" cy="202181"/>
          </a:xfrm>
          <a:prstGeom prst="line">
            <a:avLst/>
          </a:prstGeom>
          <a:ln w="3810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19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957B980A-D196-40FE-BE1B-61E67248E985}"/>
              </a:ext>
            </a:extLst>
          </p:cNvPr>
          <p:cNvSpPr/>
          <p:nvPr/>
        </p:nvSpPr>
        <p:spPr>
          <a:xfrm>
            <a:off x="3355596" y="494529"/>
            <a:ext cx="8732066" cy="72798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Пригадайте, як називається лікар, що лікує захворювання дихальної системи?</a:t>
            </a:r>
          </a:p>
        </p:txBody>
      </p:sp>
      <p:pic>
        <p:nvPicPr>
          <p:cNvPr id="3074" name="Picture 2" descr="Кому поможет пульмонолог?">
            <a:extLst>
              <a:ext uri="{FF2B5EF4-FFF2-40B4-BE49-F238E27FC236}">
                <a16:creationId xmlns:a16="http://schemas.microsoft.com/office/drawing/2014/main" id="{8CDD700E-DA3C-4E50-97EE-79EE59F88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39" y="1456402"/>
            <a:ext cx="7924178" cy="5242149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3EEF7C63-45FD-41D9-A519-D578E39A8F33}"/>
              </a:ext>
            </a:extLst>
          </p:cNvPr>
          <p:cNvSpPr/>
          <p:nvPr/>
        </p:nvSpPr>
        <p:spPr>
          <a:xfrm>
            <a:off x="7663070" y="2365513"/>
            <a:ext cx="4094921" cy="3886200"/>
          </a:xfrm>
          <a:prstGeom prst="roundRect">
            <a:avLst/>
          </a:prstGeom>
          <a:solidFill>
            <a:srgbClr val="00B050"/>
          </a:solidFill>
          <a:ln w="762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Пульмунолог</a:t>
            </a:r>
            <a:endParaRPr lang="uk-U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791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Відеодемонстрація практичного змісту уроку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2C3241-D222-46BD-8322-3DDBAC95C5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374940" y="1456403"/>
            <a:ext cx="2340836" cy="16687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C35035-9F54-455B-999F-28AED7804F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4628915"/>
            <a:ext cx="2578444" cy="2162846"/>
          </a:xfrm>
          <a:prstGeom prst="rect">
            <a:avLst/>
          </a:prstGeom>
        </p:spPr>
      </p:pic>
      <p:pic>
        <p:nvPicPr>
          <p:cNvPr id="10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0C063087-B817-43A2-B575-D4751FCCB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374939" y="3272773"/>
            <a:ext cx="2257425" cy="14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A5FDE0-E747-4778-B3E5-5586A2662B8B}"/>
              </a:ext>
            </a:extLst>
          </p:cNvPr>
          <p:cNvSpPr txBox="1"/>
          <p:nvPr/>
        </p:nvSpPr>
        <p:spPr>
          <a:xfrm>
            <a:off x="2632364" y="6453207"/>
            <a:ext cx="94223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i="1" dirty="0"/>
              <a:t>Автор відео Староста Юрій. Канал "</a:t>
            </a:r>
            <a:r>
              <a:rPr lang="uk-UA" sz="1600" i="1" dirty="0" err="1"/>
              <a:t>Creative</a:t>
            </a:r>
            <a:r>
              <a:rPr lang="uk-UA" sz="1600" i="1" dirty="0"/>
              <a:t> </a:t>
            </a:r>
            <a:r>
              <a:rPr lang="uk-UA" sz="1600" i="1" dirty="0" err="1"/>
              <a:t>Teacher</a:t>
            </a:r>
            <a:r>
              <a:rPr lang="uk-UA" sz="1600" i="1" dirty="0"/>
              <a:t>" - https://www.youtube.com/watch?v=-yenBbOmdaQ</a:t>
            </a:r>
          </a:p>
        </p:txBody>
      </p:sp>
      <p:pic>
        <p:nvPicPr>
          <p:cNvPr id="7" name="Виготовлення моделі легенів. Я досліджую світ. 3 клас">
            <a:hlinkClick r:id="" action="ppaction://media"/>
            <a:extLst>
              <a:ext uri="{FF2B5EF4-FFF2-40B4-BE49-F238E27FC236}">
                <a16:creationId xmlns:a16="http://schemas.microsoft.com/office/drawing/2014/main" id="{8A50E33E-F451-4AFF-9032-BA5D5F1862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26445" y="1298269"/>
            <a:ext cx="8973574" cy="504763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674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Інструктаж. Правила роботи з ножицями </a:t>
            </a: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BC81B51B-0BF1-4E00-AB4E-94F63ABF3368}"/>
              </a:ext>
            </a:extLst>
          </p:cNvPr>
          <p:cNvSpPr/>
          <p:nvPr/>
        </p:nvSpPr>
        <p:spPr>
          <a:xfrm>
            <a:off x="6227545" y="1034063"/>
            <a:ext cx="5457524" cy="762218"/>
          </a:xfrm>
          <a:prstGeom prst="roundRect">
            <a:avLst/>
          </a:prstGeom>
          <a:solidFill>
            <a:srgbClr val="FF5B5B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/>
              <a:t>Ножиці — це небезпечний інструмент. Поводься з </a:t>
            </a:r>
            <a:r>
              <a:rPr lang="uk-UA" sz="2200" b="1"/>
              <a:t>ними обережно</a:t>
            </a:r>
            <a:r>
              <a:rPr lang="uk-UA" sz="2200" b="1" dirty="0"/>
              <a:t>.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0B36268C-BCED-4B45-B0DF-E17E71B1EB3D}"/>
              </a:ext>
            </a:extLst>
          </p:cNvPr>
          <p:cNvSpPr/>
          <p:nvPr/>
        </p:nvSpPr>
        <p:spPr>
          <a:xfrm>
            <a:off x="6227545" y="1850040"/>
            <a:ext cx="5457524" cy="762218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/>
              <a:t>На робочому місці поклади ножиці так, щоби вони не виступали за край парти.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3A9F0629-1F9F-446B-B8BF-523B3A3D4C0F}"/>
              </a:ext>
            </a:extLst>
          </p:cNvPr>
          <p:cNvSpPr/>
          <p:nvPr/>
        </p:nvSpPr>
        <p:spPr>
          <a:xfrm>
            <a:off x="6227545" y="2695850"/>
            <a:ext cx="5457524" cy="762218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/>
              <a:t>Тримай ножиці лише вістрями донизу.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3AB78784-AA7F-4C8B-9070-462F583B2489}"/>
              </a:ext>
            </a:extLst>
          </p:cNvPr>
          <p:cNvSpPr/>
          <p:nvPr/>
        </p:nvSpPr>
        <p:spPr>
          <a:xfrm>
            <a:off x="6227545" y="3541660"/>
            <a:ext cx="5457524" cy="762218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/>
              <a:t>Різати на ходу забороняється. Під час різання не вставай з місця.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8F6727D-6923-4153-8C40-8F7FF302B4C9}"/>
              </a:ext>
            </a:extLst>
          </p:cNvPr>
          <p:cNvSpPr/>
          <p:nvPr/>
        </p:nvSpPr>
        <p:spPr>
          <a:xfrm>
            <a:off x="6227545" y="4427402"/>
            <a:ext cx="5457524" cy="762218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/>
              <a:t>Передавай ножиці закритими і кільцями вперед.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35247E9E-8E9E-4266-86B9-F148DF4C7CB8}"/>
              </a:ext>
            </a:extLst>
          </p:cNvPr>
          <p:cNvSpPr/>
          <p:nvPr/>
        </p:nvSpPr>
        <p:spPr>
          <a:xfrm>
            <a:off x="6227545" y="5313145"/>
            <a:ext cx="5457524" cy="1270536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/>
              <a:t>Під час роботи з ножицями притримуй матеріал лівою рукою так, щоб він не потрапляв на лінію різання.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4E5927-2A83-46C6-970D-06EE62BA3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0" t="12355" r="21288" b="19878"/>
          <a:stretch/>
        </p:blipFill>
        <p:spPr>
          <a:xfrm>
            <a:off x="993789" y="1239941"/>
            <a:ext cx="4394751" cy="54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Інструктаж. Правила роботи з клеєм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0B36268C-BCED-4B45-B0DF-E17E71B1EB3D}"/>
              </a:ext>
            </a:extLst>
          </p:cNvPr>
          <p:cNvSpPr/>
          <p:nvPr/>
        </p:nvSpPr>
        <p:spPr>
          <a:xfrm>
            <a:off x="6227545" y="1410698"/>
            <a:ext cx="5457524" cy="7622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solidFill>
                  <a:schemeClr val="accent2">
                    <a:lumMod val="50000"/>
                  </a:schemeClr>
                </a:solidFill>
              </a:rPr>
              <a:t>Клей потрібно наносити пензликом від середини до країв.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3A9F0629-1F9F-446B-B8BF-523B3A3D4C0F}"/>
              </a:ext>
            </a:extLst>
          </p:cNvPr>
          <p:cNvSpPr/>
          <p:nvPr/>
        </p:nvSpPr>
        <p:spPr>
          <a:xfrm>
            <a:off x="6227545" y="2476178"/>
            <a:ext cx="5457524" cy="7622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solidFill>
                  <a:schemeClr val="accent2">
                    <a:lumMod val="50000"/>
                  </a:schemeClr>
                </a:solidFill>
              </a:rPr>
              <a:t>При потраплянні клею на одяг, його слід негайно змити водою.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3AB78784-AA7F-4C8B-9070-462F583B2489}"/>
              </a:ext>
            </a:extLst>
          </p:cNvPr>
          <p:cNvSpPr/>
          <p:nvPr/>
        </p:nvSpPr>
        <p:spPr>
          <a:xfrm>
            <a:off x="6227545" y="3541659"/>
            <a:ext cx="5457524" cy="12324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solidFill>
                  <a:schemeClr val="accent2">
                    <a:lumMod val="50000"/>
                  </a:schemeClr>
                </a:solidFill>
              </a:rPr>
              <a:t>Для притискання елементів аплікації і витирання рук треба користуватися серветкою.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8F6727D-6923-4153-8C40-8F7FF302B4C9}"/>
              </a:ext>
            </a:extLst>
          </p:cNvPr>
          <p:cNvSpPr/>
          <p:nvPr/>
        </p:nvSpPr>
        <p:spPr>
          <a:xfrm>
            <a:off x="6227545" y="5041987"/>
            <a:ext cx="5457524" cy="10315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solidFill>
                  <a:schemeClr val="accent2">
                    <a:lumMod val="50000"/>
                  </a:schemeClr>
                </a:solidFill>
              </a:rPr>
              <a:t>Закінчивши роботу, клей потрібно щільно закрити, пензлик і посуд помити.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9D4815-82C7-4B4C-BDE3-59DE009B3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88" y="1395679"/>
            <a:ext cx="3734657" cy="530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FE1356-6CAB-4B61-9632-4A68C4A66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81" y="1391778"/>
            <a:ext cx="3542200" cy="199248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CE51D9-9D98-4492-B7BF-824FA6EEA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900" y="1377156"/>
            <a:ext cx="3542200" cy="199248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8CD50F2-3ED0-45B9-B9A0-AF5945409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5480" y="1380495"/>
            <a:ext cx="3542198" cy="1992487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B28CB93-F244-4907-B620-57825486A6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386" y="3781307"/>
            <a:ext cx="3561050" cy="2003092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630BDF4-D352-4B68-A78F-5726E929BF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5475" y="3795741"/>
            <a:ext cx="3561050" cy="200309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D08153B-4BBE-4091-B091-6A95143A8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5480" y="3795741"/>
            <a:ext cx="3561050" cy="200309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Демонстрація інструкційної картки. Робота за поданим планом 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24EB1695-609F-478E-AB35-EEAED657054A}"/>
              </a:ext>
            </a:extLst>
          </p:cNvPr>
          <p:cNvSpPr/>
          <p:nvPr/>
        </p:nvSpPr>
        <p:spPr>
          <a:xfrm>
            <a:off x="139165" y="1201197"/>
            <a:ext cx="472159" cy="472159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F00DDF21-D601-4ECE-B769-A94F303B589B}"/>
              </a:ext>
            </a:extLst>
          </p:cNvPr>
          <p:cNvSpPr/>
          <p:nvPr/>
        </p:nvSpPr>
        <p:spPr>
          <a:xfrm>
            <a:off x="4051242" y="1213366"/>
            <a:ext cx="472159" cy="472159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ADB0CDC1-AE0A-4745-862C-C8A6C2992A1F}"/>
              </a:ext>
            </a:extLst>
          </p:cNvPr>
          <p:cNvSpPr/>
          <p:nvPr/>
        </p:nvSpPr>
        <p:spPr>
          <a:xfrm>
            <a:off x="8199400" y="1193816"/>
            <a:ext cx="472159" cy="472159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F078439-8ACA-4936-B6F5-83D03F9DA164}"/>
              </a:ext>
            </a:extLst>
          </p:cNvPr>
          <p:cNvSpPr/>
          <p:nvPr/>
        </p:nvSpPr>
        <p:spPr>
          <a:xfrm>
            <a:off x="168990" y="3559661"/>
            <a:ext cx="472159" cy="472159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3CDF1E3-3650-402D-9418-F370692D2648}"/>
              </a:ext>
            </a:extLst>
          </p:cNvPr>
          <p:cNvSpPr/>
          <p:nvPr/>
        </p:nvSpPr>
        <p:spPr>
          <a:xfrm>
            <a:off x="4074955" y="3559661"/>
            <a:ext cx="472159" cy="472159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E0804108-F3EC-46C6-BDAE-FFCEC68FDBCC}"/>
              </a:ext>
            </a:extLst>
          </p:cNvPr>
          <p:cNvSpPr/>
          <p:nvPr/>
        </p:nvSpPr>
        <p:spPr>
          <a:xfrm>
            <a:off x="8199400" y="3559661"/>
            <a:ext cx="472159" cy="472159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6" name="001 - Музика для образотворчого мистецва">
            <a:hlinkClick r:id="" action="ppaction://media"/>
            <a:extLst>
              <a:ext uri="{FF2B5EF4-FFF2-40B4-BE49-F238E27FC236}">
                <a16:creationId xmlns:a16="http://schemas.microsoft.com/office/drawing/2014/main" id="{6DDA8375-4F8C-4FF1-BE8A-3E41383D3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6674" y="6069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9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B050"/>
        </a:solidFill>
        <a:ln w="76200">
          <a:solidFill>
            <a:schemeClr val="accent6">
              <a:lumMod val="50000"/>
            </a:schemeClr>
          </a:solidFill>
          <a:prstDash val="dash"/>
        </a:ln>
      </a:spPr>
      <a:bodyPr rtlCol="0" anchor="ctr"/>
      <a:lstStyle>
        <a:defPPr algn="ctr">
          <a:defRPr sz="3600" b="1" dirty="0" err="1">
            <a:solidFill>
              <a:srgbClr val="FFFF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3162</TotalTime>
  <Words>211</Words>
  <Application>Microsoft Office PowerPoint</Application>
  <PresentationFormat>Широкоэкранный</PresentationFormat>
  <Paragraphs>49</Paragraphs>
  <Slides>7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Aharoni</vt:lpstr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Света</cp:lastModifiedBy>
  <cp:revision>414</cp:revision>
  <dcterms:created xsi:type="dcterms:W3CDTF">2018-01-05T16:38:53Z</dcterms:created>
  <dcterms:modified xsi:type="dcterms:W3CDTF">2023-01-26T22:15:42Z</dcterms:modified>
</cp:coreProperties>
</file>