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816" r:id="rId4"/>
    <p:sldMasterId id="2147483828" r:id="rId5"/>
    <p:sldMasterId id="2147483840" r:id="rId6"/>
    <p:sldMasterId id="2147483876" r:id="rId7"/>
    <p:sldMasterId id="2147483888" r:id="rId8"/>
    <p:sldMasterId id="2147483900" r:id="rId9"/>
    <p:sldMasterId id="2147483912" r:id="rId10"/>
    <p:sldMasterId id="2147483924" r:id="rId11"/>
    <p:sldMasterId id="2147483936" r:id="rId12"/>
    <p:sldMasterId id="2147483948" r:id="rId13"/>
  </p:sldMasterIdLst>
  <p:sldIdLst>
    <p:sldId id="273" r:id="rId14"/>
    <p:sldId id="271" r:id="rId15"/>
    <p:sldId id="300" r:id="rId16"/>
    <p:sldId id="299" r:id="rId17"/>
    <p:sldId id="274" r:id="rId18"/>
    <p:sldId id="275" r:id="rId19"/>
    <p:sldId id="278" r:id="rId20"/>
    <p:sldId id="283" r:id="rId21"/>
    <p:sldId id="279" r:id="rId22"/>
    <p:sldId id="280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7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AA4"/>
    <a:srgbClr val="E2C518"/>
    <a:srgbClr val="D7B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50" autoAdjust="0"/>
    <p:restoredTop sz="93056" autoAdjust="0"/>
  </p:normalViewPr>
  <p:slideViewPr>
    <p:cSldViewPr>
      <p:cViewPr varScale="1">
        <p:scale>
          <a:sx n="103" d="100"/>
          <a:sy n="103" d="100"/>
        </p:scale>
        <p:origin x="75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search?q=&#1092;&#1086;&#1090;&#1086;+&#1072;&#1085;&#1075;&#1083;&#1080;&#1081;&#1089;&#1082;&#1086;&#1081;+&#1073;&#1091;&#1083;&#1072;&#1074;&#1082;&#1080;" TargetMode="External"/><Relationship Id="rId3" Type="http://schemas.openxmlformats.org/officeDocument/2006/relationships/hyperlink" Target="http://www.google.com.ua/search?q=&#1092;&#1086;&#1090;&#1086;+&#1103;+&#1088;&#1091;&#1082;&#1086;&#1076;&#1077;&#1083;&#1100;&#1085;&#1080;&#1094;&#1072;" TargetMode="External"/><Relationship Id="rId7" Type="http://schemas.openxmlformats.org/officeDocument/2006/relationships/hyperlink" Target="http://www.google.com.ua/search?q=&#1089;&#1090;&#1088;&#1110;&#1095;&#1082;&#1080;+&#1082;&#1072;&#1088;&#1090;&#1080;&#1085;&#1082;&#1080;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ua/search?q=&#1092;&#1077;&#1090;&#1088;+&#1082;&#1072;&#1088;&#1090;&#1080;&#1085;&#1082;&#1080;" TargetMode="External"/><Relationship Id="rId11" Type="http://schemas.openxmlformats.org/officeDocument/2006/relationships/hyperlink" Target="https://www.knifeworks.com/login.aspx" TargetMode="External"/><Relationship Id="rId5" Type="http://schemas.openxmlformats.org/officeDocument/2006/relationships/hyperlink" Target="http://www.google.com.ua/search?q=&#1075;&#1091;&#1076;&#1079;&#1080;&#1082;&#1080;+&#1092;&#1086;&#1090;&#1086;" TargetMode="External"/><Relationship Id="rId10" Type="http://schemas.openxmlformats.org/officeDocument/2006/relationships/hyperlink" Target="http://www.google.com.ua/search?q=&#1082;&#1088;&#1077;&#1089;&#1083;&#1077;&#1085;&#1085;&#1103;+&#1103;&#1083;&#1080;&#1085;&#1082;&#1080;+&#1074;&#1080;&#1082;&#1088;&#1110;&#1081;&#1082;&#1072;+&#1082;&#1072;&#1088;&#1090;&#1080;&#1085;&#1082;&#1080;" TargetMode="External"/><Relationship Id="rId4" Type="http://schemas.openxmlformats.org/officeDocument/2006/relationships/hyperlink" Target="http://www.google.com.ua/search?q=&#1090;&#1072;&#1089;&#1100;&#1084;&#1072;+&#1076;&#1083;&#1103;+&#1086;&#1079;&#1076;&#1086;&#1073;&#1083;&#1077;&#1085;&#1085;&#1103;+&#1086;&#1076;&#1103;&#1075;&#1091;" TargetMode="External"/><Relationship Id="rId9" Type="http://schemas.openxmlformats.org/officeDocument/2006/relationships/hyperlink" Target="http://www.livemaster.ru/topic/1002515-podarochnyj-novogodnij-meshochek-iz-lna-svoimi-rukami?msec=6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928670"/>
            <a:ext cx="710713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та виготовлення</a:t>
            </a:r>
          </a:p>
          <a:p>
            <a:pPr lvl="0">
              <a:spcBef>
                <a:spcPct val="0"/>
              </a:spcBef>
              <a:defRPr/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торбинки 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машинним способом)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886" y="1301107"/>
            <a:ext cx="12843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</a:p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(6 ) клас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2428868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підказки"/>
          <p:cNvSpPr txBox="1">
            <a:spLocks/>
          </p:cNvSpPr>
          <p:nvPr/>
        </p:nvSpPr>
        <p:spPr>
          <a:xfrm>
            <a:off x="2857488" y="3071810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підказки"/>
          <p:cNvSpPr txBox="1">
            <a:spLocks/>
          </p:cNvSpPr>
          <p:nvPr/>
        </p:nvSpPr>
        <p:spPr>
          <a:xfrm>
            <a:off x="4214810" y="4000504"/>
            <a:ext cx="4429156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підказки"/>
          <p:cNvSpPr txBox="1">
            <a:spLocks/>
          </p:cNvSpPr>
          <p:nvPr/>
        </p:nvSpPr>
        <p:spPr>
          <a:xfrm>
            <a:off x="2857488" y="5500702"/>
            <a:ext cx="535785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D:\Мои документы\Мои рисунки\03.jpg"/>
          <p:cNvPicPr>
            <a:picLocks noChangeAspect="1" noChangeArrowheads="1"/>
          </p:cNvPicPr>
          <p:nvPr/>
        </p:nvPicPr>
        <p:blipFill>
          <a:blip r:embed="rId3" cstate="print"/>
          <a:srcRect b="19127"/>
          <a:stretch>
            <a:fillRect/>
          </a:stretch>
        </p:blipFill>
        <p:spPr bwMode="auto">
          <a:xfrm>
            <a:off x="1357290" y="142853"/>
            <a:ext cx="1071570" cy="109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D:\Мои документы\Мои рисунки\ruchnaja-mashinka-11.jpg"/>
          <p:cNvPicPr>
            <a:picLocks noChangeAspect="1" noChangeArrowheads="1"/>
          </p:cNvPicPr>
          <p:nvPr/>
        </p:nvPicPr>
        <p:blipFill>
          <a:blip r:embed="rId4" cstate="print"/>
          <a:srcRect r="-792"/>
          <a:stretch>
            <a:fillRect/>
          </a:stretch>
        </p:blipFill>
        <p:spPr bwMode="auto">
          <a:xfrm>
            <a:off x="428596" y="142852"/>
            <a:ext cx="970912" cy="109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52320" y="17859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886" y="2060848"/>
            <a:ext cx="78259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такі питання: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 зображення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проектованого виробу «Торбинка». Яка буде торбинка.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Матеріали, інструменти, обладнання та пристосування, необхідні для роботи.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робочого місця, правила безпечної праці, санітарно-гігієнічні вимоги під час виготовлення швейних виробів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торбинки. Оздоблення торбинки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 обробка торбинки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 виготовленої торбинки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вартості витрачених матеріалів.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перелік об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проектування та виготовлення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рекомендованих джерел</a:t>
            </a:r>
          </a:p>
          <a:p>
            <a:pPr marL="457200" indent="-457200"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259632" y="188640"/>
            <a:ext cx="7416824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uk-UA" sz="2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швом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зрізи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низ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мішечка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9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шов: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шва</a:t>
            </a:r>
            <a:endParaRPr lang="uk-UA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Lilya\Desktop\ІРРО 2014\фото\IMG_7679.JPG"/>
          <p:cNvPicPr/>
          <p:nvPr/>
        </p:nvPicPr>
        <p:blipFill>
          <a:blip r:embed="rId3" cstate="print"/>
          <a:srcRect l="8481" t="5405" r="4589" b="2703"/>
          <a:stretch>
            <a:fillRect/>
          </a:stretch>
        </p:blipFill>
        <p:spPr bwMode="auto">
          <a:xfrm>
            <a:off x="1461557" y="1412776"/>
            <a:ext cx="29523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://shkola.ua/web/uploads/book/77/images/8aRmAVU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3200" y="2924944"/>
            <a:ext cx="381642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188640"/>
            <a:ext cx="7632848" cy="6264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3.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частини торбинки над допоміжною лінією</a:t>
            </a: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51723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Бокові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зрізи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підігнути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виворітний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бік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двічі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 5 мм,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заметати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застрочити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Шви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припрасувати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" name="Рисунок 9" descr="C:\Users\Lilya\Desktop\ІРРО 2014\фото\IMG_7680.JPG"/>
          <p:cNvPicPr/>
          <p:nvPr/>
        </p:nvPicPr>
        <p:blipFill>
          <a:blip r:embed="rId3" cstate="print"/>
          <a:srcRect l="6818" t="4843" r="6818" b="3131"/>
          <a:stretch>
            <a:fillRect/>
          </a:stretch>
        </p:blipFill>
        <p:spPr bwMode="auto">
          <a:xfrm>
            <a:off x="1633061" y="1412776"/>
            <a:ext cx="2736304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Lilya\Desktop\ІРРО 2014\фото\IMG_7681.JPG"/>
          <p:cNvPicPr/>
          <p:nvPr/>
        </p:nvPicPr>
        <p:blipFill>
          <a:blip r:embed="rId4" cstate="print"/>
          <a:srcRect l="5405" t="2703" r="5405" b="2702"/>
          <a:stretch>
            <a:fillRect/>
          </a:stretch>
        </p:blipFill>
        <p:spPr bwMode="auto">
          <a:xfrm>
            <a:off x="5254846" y="1412776"/>
            <a:ext cx="280831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4427984" y="32849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260648"/>
            <a:ext cx="7560840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Крок 4.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 верхнього зрізу торбинки.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Lilya\Desktop\ІРРО 2014\фото\IMG_7682.JPG"/>
          <p:cNvPicPr/>
          <p:nvPr/>
        </p:nvPicPr>
        <p:blipFill>
          <a:blip r:embed="rId3" cstate="print"/>
          <a:srcRect l="7180" t="4391" r="4265" b="3404"/>
          <a:stretch>
            <a:fillRect/>
          </a:stretch>
        </p:blipFill>
        <p:spPr bwMode="auto">
          <a:xfrm>
            <a:off x="1619672" y="1700808"/>
            <a:ext cx="2808312" cy="3096344"/>
          </a:xfrm>
          <a:prstGeom prst="round2DiagRect">
            <a:avLst>
              <a:gd name="adj1" fmla="val 16667"/>
              <a:gd name="adj2" fmla="val 25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Lilya\Desktop\ІРРО 2014\фото\IMG_7685.JPG"/>
          <p:cNvPicPr/>
          <p:nvPr/>
        </p:nvPicPr>
        <p:blipFill>
          <a:blip r:embed="rId4" cstate="print"/>
          <a:srcRect l="2648" t="4652" r="7311" b="6977"/>
          <a:stretch>
            <a:fillRect/>
          </a:stretch>
        </p:blipFill>
        <p:spPr bwMode="auto">
          <a:xfrm>
            <a:off x="5398069" y="1664804"/>
            <a:ext cx="288032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75656" y="5373216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Верхні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зрізи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торбинки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підігнупи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виворітний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бік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 1 см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37321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Підігнутий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край </a:t>
            </a:r>
          </a:p>
          <a:p>
            <a:pPr algn="ctr"/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приколоти шпильками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572000" y="32129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116632"/>
            <a:ext cx="7560840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Lilya\Desktop\ІРРО 2014\фото\IMG_7686.JPG"/>
          <p:cNvPicPr/>
          <p:nvPr/>
        </p:nvPicPr>
        <p:blipFill>
          <a:blip r:embed="rId3" cstate="print"/>
          <a:srcRect l="6667" t="6667" r="6667" b="4444"/>
          <a:stretch>
            <a:fillRect/>
          </a:stretch>
        </p:blipFill>
        <p:spPr bwMode="auto">
          <a:xfrm>
            <a:off x="1142976" y="2636912"/>
            <a:ext cx="208823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Lilya\Desktop\ІРРО 2014\фото\IMG_7688.JPG"/>
          <p:cNvPicPr/>
          <p:nvPr/>
        </p:nvPicPr>
        <p:blipFill>
          <a:blip r:embed="rId4" cstate="print"/>
          <a:srcRect l="6667" t="15555" b="6667"/>
          <a:stretch>
            <a:fillRect/>
          </a:stretch>
        </p:blipFill>
        <p:spPr bwMode="auto">
          <a:xfrm>
            <a:off x="3959932" y="2657052"/>
            <a:ext cx="201622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Lilya\Desktop\ІРРО 2014\фото\IMG_7690.JPG"/>
          <p:cNvPicPr/>
          <p:nvPr/>
        </p:nvPicPr>
        <p:blipFill>
          <a:blip r:embed="rId5" cstate="print"/>
          <a:srcRect l="3448" t="13333" r="3448" b="13333"/>
          <a:stretch>
            <a:fillRect/>
          </a:stretch>
        </p:blipFill>
        <p:spPr bwMode="auto">
          <a:xfrm>
            <a:off x="6516216" y="2518096"/>
            <a:ext cx="2088232" cy="3000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75656" y="4653136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вправляння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стрічки</a:t>
            </a:r>
            <a:endParaRPr lang="ru-RU" sz="2000" b="1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91880" y="32849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56176" y="32849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75656" y="178994"/>
            <a:ext cx="70254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5</a:t>
            </a:r>
            <a:r>
              <a:rPr lang="uk-UA" dirty="0" smtClean="0"/>
              <a:t>.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Підігнутий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край,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приколотйи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шпильками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приметати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допоміжної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лінії</a:t>
            </a:r>
            <a:r>
              <a:rPr lang="ru-RU" sz="2000" spc="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endParaRPr lang="ru-RU" sz="2000" spc="2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після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1 см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шва вверх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прокласти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одну наметку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торбинки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 по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лініям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наметок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прострочити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роблячи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закріпки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на початку і в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кінці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2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кожної</a:t>
            </a:r>
            <a:r>
              <a:rPr lang="ru-RU" sz="2000" spc="20" dirty="0">
                <a:latin typeface="Times New Roman" pitchFamily="18" charset="0"/>
                <a:ea typeface="Times New Roman"/>
                <a:cs typeface="Times New Roman" pitchFamily="18" charset="0"/>
              </a:rPr>
              <a:t> строчки.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6.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Торбинку вивернути на лицьовий бік. Виправити куточки (з середини, можна гострим кінцем олівця). Шви виправити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“на ребро” шва. </a:t>
            </a: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притиснути, не прасувати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як лляна тканина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 задану форму і тримає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її.</a:t>
            </a: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Оздоблення торбинки аплікацією «Новорічна ялинка»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1.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шаблону ялинки.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папері (чи картоні) намалювати ялинку. Розміри ялинки мають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співрозмірні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розмірами торбинки. Можна малювати тільки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«половинку» ялинки, тоді її частини будуть симетричними.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 по контуру ялинку – шаблон готовий.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Lilya\Desktop\ІРРО 2014\фото\IMG_7694.JPG"/>
          <p:cNvPicPr/>
          <p:nvPr/>
        </p:nvPicPr>
        <p:blipFill>
          <a:blip r:embed="rId3" cstate="print"/>
          <a:srcRect l="3922" t="11321" r="7843" b="5660"/>
          <a:stretch>
            <a:fillRect/>
          </a:stretch>
        </p:blipFill>
        <p:spPr bwMode="auto">
          <a:xfrm>
            <a:off x="5957554" y="1665736"/>
            <a:ext cx="2659755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2.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Обведення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шаблона та розкрій ялинки.</a:t>
            </a:r>
          </a:p>
        </p:txBody>
      </p:sp>
      <p:pic>
        <p:nvPicPr>
          <p:cNvPr id="9" name="Рисунок 8" descr="C:\Users\Lilya\Desktop\ІРРО 2014\фото\IMG_7691.JPG"/>
          <p:cNvPicPr/>
          <p:nvPr/>
        </p:nvPicPr>
        <p:blipFill>
          <a:blip r:embed="rId3" cstate="print"/>
          <a:srcRect l="10811" t="9091" r="8108" b="6061"/>
          <a:stretch>
            <a:fillRect/>
          </a:stretch>
        </p:blipFill>
        <p:spPr bwMode="auto">
          <a:xfrm>
            <a:off x="1439652" y="1571612"/>
            <a:ext cx="316835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Lilya\Desktop\ІРРО 2014\фото\IMG_7693.JPG"/>
          <p:cNvPicPr/>
          <p:nvPr/>
        </p:nvPicPr>
        <p:blipFill>
          <a:blip r:embed="rId4" cstate="print"/>
          <a:srcRect l="12931" t="10112" r="9484" b="8990"/>
          <a:stretch>
            <a:fillRect/>
          </a:stretch>
        </p:blipFill>
        <p:spPr bwMode="auto">
          <a:xfrm>
            <a:off x="5364088" y="1582881"/>
            <a:ext cx="295232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31640" y="4725144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Покласти шаблон на зелений фетр. Обвести олівцем шаблон ялинки точно по контуру двічі (відносно лінії середини вправо, вліво)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79715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Розкроїти ялинку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точно по контуру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16016" y="28529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3.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Розмічання  місця розташування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гудзиків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Пришивання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гудзиків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Lilya\Desktop\ІРРО 2014\фото\IMG_7695.JPG"/>
          <p:cNvPicPr/>
          <p:nvPr/>
        </p:nvPicPr>
        <p:blipFill>
          <a:blip r:embed="rId3" cstate="print"/>
          <a:srcRect l="18034" t="18936" r="9829" b="5321"/>
          <a:stretch>
            <a:fillRect/>
          </a:stretch>
        </p:blipFill>
        <p:spPr bwMode="auto">
          <a:xfrm>
            <a:off x="1398740" y="1556792"/>
            <a:ext cx="180020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Lilya\Desktop\ІРРО 2014\фото\IMG_7700.JPG"/>
          <p:cNvPicPr/>
          <p:nvPr/>
        </p:nvPicPr>
        <p:blipFill>
          <a:blip r:embed="rId4" cstate="print"/>
          <a:srcRect l="16913" t="3222" r="20267" b="3354"/>
          <a:stretch>
            <a:fillRect/>
          </a:stretch>
        </p:blipFill>
        <p:spPr bwMode="auto">
          <a:xfrm>
            <a:off x="3696100" y="1571612"/>
            <a:ext cx="208823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C:\Users\Lilya\Desktop\ІРРО 2014\фото\IMG_7702.JPG"/>
          <p:cNvPicPr/>
          <p:nvPr/>
        </p:nvPicPr>
        <p:blipFill>
          <a:blip r:embed="rId5" cstate="print"/>
          <a:srcRect l="7000" t="7875" r="5501" b="5501"/>
          <a:stretch>
            <a:fillRect/>
          </a:stretch>
        </p:blipFill>
        <p:spPr bwMode="auto">
          <a:xfrm>
            <a:off x="6484142" y="1412776"/>
            <a:ext cx="201622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Прямая со стрелкой 20"/>
          <p:cNvCxnSpPr/>
          <p:nvPr/>
        </p:nvCxnSpPr>
        <p:spPr>
          <a:xfrm>
            <a:off x="3203848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0152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259632" y="4437113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розміти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олівцем точки пришивання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гудзиків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пришити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гудзики</a:t>
            </a: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приколоти шпильками аплікацію ялинки до торбинки (верхньої деталі торбинки)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пришити аплікацію швом “уперед голкою”,  прокладаючи стібки на відстані 3 мм від зрізу аплікації. Довжина стібків і відстань між ними мають бути рівними.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 обробка торбинки</a:t>
            </a:r>
            <a:endParaRPr lang="uk-UA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Lilya\Desktop\ІРРО 2014\фото\IMG_7705.JPG"/>
          <p:cNvPicPr/>
          <p:nvPr/>
        </p:nvPicPr>
        <p:blipFill>
          <a:blip r:embed="rId3" cstate="print"/>
          <a:srcRect l="7576" t="8333" r="16667" b="4167"/>
          <a:stretch>
            <a:fillRect/>
          </a:stretch>
        </p:blipFill>
        <p:spPr bwMode="auto">
          <a:xfrm>
            <a:off x="2627784" y="1052736"/>
            <a:ext cx="439248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59632" y="472514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по-черзі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колу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шпильки.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см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зшити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швом.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зшивання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затягнути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всередину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 спроектованої і виготовленої торбинки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Lilya\Desktop\ІРРО 2014\фото\IMG_7707.JPG"/>
          <p:cNvPicPr/>
          <p:nvPr/>
        </p:nvPicPr>
        <p:blipFill>
          <a:blip r:embed="rId3" cstate="print"/>
          <a:srcRect l="10878" r="10260" b="5744"/>
          <a:stretch>
            <a:fillRect/>
          </a:stretch>
        </p:blipFill>
        <p:spPr bwMode="auto">
          <a:xfrm>
            <a:off x="1137512" y="1952836"/>
            <a:ext cx="345638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Lilya\Desktop\ІРРО 2014\фото\IMG_7708.JPG"/>
          <p:cNvPicPr/>
          <p:nvPr/>
        </p:nvPicPr>
        <p:blipFill>
          <a:blip r:embed="rId4" cstate="print"/>
          <a:srcRect l="14718" r="8010" b="6154"/>
          <a:stretch>
            <a:fillRect/>
          </a:stretch>
        </p:blipFill>
        <p:spPr bwMode="auto">
          <a:xfrm>
            <a:off x="4932040" y="1340768"/>
            <a:ext cx="345638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31640" y="332656"/>
            <a:ext cx="734481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48680"/>
            <a:ext cx="741682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вартості витрачених матеріалів</a:t>
            </a:r>
          </a:p>
          <a:p>
            <a:pPr marL="457200" indent="-457200"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матеріальних витрат становить 11 грн. 46 коп.</a:t>
            </a: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6775"/>
              </p:ext>
            </p:extLst>
          </p:nvPr>
        </p:nvGraphicFramePr>
        <p:xfrm>
          <a:off x="1331640" y="1194402"/>
          <a:ext cx="7272810" cy="5181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8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2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одиниці вимірювання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витрат, 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лляна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Тканина фетрова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Стрічка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Нитки котушкові білі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Нитки муліне зелені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Гудзики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грн. (1 м)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грн. 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м)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(1 м)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(1 кат.)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грн. (1 </a:t>
                      </a:r>
                      <a:r>
                        <a:rPr lang="uk-UA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27 грн. (1 </a:t>
                      </a:r>
                      <a:r>
                        <a:rPr lang="uk-UA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36х25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12х8 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uk-UA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2160" y="54452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5445224"/>
            <a:ext cx="782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11.46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188640"/>
            <a:ext cx="7704856" cy="6408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Графічне зображення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проектованого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виробу “Торбинка”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Яка буде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торбинка:</a:t>
            </a:r>
            <a:endPara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торбинки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160 х180 мм.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Виріб  буде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виготовлений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лляної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тканини;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оздоблений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аплікацією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Новорічна ялинка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із зеленого фетру і червоних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“золотих”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гудзиків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затягування торбинки буде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використана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червона стрічка.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затягуванні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слугуватимуть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ручками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5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5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6" y="1988840"/>
            <a:ext cx="480377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51" y="3081243"/>
            <a:ext cx="20478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6" y="36821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r="17207"/>
          <a:stretch/>
        </p:blipFill>
        <p:spPr bwMode="auto">
          <a:xfrm>
            <a:off x="5506225" y="2339110"/>
            <a:ext cx="1310326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332656"/>
            <a:ext cx="784887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перелік об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проектування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uk-UA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b="9109"/>
          <a:stretch/>
        </p:blipFill>
        <p:spPr bwMode="auto">
          <a:xfrm>
            <a:off x="1217988" y="1112540"/>
            <a:ext cx="1491155" cy="12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6469" r="4799"/>
          <a:stretch/>
        </p:blipFill>
        <p:spPr bwMode="auto">
          <a:xfrm>
            <a:off x="3194647" y="1198594"/>
            <a:ext cx="1702053" cy="12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31" y="1285860"/>
            <a:ext cx="1143000" cy="12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" b="20620"/>
          <a:stretch/>
        </p:blipFill>
        <p:spPr bwMode="auto">
          <a:xfrm>
            <a:off x="971601" y="2505075"/>
            <a:ext cx="1872207" cy="11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0318" b="5118"/>
          <a:stretch/>
        </p:blipFill>
        <p:spPr bwMode="auto">
          <a:xfrm>
            <a:off x="6708271" y="1180749"/>
            <a:ext cx="1792819" cy="17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23" y="2654810"/>
            <a:ext cx="2085975" cy="14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51" y="486916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4" y="4734646"/>
            <a:ext cx="23288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332656"/>
            <a:ext cx="784887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рекомендованих джерел</a:t>
            </a:r>
          </a:p>
          <a:p>
            <a:pPr marL="457200" indent="-457200"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3246616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87624" y="-1712729"/>
            <a:ext cx="7632848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www.google.com.ua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lang="uk-U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search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?</a:t>
            </a:r>
            <a:r>
              <a:rPr lang="uk-U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q=тасьма+для+оздоблення+одягу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(тасьма для оздоблення одягу)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www.google.com.ua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search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?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q=гудзики+фото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(види ґудзиків)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www.google.com.ua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search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?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q=фетр+картинки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(тканина, фетр)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www.google.com.ua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search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?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q=стрічки+картинки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(стрічки)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www.google.com.ua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search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?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q=фото+английской+булавки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(булавка)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www.livemaster.ru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/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topic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/1002515-podarochnyj-novogodnij-meshochek-iz-lna-svoimi-rukami?msec=68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(різні види подарункових новорічних торбинок) 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http://domashnij-portal.ru/shvejka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– сумочка-мішечок, ручні шви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ww.google.com.ua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/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search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?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q=креслення+ялинки+викрійка+картинки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шаблон ялинки)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www.google.com.ua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q=безпека+праці+під+час+ручного+шиття+картинки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(робоча поза під час шиття)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1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332656"/>
            <a:ext cx="7488832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Презентацію створила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Дідкова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Лілія Дмитрівна,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вчитель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трудового навчання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СШ №189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Деснянського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району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 міста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Києва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Київ 2014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1124744"/>
            <a:ext cx="4005263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188640"/>
            <a:ext cx="7704856" cy="6408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Матеріали, інструменти, пристосування та </a:t>
            </a:r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endParaRPr lang="uk-UA" sz="2000" b="1" dirty="0">
              <a:solidFill>
                <a:srgbClr val="FF000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Інструменти          Пристосування           Обладнання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cs3.livemaster.ru/zhurnalfoto/d/9/4/141124220247.jpeg"/>
          <p:cNvPicPr>
            <a:picLocks noChangeAspect="1" noChangeArrowheads="1"/>
          </p:cNvPicPr>
          <p:nvPr/>
        </p:nvPicPr>
        <p:blipFill>
          <a:blip r:embed="rId3" cstate="print"/>
          <a:srcRect l="16172" t="60606" r="51483" b="9091"/>
          <a:stretch>
            <a:fillRect/>
          </a:stretch>
        </p:blipFill>
        <p:spPr bwMode="auto">
          <a:xfrm>
            <a:off x="1259632" y="1484784"/>
            <a:ext cx="1224136" cy="1440160"/>
          </a:xfrm>
          <a:prstGeom prst="rect">
            <a:avLst/>
          </a:prstGeom>
          <a:noFill/>
        </p:spPr>
      </p:pic>
      <p:pic>
        <p:nvPicPr>
          <p:cNvPr id="11" name="Picture 6" descr="http://shillopop.com/wp-content/uploads/2012/12/%D1%84%D0%B5%D1%82%D1%80-%D0%B5%D0%B4%D0%B05-450x337.jpg"/>
          <p:cNvPicPr>
            <a:picLocks noChangeAspect="1" noChangeArrowheads="1"/>
          </p:cNvPicPr>
          <p:nvPr/>
        </p:nvPicPr>
        <p:blipFill rotWithShape="1">
          <a:blip r:embed="rId4" cstate="print"/>
          <a:srcRect l="83876" t="52000" r="4142" b="7825"/>
          <a:stretch/>
        </p:blipFill>
        <p:spPr bwMode="auto">
          <a:xfrm>
            <a:off x="2667468" y="1484784"/>
            <a:ext cx="864096" cy="1454124"/>
          </a:xfrm>
          <a:prstGeom prst="rect">
            <a:avLst/>
          </a:prstGeom>
          <a:noFill/>
        </p:spPr>
      </p:pic>
      <p:pic>
        <p:nvPicPr>
          <p:cNvPr id="12" name="Picture 8" descr="http://4.bp.blogspot.com/-cfgWMca3agw/UKKDZ3b7lOI/AAAAAAAADSA/kH2eaWa__Qk/s1600/DSC_3940.jpg"/>
          <p:cNvPicPr>
            <a:picLocks noChangeAspect="1" noChangeArrowheads="1"/>
          </p:cNvPicPr>
          <p:nvPr/>
        </p:nvPicPr>
        <p:blipFill>
          <a:blip r:embed="rId5" cstate="print"/>
          <a:srcRect l="30163" t="44118" r="57960" b="49895"/>
          <a:stretch>
            <a:fillRect/>
          </a:stretch>
        </p:blipFill>
        <p:spPr bwMode="auto">
          <a:xfrm rot="5400000">
            <a:off x="4750589" y="1980441"/>
            <a:ext cx="1495364" cy="50405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92" y="1528511"/>
            <a:ext cx="5730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1" y="1571612"/>
            <a:ext cx="1298575" cy="141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953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50" y="3710774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50" y="4919626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43" y="5168504"/>
            <a:ext cx="2857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98" y="3710774"/>
            <a:ext cx="433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93" y="5517852"/>
            <a:ext cx="854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08" y="5220676"/>
            <a:ext cx="5429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58" y="5064144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66" y="3601236"/>
            <a:ext cx="15113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7651" r="33821" b="7951"/>
          <a:stretch/>
        </p:blipFill>
        <p:spPr bwMode="auto">
          <a:xfrm>
            <a:off x="3630792" y="1484784"/>
            <a:ext cx="1480127" cy="14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6965" b="4123"/>
          <a:stretch/>
        </p:blipFill>
        <p:spPr bwMode="auto">
          <a:xfrm>
            <a:off x="4067944" y="3710774"/>
            <a:ext cx="1682355" cy="138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188640"/>
            <a:ext cx="7704856" cy="6408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робочого місця, правила безпечної праці, санітарно-гігієнічні вимоги під час виготовлення швейних виробів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інструменти і пристосування зберігати у спеціальній коробці;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виконанні ручних робіт коробку  з інструментами та пристосуваннями зберігати на столі  праворуч від тканини;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світло має падати зліва на робоче місце;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через кожну годину шиття необхідно робити відпочинок для очей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10 хв.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не залишати голку без нитки, не вколювати в одяг;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ножиці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робочому столі мають бути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зімкненими лезами, направленими від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себе.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2521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15616" y="260648"/>
            <a:ext cx="7632848" cy="62646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1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на швейній машині</a:t>
            </a:r>
          </a:p>
          <a:p>
            <a:pPr algn="just">
              <a:buFont typeface="Arial" pitchFamily="34" charset="0"/>
              <a:buChar char="•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Волосся має бути сховане під косинку.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На машині не повинні лежати сторонні предмети.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Перед роботою перевірити, чи не залишилися у виробі шпильки і голки.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Не нахилятися близько до частин машини, що рухаються і обертаються 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Стежити за правильним положенням рук.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Світло повинне падати на робочу поверхню з лівого боку або спереду.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Сидіти за машиною потрібно прямо, на усій поверхні стільця, злегка нахиливши корпус і голову вперед.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Стілець повинен стояти проти голки..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Відстань між працюючим і столом машини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має бути 10 - 15 см.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Руки під час роботи повинні лежати на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платформі машини (на виробі), права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попереду лівої, під рукавом машини.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Виріб повинен знаходитися на відстані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30 - 40 см від очей працюючого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781747" cy="30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5000628" y="2214554"/>
            <a:ext cx="321471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2000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04664"/>
            <a:ext cx="74888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час роботи з  електричною праскою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перевірити справність шнура;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вмикати і вимикати праску сухими руками, тримаючись за вилку;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ставити праску на жаростійку підставку, стежити за тим, щоб підошва праски не торкалася шнура;</a:t>
            </a: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стежити за правильною установкою положення терморегулятора;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залишати ввімкнену праску на виробі, що прасується;</a:t>
            </a:r>
          </a:p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залишати ввімкнену праску без нагляду;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після закінчення роботи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праску вимкнути з електромережі.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http://shkola.ua/web/uploads/book/77/images/94z4wBd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21038"/>
            <a:ext cx="3312368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5215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259632" y="188640"/>
            <a:ext cx="7632848" cy="61206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виготовлення та оздоблення торбинки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uk-UA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Побудова креслення, виготовлення викрійки, розкладка викрійки на тканині, розкрій торбинки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1.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креслення торбинки</a:t>
            </a:r>
            <a:r>
              <a:rPr lang="uk-UA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 прямокутник (з використанням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лінійки та олівця) довжиною  160 мм,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шириною – 180 мм.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2.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викрійки торбинки.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 креслення по основному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контуру.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3.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Розкладання викрійки на тканині</a:t>
            </a:r>
            <a:r>
              <a:rPr lang="uk-UA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напрямок нитки основи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Тканину скласти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вдвоє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лицьовим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боком всередину. Приколоти шпильками викрійку (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 напрямку нитки основи та економії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C:\Users\Lilya\Desktop\ІРРО 2014\фото\IMG_7667.JPG"/>
          <p:cNvPicPr>
            <a:picLocks noChangeAspect="1" noChangeArrowheads="1"/>
          </p:cNvPicPr>
          <p:nvPr/>
        </p:nvPicPr>
        <p:blipFill>
          <a:blip r:embed="rId3" cstate="print"/>
          <a:srcRect l="3646"/>
          <a:stretch>
            <a:fillRect/>
          </a:stretch>
        </p:blipFill>
        <p:spPr bwMode="auto">
          <a:xfrm rot="10800000">
            <a:off x="6300192" y="1893743"/>
            <a:ext cx="2336141" cy="1390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44008" y="3284984"/>
            <a:ext cx="4248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043608" y="260648"/>
            <a:ext cx="7632848" cy="626469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6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4.</a:t>
            </a:r>
            <a:r>
              <a:rPr lang="uk-UA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Розкроювання деталей торбинки.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Обвести 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 олівцем по контуру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викрійки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додавши припуск на шов 0,7 см.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Викрійку 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відколоти</a:t>
            </a:r>
            <a:r>
              <a:rPr lang="uk-UA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Розкроїти деталі </a:t>
            </a:r>
            <a:endParaRPr lang="uk-UA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торбинки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. Підготовка деталей крою до обробки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uk-UA" sz="6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6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1.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ширині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швом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«вперед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голкою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 90 мм (9 см) 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верхнього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зрізу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62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uk-UA" sz="2000" b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b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uk-UA" sz="20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Шов</a:t>
            </a:r>
            <a:r>
              <a:rPr lang="uk-UA" sz="6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"вперед 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голкою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" </a:t>
            </a:r>
            <a:endParaRPr lang="uk-UA" sz="6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Lilya\Desktop\ІРРО 2014\фото\IMG_7674.JPG"/>
          <p:cNvPicPr/>
          <p:nvPr/>
        </p:nvPicPr>
        <p:blipFill>
          <a:blip r:embed="rId3" cstate="print"/>
          <a:srcRect t="21991" b="12036"/>
          <a:stretch>
            <a:fillRect/>
          </a:stretch>
        </p:blipFill>
        <p:spPr bwMode="auto">
          <a:xfrm>
            <a:off x="1339801" y="4005064"/>
            <a:ext cx="2592288" cy="1980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Техника выполнения ручных швов часть 1"/>
          <p:cNvPicPr/>
          <p:nvPr/>
        </p:nvPicPr>
        <p:blipFill>
          <a:blip r:embed="rId4" cstate="print"/>
          <a:srcRect t="15060" b="28467"/>
          <a:stretch>
            <a:fillRect/>
          </a:stretch>
        </p:blipFill>
        <p:spPr bwMode="auto">
          <a:xfrm>
            <a:off x="5436096" y="4149080"/>
            <a:ext cx="2808312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8812"/>
            <a:ext cx="284380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521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57422" y="357166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32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текст підказки"/>
          <p:cNvSpPr txBox="1">
            <a:spLocks/>
          </p:cNvSpPr>
          <p:nvPr/>
        </p:nvSpPr>
        <p:spPr>
          <a:xfrm>
            <a:off x="1187624" y="188640"/>
            <a:ext cx="7632848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Пошиття торбинки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  <a:r>
              <a:rPr lang="uk-UA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Зметування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зшивання торбинки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Lilya\Desktop\ІРРО 2014\фото\IMG_7677.JPG"/>
          <p:cNvPicPr/>
          <p:nvPr/>
        </p:nvPicPr>
        <p:blipFill>
          <a:blip r:embed="rId3" cstate="print"/>
          <a:srcRect l="4000" t="4878" r="10000" b="4878"/>
          <a:stretch>
            <a:fillRect/>
          </a:stretch>
        </p:blipFill>
        <p:spPr bwMode="auto">
          <a:xfrm>
            <a:off x="1348317" y="1285860"/>
            <a:ext cx="309634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Lilya\Desktop\ІРРО 2014\фото\IMG_7679.JPG"/>
          <p:cNvPicPr/>
          <p:nvPr/>
        </p:nvPicPr>
        <p:blipFill>
          <a:blip r:embed="rId4" cstate="print"/>
          <a:srcRect l="8889" t="5128" r="4444" b="2564"/>
          <a:stretch>
            <a:fillRect/>
          </a:stretch>
        </p:blipFill>
        <p:spPr bwMode="auto">
          <a:xfrm>
            <a:off x="5451224" y="1185036"/>
            <a:ext cx="302433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43608" y="465313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Скласти деталі торбинки  лицьовим боком одна до одної, урівнюючи зрізи, сколоти шпильками і зметати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1 см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зрізів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допоміжної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зрізів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716016" y="292494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76056" y="4293096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Зшити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швом «строчка» (на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швейній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закріпками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початку і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строчки.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(Шити можна  і вручну, якщо немає швейної машини).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1195</Words>
  <Application>Microsoft Office PowerPoint</Application>
  <PresentationFormat>Экран (4:3)</PresentationFormat>
  <Paragraphs>341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5_Тема Office</vt:lpstr>
      <vt:lpstr>6_Тема Office</vt:lpstr>
      <vt:lpstr>7_Тема Office</vt:lpstr>
      <vt:lpstr>10_Тема Office</vt:lpstr>
      <vt:lpstr>11_Тема Office</vt:lpstr>
      <vt:lpstr>12_Тема Office</vt:lpstr>
      <vt:lpstr>8_Тема Office</vt:lpstr>
      <vt:lpstr>13_Тема Office</vt:lpstr>
      <vt:lpstr>14_Тема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Nadezhda</cp:lastModifiedBy>
  <cp:revision>254</cp:revision>
  <cp:lastPrinted>2014-12-27T09:06:30Z</cp:lastPrinted>
  <dcterms:modified xsi:type="dcterms:W3CDTF">2017-06-17T15:13:50Z</dcterms:modified>
</cp:coreProperties>
</file>