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18"/>
  </p:handoutMasterIdLst>
  <p:sldIdLst>
    <p:sldId id="256" r:id="rId2"/>
    <p:sldId id="259" r:id="rId3"/>
    <p:sldId id="258" r:id="rId4"/>
    <p:sldId id="261" r:id="rId5"/>
    <p:sldId id="267" r:id="rId6"/>
    <p:sldId id="26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AFA"/>
    <a:srgbClr val="FF004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7788" autoAdjust="0"/>
    <p:restoredTop sz="94660"/>
  </p:normalViewPr>
  <p:slideViewPr>
    <p:cSldViewPr snapToGrid="0">
      <p:cViewPr varScale="1">
        <p:scale>
          <a:sx n="70" d="100"/>
          <a:sy n="70" d="100"/>
        </p:scale>
        <p:origin x="-1194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820" y="7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88D0DF-48D5-4684-8096-31748A7D21F7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32C423-004B-4D5F-AD3F-0D2C021461D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11205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BB889-9D34-4BBB-8EBF-7B432ADE08F0}" type="datetimeFigureOut">
              <a:rPr lang="ru-RU" smtClean="0"/>
              <a:pPr/>
              <a:t>11.11.2019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8" name="Заголовок 1"/>
          <p:cNvSpPr>
            <a:spLocks noGrp="1"/>
          </p:cNvSpPr>
          <p:nvPr>
            <p:ph type="ctrTitle"/>
          </p:nvPr>
        </p:nvSpPr>
        <p:spPr>
          <a:xfrm>
            <a:off x="2947915" y="537655"/>
            <a:ext cx="6441743" cy="1876607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4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ookman Old Style" panose="02050604050505020204" pitchFamily="18" charset="0"/>
              </a:rPr>
              <a:t>Ресурсні властивості літосфери</a:t>
            </a:r>
            <a:endParaRPr lang="ru-RU" sz="44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1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755642" y="6234260"/>
            <a:ext cx="2101755" cy="485870"/>
          </a:xfrm>
        </p:spPr>
        <p:txBody>
          <a:bodyPr>
            <a:noAutofit/>
          </a:bodyPr>
          <a:lstStyle/>
          <a:p>
            <a:r>
              <a:rPr lang="uk-UA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</a:rPr>
              <a:t>11 клас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3832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92751"/>
            <a:ext cx="8229600" cy="776240"/>
          </a:xfrm>
        </p:spPr>
        <p:txBody>
          <a:bodyPr>
            <a:normAutofit/>
          </a:bodyPr>
          <a:lstStyle/>
          <a:p>
            <a:r>
              <a:rPr lang="ru-RU" sz="3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Осадові</a:t>
            </a:r>
            <a:r>
              <a:rPr lang="ru-RU" sz="3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3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органічні</a:t>
            </a:r>
            <a:r>
              <a:rPr lang="ru-RU" sz="3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породи</a:t>
            </a:r>
            <a:endParaRPr lang="ru-RU" sz="3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45910" y="1181502"/>
            <a:ext cx="43945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 err="1" smtClean="0">
                <a:latin typeface="Bookman Old Style" pitchFamily="18" charset="0"/>
              </a:rPr>
              <a:t>Утворилися</a:t>
            </a:r>
            <a:r>
              <a:rPr lang="ru-RU" sz="2000" b="1" i="1" dirty="0" smtClean="0">
                <a:latin typeface="Bookman Old Style" pitchFamily="18" charset="0"/>
              </a:rPr>
              <a:t> </a:t>
            </a:r>
            <a:r>
              <a:rPr lang="ru-RU" sz="2000" b="1" i="1" dirty="0" err="1" smtClean="0">
                <a:solidFill>
                  <a:srgbClr val="C00000"/>
                </a:solidFill>
                <a:latin typeface="Bookman Old Style" pitchFamily="18" charset="0"/>
              </a:rPr>
              <a:t>зі</a:t>
            </a:r>
            <a: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r>
              <a:rPr lang="ru-RU" sz="2000" b="1" i="1" dirty="0" err="1" smtClean="0">
                <a:solidFill>
                  <a:srgbClr val="C00000"/>
                </a:solidFill>
                <a:latin typeface="Bookman Old Style" pitchFamily="18" charset="0"/>
              </a:rPr>
              <a:t>скам'янілих</a:t>
            </a:r>
            <a: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r>
              <a:rPr lang="ru-RU" sz="2000" b="1" i="1" dirty="0" err="1" smtClean="0">
                <a:solidFill>
                  <a:srgbClr val="C00000"/>
                </a:solidFill>
                <a:latin typeface="Bookman Old Style" pitchFamily="18" charset="0"/>
              </a:rPr>
              <a:t>решток</a:t>
            </a:r>
            <a: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r>
              <a:rPr lang="ru-RU" sz="2000" b="1" i="1" dirty="0" err="1" smtClean="0">
                <a:solidFill>
                  <a:srgbClr val="C00000"/>
                </a:solidFill>
                <a:latin typeface="Bookman Old Style" pitchFamily="18" charset="0"/>
              </a:rPr>
              <a:t>живих</a:t>
            </a:r>
            <a: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r>
              <a:rPr lang="ru-RU" sz="2000" b="1" i="1" dirty="0" err="1" smtClean="0">
                <a:solidFill>
                  <a:srgbClr val="C00000"/>
                </a:solidFill>
                <a:latin typeface="Bookman Old Style" pitchFamily="18" charset="0"/>
              </a:rPr>
              <a:t>організмів</a:t>
            </a:r>
            <a: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r>
              <a:rPr lang="ru-RU" sz="2000" b="1" i="1" dirty="0" err="1" smtClean="0">
                <a:latin typeface="Bookman Old Style" pitchFamily="18" charset="0"/>
              </a:rPr>
              <a:t>або</a:t>
            </a:r>
            <a:r>
              <a:rPr lang="ru-RU" sz="2000" b="1" i="1" dirty="0" smtClean="0">
                <a:latin typeface="Bookman Old Style" pitchFamily="18" charset="0"/>
              </a:rPr>
              <a:t> </a:t>
            </a:r>
            <a:r>
              <a:rPr lang="ru-RU" sz="2000" b="1" i="1" dirty="0" err="1" smtClean="0">
                <a:latin typeface="Bookman Old Style" pitchFamily="18" charset="0"/>
              </a:rPr>
              <a:t>продуктів</a:t>
            </a:r>
            <a:r>
              <a:rPr lang="ru-RU" sz="2000" b="1" i="1" dirty="0" smtClean="0">
                <a:latin typeface="Bookman Old Style" pitchFamily="18" charset="0"/>
              </a:rPr>
              <a:t> </a:t>
            </a:r>
            <a:r>
              <a:rPr lang="ru-RU" sz="2000" b="1" i="1" dirty="0" err="1" smtClean="0">
                <a:latin typeface="Bookman Old Style" pitchFamily="18" charset="0"/>
              </a:rPr>
              <a:t>їхньої</a:t>
            </a:r>
            <a:r>
              <a:rPr lang="ru-RU" sz="2000" b="1" i="1" dirty="0" smtClean="0">
                <a:latin typeface="Bookman Old Style" pitchFamily="18" charset="0"/>
              </a:rPr>
              <a:t> </a:t>
            </a:r>
            <a:r>
              <a:rPr lang="ru-RU" sz="2000" b="1" i="1" dirty="0" err="1" smtClean="0">
                <a:latin typeface="Bookman Old Style" pitchFamily="18" charset="0"/>
              </a:rPr>
              <a:t>життє-діяльності</a:t>
            </a:r>
            <a:r>
              <a:rPr lang="ru-RU" sz="2000" b="1" i="1" dirty="0" smtClean="0">
                <a:latin typeface="Bookman Old Style" pitchFamily="18" charset="0"/>
              </a:rPr>
              <a:t> </a:t>
            </a:r>
            <a:endParaRPr lang="ru-RU" sz="2000" b="1" i="1" dirty="0">
              <a:latin typeface="Bookman Old Style" pitchFamily="18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3207" y="2565781"/>
            <a:ext cx="4135272" cy="17878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31558" y="1345466"/>
            <a:ext cx="3626348" cy="22848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72501" y="3807725"/>
            <a:ext cx="3630305" cy="24838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361063" y="2606722"/>
            <a:ext cx="22935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i="1" dirty="0" smtClean="0">
                <a:latin typeface="Bookman Old Style" pitchFamily="18" charset="0"/>
              </a:rPr>
              <a:t>Кам’яне вугілля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312781" y="3817540"/>
            <a:ext cx="9060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 smtClean="0">
                <a:solidFill>
                  <a:schemeClr val="bg1"/>
                </a:solidFill>
                <a:latin typeface="Bookman Old Style" pitchFamily="18" charset="0"/>
              </a:rPr>
              <a:t>торф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9559" y="4544704"/>
            <a:ext cx="4148920" cy="18009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Прямоугольник 9"/>
          <p:cNvSpPr/>
          <p:nvPr/>
        </p:nvSpPr>
        <p:spPr>
          <a:xfrm>
            <a:off x="2210937" y="5991367"/>
            <a:ext cx="248693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i="1" dirty="0" smtClean="0">
                <a:solidFill>
                  <a:schemeClr val="bg1"/>
                </a:solidFill>
                <a:latin typeface="Bookman Old Style" pitchFamily="18" charset="0"/>
              </a:rPr>
              <a:t>Вапняк-черепашник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0353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Осадові</a:t>
            </a: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хімічні</a:t>
            </a: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гірські</a:t>
            </a: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породи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6602" y="1545947"/>
            <a:ext cx="421715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b="1" dirty="0" err="1" smtClean="0">
                <a:latin typeface="Bookman Old Style" pitchFamily="18" charset="0"/>
                <a:cs typeface="Arial" pitchFamily="34" charset="0"/>
              </a:rPr>
              <a:t>є</a:t>
            </a:r>
            <a:r>
              <a:rPr lang="ru-RU" sz="2000" b="1" dirty="0" smtClean="0">
                <a:latin typeface="Bookman Old Style" pitchFamily="18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Bookman Old Style" pitchFamily="18" charset="0"/>
                <a:cs typeface="Arial" pitchFamily="34" charset="0"/>
              </a:rPr>
              <a:t>результатом </a:t>
            </a:r>
            <a:r>
              <a:rPr lang="ru-RU" sz="2000" b="1" dirty="0" err="1" smtClean="0">
                <a:solidFill>
                  <a:srgbClr val="C00000"/>
                </a:solidFill>
                <a:latin typeface="Bookman Old Style" pitchFamily="18" charset="0"/>
                <a:cs typeface="Arial" pitchFamily="34" charset="0"/>
              </a:rPr>
              <a:t>хімічних</a:t>
            </a:r>
            <a:r>
              <a:rPr lang="ru-RU" sz="2000" b="1" dirty="0" smtClean="0">
                <a:solidFill>
                  <a:srgbClr val="C00000"/>
                </a:solidFill>
                <a:latin typeface="Bookman Old Style" pitchFamily="18" charset="0"/>
                <a:cs typeface="Arial" pitchFamily="34" charset="0"/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  <a:latin typeface="Bookman Old Style" pitchFamily="18" charset="0"/>
                <a:cs typeface="Arial" pitchFamily="34" charset="0"/>
              </a:rPr>
              <a:t>реакцій</a:t>
            </a:r>
            <a:r>
              <a:rPr lang="ru-RU" sz="2000" b="1" dirty="0" smtClean="0">
                <a:latin typeface="Bookman Old Style" pitchFamily="18" charset="0"/>
                <a:cs typeface="Arial" pitchFamily="34" charset="0"/>
              </a:rPr>
              <a:t>, </a:t>
            </a:r>
            <a:r>
              <a:rPr lang="ru-RU" sz="2000" b="1" dirty="0" err="1" smtClean="0">
                <a:latin typeface="Bookman Old Style" pitchFamily="18" charset="0"/>
                <a:cs typeface="Arial" pitchFamily="34" charset="0"/>
              </a:rPr>
              <a:t>зокрема</a:t>
            </a:r>
            <a:r>
              <a:rPr lang="ru-RU" sz="2000" b="1" dirty="0" smtClean="0">
                <a:latin typeface="Bookman Old Style" pitchFamily="18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Bookman Old Style" pitchFamily="18" charset="0"/>
                <a:cs typeface="Arial" pitchFamily="34" charset="0"/>
              </a:rPr>
              <a:t>випадання</a:t>
            </a:r>
            <a:r>
              <a:rPr lang="ru-RU" sz="2000" b="1" dirty="0" smtClean="0">
                <a:latin typeface="Bookman Old Style" pitchFamily="18" charset="0"/>
                <a:cs typeface="Arial" pitchFamily="34" charset="0"/>
              </a:rPr>
              <a:t> в осад </a:t>
            </a:r>
            <a:r>
              <a:rPr lang="ru-RU" sz="2000" b="1" dirty="0" err="1" smtClean="0">
                <a:latin typeface="Bookman Old Style" pitchFamily="18" charset="0"/>
                <a:cs typeface="Arial" pitchFamily="34" charset="0"/>
              </a:rPr>
              <a:t>хімічних</a:t>
            </a:r>
            <a:r>
              <a:rPr lang="ru-RU" sz="2000" b="1" dirty="0" smtClean="0">
                <a:latin typeface="Bookman Old Style" pitchFamily="18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Bookman Old Style" pitchFamily="18" charset="0"/>
                <a:cs typeface="Arial" pitchFamily="34" charset="0"/>
              </a:rPr>
              <a:t>сполук</a:t>
            </a:r>
            <a:r>
              <a:rPr lang="ru-RU" sz="2000" b="1" dirty="0" smtClean="0">
                <a:latin typeface="Bookman Old Style" pitchFamily="18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Bookman Old Style" pitchFamily="18" charset="0"/>
                <a:cs typeface="Arial" pitchFamily="34" charset="0"/>
              </a:rPr>
              <a:t>з</a:t>
            </a:r>
            <a:r>
              <a:rPr lang="ru-RU" sz="2000" b="1" dirty="0" smtClean="0">
                <a:latin typeface="Bookman Old Style" pitchFamily="18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Bookman Old Style" pitchFamily="18" charset="0"/>
                <a:cs typeface="Arial" pitchFamily="34" charset="0"/>
              </a:rPr>
              <a:t>морської</a:t>
            </a:r>
            <a:r>
              <a:rPr lang="ru-RU" sz="2000" b="1" dirty="0" smtClean="0">
                <a:latin typeface="Bookman Old Style" pitchFamily="18" charset="0"/>
                <a:cs typeface="Arial" pitchFamily="34" charset="0"/>
              </a:rPr>
              <a:t> води, </a:t>
            </a:r>
            <a:r>
              <a:rPr lang="ru-RU" sz="2000" b="1" dirty="0" err="1" smtClean="0">
                <a:latin typeface="Bookman Old Style" pitchFamily="18" charset="0"/>
                <a:cs typeface="Arial" pitchFamily="34" charset="0"/>
              </a:rPr>
              <a:t>з</a:t>
            </a:r>
            <a:r>
              <a:rPr lang="ru-RU" sz="2000" b="1" dirty="0" smtClean="0">
                <a:latin typeface="Bookman Old Style" pitchFamily="18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Bookman Old Style" pitchFamily="18" charset="0"/>
                <a:cs typeface="Arial" pitchFamily="34" charset="0"/>
              </a:rPr>
              <a:t>атмо-сферних</a:t>
            </a:r>
            <a:r>
              <a:rPr lang="ru-RU" sz="2000" b="1" dirty="0" smtClean="0">
                <a:latin typeface="Bookman Old Style" pitchFamily="18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Bookman Old Style" pitchFamily="18" charset="0"/>
                <a:cs typeface="Arial" pitchFamily="34" charset="0"/>
              </a:rPr>
              <a:t>газів</a:t>
            </a:r>
            <a:r>
              <a:rPr lang="ru-RU" sz="2000" b="1" dirty="0" smtClean="0">
                <a:latin typeface="Bookman Old Style" pitchFamily="18" charset="0"/>
                <a:cs typeface="Arial" pitchFamily="34" charset="0"/>
              </a:rPr>
              <a:t>, </a:t>
            </a:r>
            <a:r>
              <a:rPr lang="ru-RU" sz="2000" b="1" dirty="0" err="1" smtClean="0">
                <a:latin typeface="Bookman Old Style" pitchFamily="18" charset="0"/>
                <a:cs typeface="Arial" pitchFamily="34" charset="0"/>
              </a:rPr>
              <a:t>космічного</a:t>
            </a:r>
            <a:r>
              <a:rPr lang="ru-RU" sz="2000" b="1" dirty="0" smtClean="0">
                <a:latin typeface="Bookman Old Style" pitchFamily="18" charset="0"/>
                <a:cs typeface="Arial" pitchFamily="34" charset="0"/>
              </a:rPr>
              <a:t> </a:t>
            </a:r>
            <a:r>
              <a:rPr lang="ru-RU" sz="2000" b="1" dirty="0" err="1" smtClean="0">
                <a:latin typeface="Bookman Old Style" pitchFamily="18" charset="0"/>
                <a:cs typeface="Arial" pitchFamily="34" charset="0"/>
              </a:rPr>
              <a:t>матеріалу</a:t>
            </a:r>
            <a:endParaRPr lang="ru-RU" sz="2000" b="1" dirty="0">
              <a:latin typeface="Bookman Old Style" pitchFamily="18" charset="0"/>
              <a:cs typeface="Arial" pitchFamily="34" charset="0"/>
            </a:endParaRP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94830" y="1351130"/>
            <a:ext cx="4205809" cy="24975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57407" y="3916907"/>
            <a:ext cx="4113639" cy="25111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376" y="3944203"/>
            <a:ext cx="3998794" cy="24544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3899" y="1160061"/>
            <a:ext cx="8325134" cy="1037228"/>
          </a:xfrm>
        </p:spPr>
        <p:txBody>
          <a:bodyPr>
            <a:noAutofit/>
          </a:bodyPr>
          <a:lstStyle/>
          <a:p>
            <a:pPr algn="just"/>
            <a:r>
              <a:rPr lang="ru-RU" sz="1800" b="1" dirty="0" err="1" smtClean="0">
                <a:latin typeface="Bookman Old Style" pitchFamily="18" charset="0"/>
              </a:rPr>
              <a:t>Процеси</a:t>
            </a:r>
            <a:r>
              <a:rPr lang="ru-RU" sz="1800" b="1" dirty="0" smtClean="0">
                <a:latin typeface="Bookman Old Style" pitchFamily="18" charset="0"/>
              </a:rPr>
              <a:t> </a:t>
            </a:r>
            <a:r>
              <a:rPr lang="ru-RU" sz="1800" b="1" dirty="0" err="1" smtClean="0">
                <a:latin typeface="Bookman Old Style" pitchFamily="18" charset="0"/>
              </a:rPr>
              <a:t>формування</a:t>
            </a:r>
            <a:r>
              <a:rPr lang="ru-RU" sz="1800" b="1" dirty="0" smtClean="0">
                <a:latin typeface="Bookman Old Style" pitchFamily="18" charset="0"/>
              </a:rPr>
              <a:t> </a:t>
            </a:r>
            <a:r>
              <a:rPr lang="ru-RU" sz="1800" b="1" dirty="0" err="1" smtClean="0">
                <a:latin typeface="Bookman Old Style" pitchFamily="18" charset="0"/>
              </a:rPr>
              <a:t>метаморфічних</a:t>
            </a:r>
            <a:r>
              <a:rPr lang="ru-RU" sz="1800" b="1" dirty="0" smtClean="0">
                <a:latin typeface="Bookman Old Style" pitchFamily="18" charset="0"/>
              </a:rPr>
              <a:t> </a:t>
            </a:r>
            <a:r>
              <a:rPr lang="ru-RU" sz="1800" b="1" dirty="0" err="1" smtClean="0">
                <a:latin typeface="Bookman Old Style" pitchFamily="18" charset="0"/>
              </a:rPr>
              <a:t>гірських</a:t>
            </a:r>
            <a:r>
              <a:rPr lang="ru-RU" sz="1800" b="1" dirty="0" smtClean="0">
                <a:latin typeface="Bookman Old Style" pitchFamily="18" charset="0"/>
              </a:rPr>
              <a:t> </a:t>
            </a:r>
            <a:r>
              <a:rPr lang="ru-RU" sz="1800" b="1" dirty="0" err="1" smtClean="0">
                <a:latin typeface="Bookman Old Style" pitchFamily="18" charset="0"/>
              </a:rPr>
              <a:t>порід</a:t>
            </a:r>
            <a:r>
              <a:rPr lang="ru-RU" sz="1800" b="1" dirty="0" smtClean="0">
                <a:latin typeface="Bookman Old Style" pitchFamily="18" charset="0"/>
              </a:rPr>
              <a:t> </a:t>
            </a:r>
            <a:r>
              <a:rPr lang="ru-RU" sz="1800" b="1" dirty="0" err="1" smtClean="0">
                <a:latin typeface="Bookman Old Style" pitchFamily="18" charset="0"/>
              </a:rPr>
              <a:t>відбуваються</a:t>
            </a:r>
            <a:r>
              <a:rPr lang="ru-RU" sz="1800" b="1" dirty="0" smtClean="0">
                <a:latin typeface="Bookman Old Style" pitchFamily="18" charset="0"/>
              </a:rPr>
              <a:t> </a:t>
            </a:r>
            <a:r>
              <a:rPr lang="ru-RU" sz="1800" b="1" dirty="0" err="1" smtClean="0">
                <a:latin typeface="Bookman Old Style" pitchFamily="18" charset="0"/>
              </a:rPr>
              <a:t>під</a:t>
            </a:r>
            <a:r>
              <a:rPr lang="ru-RU" sz="1800" b="1" dirty="0" smtClean="0">
                <a:latin typeface="Bookman Old Style" pitchFamily="18" charset="0"/>
              </a:rPr>
              <a:t> </a:t>
            </a:r>
            <a:r>
              <a:rPr lang="ru-RU" sz="1800" b="1" dirty="0" err="1" smtClean="0">
                <a:latin typeface="Bookman Old Style" pitchFamily="18" charset="0"/>
              </a:rPr>
              <a:t>дією</a:t>
            </a:r>
            <a:r>
              <a:rPr lang="ru-RU" sz="1800" b="1" dirty="0" smtClean="0">
                <a:latin typeface="Bookman Old Style" pitchFamily="18" charset="0"/>
              </a:rPr>
              <a:t> </a:t>
            </a:r>
            <a:r>
              <a:rPr lang="ru-RU" sz="1800" b="1" dirty="0" err="1" smtClean="0">
                <a:solidFill>
                  <a:srgbClr val="C00000"/>
                </a:solidFill>
                <a:latin typeface="Bookman Old Style" pitchFamily="18" charset="0"/>
              </a:rPr>
              <a:t>високих</a:t>
            </a:r>
            <a:r>
              <a:rPr lang="ru-RU" sz="1800" b="1" dirty="0" smtClean="0">
                <a:solidFill>
                  <a:srgbClr val="C00000"/>
                </a:solidFill>
                <a:latin typeface="Bookman Old Style" pitchFamily="18" charset="0"/>
              </a:rPr>
              <a:t> температур (300-1000 °С), </a:t>
            </a:r>
            <a:r>
              <a:rPr lang="ru-RU" sz="1800" b="1" dirty="0" err="1" smtClean="0">
                <a:solidFill>
                  <a:srgbClr val="C00000"/>
                </a:solidFill>
                <a:latin typeface="Bookman Old Style" pitchFamily="18" charset="0"/>
              </a:rPr>
              <a:t>тиску</a:t>
            </a:r>
            <a:r>
              <a:rPr lang="ru-RU" sz="1800" b="1" dirty="0" smtClean="0">
                <a:latin typeface="Bookman Old Style" pitchFamily="18" charset="0"/>
              </a:rPr>
              <a:t>, а </a:t>
            </a:r>
            <a:r>
              <a:rPr lang="ru-RU" sz="1800" b="1" dirty="0" err="1" smtClean="0">
                <a:latin typeface="Bookman Old Style" pitchFamily="18" charset="0"/>
              </a:rPr>
              <a:t>також</a:t>
            </a:r>
            <a:r>
              <a:rPr lang="ru-RU" sz="1800" b="1" dirty="0" smtClean="0">
                <a:latin typeface="Bookman Old Style" pitchFamily="18" charset="0"/>
              </a:rPr>
              <a:t> </a:t>
            </a:r>
            <a:r>
              <a:rPr lang="ru-RU" sz="1800" b="1" dirty="0" err="1" smtClean="0">
                <a:solidFill>
                  <a:srgbClr val="C00000"/>
                </a:solidFill>
                <a:latin typeface="Bookman Old Style" pitchFamily="18" charset="0"/>
              </a:rPr>
              <a:t>водних</a:t>
            </a:r>
            <a:r>
              <a:rPr lang="ru-RU" sz="1800" b="1" dirty="0" smtClean="0">
                <a:solidFill>
                  <a:srgbClr val="C00000"/>
                </a:solidFill>
                <a:latin typeface="Bookman Old Style" pitchFamily="18" charset="0"/>
              </a:rPr>
              <a:t> та </a:t>
            </a:r>
            <a:r>
              <a:rPr lang="ru-RU" sz="1800" b="1" dirty="0" err="1" smtClean="0">
                <a:solidFill>
                  <a:srgbClr val="C00000"/>
                </a:solidFill>
                <a:latin typeface="Bookman Old Style" pitchFamily="18" charset="0"/>
              </a:rPr>
              <a:t>газуватих</a:t>
            </a:r>
            <a:r>
              <a:rPr lang="ru-RU" sz="1800" b="1" dirty="0" smtClean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r>
              <a:rPr lang="ru-RU" sz="1800" b="1" dirty="0" err="1" smtClean="0">
                <a:solidFill>
                  <a:srgbClr val="C00000"/>
                </a:solidFill>
                <a:latin typeface="Bookman Old Style" pitchFamily="18" charset="0"/>
              </a:rPr>
              <a:t>розчинів</a:t>
            </a:r>
            <a:r>
              <a:rPr lang="ru-RU" sz="1800" b="1" dirty="0" smtClean="0">
                <a:solidFill>
                  <a:srgbClr val="C00000"/>
                </a:solidFill>
                <a:latin typeface="Bookman Old Style" pitchFamily="18" charset="0"/>
              </a:rPr>
              <a:t>,</a:t>
            </a:r>
            <a:r>
              <a:rPr lang="ru-RU" sz="1800" b="1" dirty="0" smtClean="0">
                <a:latin typeface="Bookman Old Style" pitchFamily="18" charset="0"/>
              </a:rPr>
              <a:t> </a:t>
            </a:r>
            <a:r>
              <a:rPr lang="ru-RU" sz="1800" b="1" dirty="0" err="1" smtClean="0">
                <a:latin typeface="Bookman Old Style" pitchFamily="18" charset="0"/>
              </a:rPr>
              <a:t>які</a:t>
            </a:r>
            <a:r>
              <a:rPr lang="ru-RU" sz="1800" b="1" dirty="0" smtClean="0">
                <a:latin typeface="Bookman Old Style" pitchFamily="18" charset="0"/>
              </a:rPr>
              <a:t> </a:t>
            </a:r>
            <a:r>
              <a:rPr lang="ru-RU" sz="1800" b="1" dirty="0" err="1" smtClean="0">
                <a:latin typeface="Bookman Old Style" pitchFamily="18" charset="0"/>
              </a:rPr>
              <a:t>просочуються</a:t>
            </a:r>
            <a:r>
              <a:rPr lang="ru-RU" sz="1800" b="1" dirty="0" smtClean="0">
                <a:latin typeface="Bookman Old Style" pitchFamily="18" charset="0"/>
              </a:rPr>
              <a:t> в </a:t>
            </a:r>
            <a:r>
              <a:rPr lang="ru-RU" sz="1800" b="1" dirty="0" err="1" smtClean="0">
                <a:latin typeface="Bookman Old Style" pitchFamily="18" charset="0"/>
              </a:rPr>
              <a:t>гірські</a:t>
            </a:r>
            <a:r>
              <a:rPr lang="ru-RU" sz="1800" b="1" dirty="0" smtClean="0">
                <a:latin typeface="Bookman Old Style" pitchFamily="18" charset="0"/>
              </a:rPr>
              <a:t> породи </a:t>
            </a:r>
            <a:r>
              <a:rPr lang="ru-RU" sz="1800" b="1" dirty="0" err="1" smtClean="0">
                <a:latin typeface="Bookman Old Style" pitchFamily="18" charset="0"/>
              </a:rPr>
              <a:t>з</a:t>
            </a:r>
            <a:r>
              <a:rPr lang="ru-RU" sz="1800" b="1" dirty="0" smtClean="0">
                <a:latin typeface="Bookman Old Style" pitchFamily="18" charset="0"/>
              </a:rPr>
              <a:t> </a:t>
            </a:r>
            <a:r>
              <a:rPr lang="ru-RU" sz="1800" b="1" dirty="0" err="1" smtClean="0">
                <a:latin typeface="Bookman Old Style" pitchFamily="18" charset="0"/>
              </a:rPr>
              <a:t>остигаючих</a:t>
            </a:r>
            <a:r>
              <a:rPr lang="ru-RU" sz="1800" b="1" dirty="0" smtClean="0">
                <a:latin typeface="Bookman Old Style" pitchFamily="18" charset="0"/>
              </a:rPr>
              <a:t> </a:t>
            </a:r>
            <a:r>
              <a:rPr lang="ru-RU" sz="1800" b="1" dirty="0" err="1" smtClean="0">
                <a:latin typeface="Bookman Old Style" pitchFamily="18" charset="0"/>
              </a:rPr>
              <a:t>магматичних</a:t>
            </a:r>
            <a:r>
              <a:rPr lang="ru-RU" sz="1800" b="1" dirty="0" smtClean="0">
                <a:latin typeface="Bookman Old Style" pitchFamily="18" charset="0"/>
              </a:rPr>
              <a:t> </a:t>
            </a:r>
            <a:r>
              <a:rPr lang="ru-RU" sz="1800" b="1" dirty="0" err="1" smtClean="0">
                <a:latin typeface="Bookman Old Style" pitchFamily="18" charset="0"/>
              </a:rPr>
              <a:t>тіл</a:t>
            </a:r>
            <a:r>
              <a:rPr lang="ru-RU" sz="1800" b="1" dirty="0" smtClean="0">
                <a:latin typeface="Bookman Old Style" pitchFamily="18" charset="0"/>
              </a:rPr>
              <a:t> </a:t>
            </a:r>
            <a:r>
              <a:rPr lang="ru-RU" sz="1800" b="1" dirty="0" err="1" smtClean="0">
                <a:latin typeface="Bookman Old Style" pitchFamily="18" charset="0"/>
              </a:rPr>
              <a:t>під</a:t>
            </a:r>
            <a:r>
              <a:rPr lang="ru-RU" sz="1800" b="1" dirty="0" smtClean="0">
                <a:latin typeface="Bookman Old Style" pitchFamily="18" charset="0"/>
              </a:rPr>
              <a:t> землею</a:t>
            </a:r>
            <a:endParaRPr lang="ru-RU" sz="1800" b="1" dirty="0">
              <a:latin typeface="Bookman Old Style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531" y="2415653"/>
            <a:ext cx="8344445" cy="39846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73214" y="228179"/>
            <a:ext cx="80566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Метаморфічні</a:t>
            </a: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гірські</a:t>
            </a: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породи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386549" cy="1035547"/>
          </a:xfrm>
        </p:spPr>
        <p:txBody>
          <a:bodyPr>
            <a:normAutofit fontScale="90000"/>
          </a:bodyPr>
          <a:lstStyle/>
          <a:p>
            <a:r>
              <a:rPr lang="ru-RU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Матеріало</a:t>
            </a: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- та </a:t>
            </a:r>
            <a:r>
              <a:rPr lang="ru-RU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паливомісткі</a:t>
            </a: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виробництва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89463" y="1384194"/>
            <a:ext cx="7526740" cy="646331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dirty="0" err="1" smtClean="0">
                <a:latin typeface="Bookman Old Style" pitchFamily="18" charset="0"/>
              </a:rPr>
              <a:t>Ступінь</a:t>
            </a:r>
            <a:r>
              <a:rPr lang="ru-RU" dirty="0" smtClean="0">
                <a:latin typeface="Bookman Old Style" pitchFamily="18" charset="0"/>
              </a:rPr>
              <a:t> </a:t>
            </a:r>
            <a:r>
              <a:rPr lang="ru-RU" dirty="0" err="1" smtClean="0">
                <a:latin typeface="Bookman Old Style" pitchFamily="18" charset="0"/>
              </a:rPr>
              <a:t>матеріаломісткості</a:t>
            </a:r>
            <a:r>
              <a:rPr lang="ru-RU" dirty="0" smtClean="0">
                <a:latin typeface="Bookman Old Style" pitchFamily="18" charset="0"/>
              </a:rPr>
              <a:t> </a:t>
            </a:r>
            <a:r>
              <a:rPr lang="ru-RU" dirty="0" err="1" smtClean="0">
                <a:latin typeface="Bookman Old Style" pitchFamily="18" charset="0"/>
              </a:rPr>
              <a:t>визначається</a:t>
            </a:r>
            <a:r>
              <a:rPr lang="ru-RU" dirty="0" smtClean="0">
                <a:latin typeface="Bookman Old Style" pitchFamily="18" charset="0"/>
              </a:rPr>
              <a:t> </a:t>
            </a:r>
            <a:r>
              <a:rPr lang="ru-RU" b="1" dirty="0" err="1" smtClean="0">
                <a:latin typeface="Bookman Old Style" pitchFamily="18" charset="0"/>
              </a:rPr>
              <a:t>відношенням</a:t>
            </a:r>
            <a:r>
              <a:rPr lang="ru-RU" b="1" dirty="0" smtClean="0">
                <a:latin typeface="Bookman Old Style" pitchFamily="18" charset="0"/>
              </a:rPr>
              <a:t> </a:t>
            </a:r>
            <a:r>
              <a:rPr lang="ru-RU" b="1" dirty="0" err="1" smtClean="0">
                <a:latin typeface="Bookman Old Style" pitchFamily="18" charset="0"/>
              </a:rPr>
              <a:t>витрат</a:t>
            </a:r>
            <a:r>
              <a:rPr lang="ru-RU" b="1" dirty="0" smtClean="0">
                <a:latin typeface="Bookman Old Style" pitchFamily="18" charset="0"/>
              </a:rPr>
              <a:t> на </a:t>
            </a:r>
            <a:r>
              <a:rPr lang="ru-RU" b="1" dirty="0" err="1" smtClean="0">
                <a:latin typeface="Bookman Old Style" pitchFamily="18" charset="0"/>
              </a:rPr>
              <a:t>сировину</a:t>
            </a:r>
            <a:r>
              <a:rPr lang="ru-RU" b="1" dirty="0" smtClean="0">
                <a:latin typeface="Bookman Old Style" pitchFamily="18" charset="0"/>
              </a:rPr>
              <a:t> до </a:t>
            </a:r>
            <a:r>
              <a:rPr lang="ru-RU" b="1" dirty="0" err="1" smtClean="0">
                <a:latin typeface="Bookman Old Style" pitchFamily="18" charset="0"/>
              </a:rPr>
              <a:t>обсягу</a:t>
            </a:r>
            <a:r>
              <a:rPr lang="ru-RU" b="1" dirty="0" smtClean="0">
                <a:latin typeface="Bookman Old Style" pitchFamily="18" charset="0"/>
              </a:rPr>
              <a:t> </a:t>
            </a:r>
            <a:r>
              <a:rPr lang="ru-RU" b="1" dirty="0" err="1" smtClean="0">
                <a:latin typeface="Bookman Old Style" pitchFamily="18" charset="0"/>
              </a:rPr>
              <a:t>виробленої</a:t>
            </a:r>
            <a:r>
              <a:rPr lang="ru-RU" b="1" dirty="0" smtClean="0">
                <a:latin typeface="Bookman Old Style" pitchFamily="18" charset="0"/>
              </a:rPr>
              <a:t> </a:t>
            </a:r>
            <a:r>
              <a:rPr lang="ru-RU" b="1" dirty="0" err="1" smtClean="0">
                <a:latin typeface="Bookman Old Style" pitchFamily="18" charset="0"/>
              </a:rPr>
              <a:t>продукції</a:t>
            </a:r>
            <a:r>
              <a:rPr lang="ru-RU" dirty="0" smtClean="0">
                <a:latin typeface="Bookman Old Style" pitchFamily="18" charset="0"/>
              </a:rPr>
              <a:t>. 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75815" y="2191435"/>
            <a:ext cx="7513092" cy="923330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Bookman Old Style" pitchFamily="18" charset="0"/>
              </a:rPr>
              <a:t>До </a:t>
            </a:r>
            <a:r>
              <a:rPr lang="ru-RU" b="1" dirty="0" err="1" smtClean="0">
                <a:latin typeface="Bookman Old Style" pitchFamily="18" charset="0"/>
              </a:rPr>
              <a:t>матеріаломістких</a:t>
            </a:r>
            <a:r>
              <a:rPr lang="ru-RU" b="1" dirty="0" smtClean="0">
                <a:latin typeface="Bookman Old Style" pitchFamily="18" charset="0"/>
              </a:rPr>
              <a:t>  </a:t>
            </a:r>
            <a:r>
              <a:rPr lang="ru-RU" b="1" dirty="0" err="1" smtClean="0">
                <a:latin typeface="Bookman Old Style" pitchFamily="18" charset="0"/>
              </a:rPr>
              <a:t>належить</a:t>
            </a:r>
            <a:r>
              <a:rPr lang="ru-RU" b="1" dirty="0" smtClean="0">
                <a:latin typeface="Bookman Old Style" pitchFamily="18" charset="0"/>
              </a:rPr>
              <a:t> </a:t>
            </a:r>
            <a:r>
              <a:rPr lang="ru-RU" dirty="0" smtClean="0">
                <a:latin typeface="Bookman Old Style" pitchFamily="18" charset="0"/>
              </a:rPr>
              <a:t>ряд </a:t>
            </a:r>
            <a:r>
              <a:rPr lang="ru-RU" dirty="0" err="1" smtClean="0">
                <a:latin typeface="Bookman Old Style" pitchFamily="18" charset="0"/>
              </a:rPr>
              <a:t>хімічних</a:t>
            </a:r>
            <a:r>
              <a:rPr lang="ru-RU" dirty="0" smtClean="0">
                <a:latin typeface="Bookman Old Style" pitchFamily="18" charset="0"/>
              </a:rPr>
              <a:t> та </a:t>
            </a:r>
            <a:r>
              <a:rPr lang="ru-RU" dirty="0" err="1" smtClean="0">
                <a:latin typeface="Bookman Old Style" pitchFamily="18" charset="0"/>
              </a:rPr>
              <a:t>металургійних</a:t>
            </a:r>
            <a:r>
              <a:rPr lang="ru-RU" dirty="0" smtClean="0">
                <a:latin typeface="Bookman Old Style" pitchFamily="18" charset="0"/>
              </a:rPr>
              <a:t> </a:t>
            </a:r>
            <a:r>
              <a:rPr lang="ru-RU" dirty="0" err="1" smtClean="0">
                <a:latin typeface="Bookman Old Style" pitchFamily="18" charset="0"/>
              </a:rPr>
              <a:t>виробництв</a:t>
            </a:r>
            <a:r>
              <a:rPr lang="ru-RU" dirty="0" smtClean="0">
                <a:latin typeface="Bookman Old Style" pitchFamily="18" charset="0"/>
              </a:rPr>
              <a:t> (</a:t>
            </a:r>
            <a:r>
              <a:rPr lang="ru-RU" dirty="0" err="1" smtClean="0">
                <a:latin typeface="Bookman Old Style" pitchFamily="18" charset="0"/>
              </a:rPr>
              <a:t>сталі</a:t>
            </a:r>
            <a:r>
              <a:rPr lang="ru-RU" dirty="0" smtClean="0">
                <a:latin typeface="Bookman Old Style" pitchFamily="18" charset="0"/>
              </a:rPr>
              <a:t>, </a:t>
            </a:r>
            <a:r>
              <a:rPr lang="ru-RU" dirty="0" err="1" smtClean="0">
                <a:latin typeface="Bookman Old Style" pitchFamily="18" charset="0"/>
              </a:rPr>
              <a:t>важких</a:t>
            </a:r>
            <a:r>
              <a:rPr lang="ru-RU" dirty="0" smtClean="0">
                <a:latin typeface="Bookman Old Style" pitchFamily="18" charset="0"/>
              </a:rPr>
              <a:t> </a:t>
            </a:r>
            <a:r>
              <a:rPr lang="ru-RU" dirty="0" err="1" smtClean="0">
                <a:latin typeface="Bookman Old Style" pitchFamily="18" charset="0"/>
              </a:rPr>
              <a:t>кольорових</a:t>
            </a:r>
            <a:r>
              <a:rPr lang="ru-RU" dirty="0" smtClean="0">
                <a:latin typeface="Bookman Old Style" pitchFamily="18" charset="0"/>
              </a:rPr>
              <a:t> </a:t>
            </a:r>
            <a:r>
              <a:rPr lang="ru-RU" dirty="0" err="1" smtClean="0">
                <a:latin typeface="Bookman Old Style" pitchFamily="18" charset="0"/>
              </a:rPr>
              <a:t>металів</a:t>
            </a:r>
            <a:r>
              <a:rPr lang="ru-RU" dirty="0" smtClean="0">
                <a:latin typeface="Bookman Old Style" pitchFamily="18" charset="0"/>
              </a:rPr>
              <a:t>: </a:t>
            </a:r>
            <a:r>
              <a:rPr lang="en-US" dirty="0" smtClean="0">
                <a:latin typeface="Bookman Old Style" pitchFamily="18" charset="0"/>
              </a:rPr>
              <a:t>Cu</a:t>
            </a:r>
            <a:r>
              <a:rPr lang="uk-UA" dirty="0" smtClean="0">
                <a:latin typeface="Bookman Old Style" pitchFamily="18" charset="0"/>
              </a:rPr>
              <a:t>, </a:t>
            </a:r>
            <a:r>
              <a:rPr lang="en-US" dirty="0" err="1" smtClean="0">
                <a:latin typeface="Bookman Old Style" pitchFamily="18" charset="0"/>
              </a:rPr>
              <a:t>Pb</a:t>
            </a:r>
            <a:r>
              <a:rPr lang="uk-UA" dirty="0" smtClean="0">
                <a:latin typeface="Bookman Old Style" pitchFamily="18" charset="0"/>
              </a:rPr>
              <a:t>, </a:t>
            </a:r>
            <a:r>
              <a:rPr lang="en-US" dirty="0" smtClean="0">
                <a:latin typeface="Bookman Old Style" pitchFamily="18" charset="0"/>
              </a:rPr>
              <a:t>Zn</a:t>
            </a:r>
            <a:r>
              <a:rPr lang="uk-UA" dirty="0" smtClean="0">
                <a:latin typeface="Bookman Old Style" pitchFamily="18" charset="0"/>
              </a:rPr>
              <a:t>, </a:t>
            </a:r>
            <a:r>
              <a:rPr lang="en-US" dirty="0" smtClean="0">
                <a:latin typeface="Bookman Old Style" pitchFamily="18" charset="0"/>
              </a:rPr>
              <a:t> </a:t>
            </a:r>
            <a:r>
              <a:rPr lang="en-US" dirty="0" err="1" smtClean="0">
                <a:latin typeface="Bookman Old Style" pitchFamily="18" charset="0"/>
              </a:rPr>
              <a:t>Sn</a:t>
            </a:r>
            <a:r>
              <a:rPr lang="uk-UA" dirty="0" smtClean="0">
                <a:latin typeface="Bookman Old Style" pitchFamily="18" charset="0"/>
              </a:rPr>
              <a:t>,</a:t>
            </a:r>
            <a:r>
              <a:rPr lang="en-US" dirty="0" smtClean="0">
                <a:latin typeface="Bookman Old Style" pitchFamily="18" charset="0"/>
              </a:rPr>
              <a:t> Ni)</a:t>
            </a:r>
            <a:endParaRPr lang="ru-RU" dirty="0">
              <a:latin typeface="Bookman Old Styl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28048" y="3378285"/>
            <a:ext cx="7506268" cy="2862322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§"/>
            </a:pPr>
            <a:r>
              <a:rPr lang="ru-RU" b="1" dirty="0" smtClean="0">
                <a:latin typeface="Bookman Old Style" pitchFamily="18" charset="0"/>
              </a:rPr>
              <a:t>«</a:t>
            </a:r>
            <a:r>
              <a:rPr lang="ru-RU" b="1" dirty="0" err="1" smtClean="0">
                <a:latin typeface="Bookman Old Style" pitchFamily="18" charset="0"/>
              </a:rPr>
              <a:t>припортова</a:t>
            </a:r>
            <a:r>
              <a:rPr lang="ru-RU" b="1" dirty="0" smtClean="0">
                <a:latin typeface="Bookman Old Style" pitchFamily="18" charset="0"/>
              </a:rPr>
              <a:t>» </a:t>
            </a:r>
            <a:r>
              <a:rPr lang="ru-RU" b="1" dirty="0" err="1" smtClean="0">
                <a:latin typeface="Bookman Old Style" pitchFamily="18" charset="0"/>
              </a:rPr>
              <a:t>металургія</a:t>
            </a:r>
            <a:r>
              <a:rPr lang="ru-RU" b="1" dirty="0" smtClean="0">
                <a:latin typeface="Bookman Old Style" pitchFamily="18" charset="0"/>
              </a:rPr>
              <a:t> </a:t>
            </a:r>
            <a:r>
              <a:rPr lang="ru-RU" dirty="0" smtClean="0">
                <a:latin typeface="Bookman Old Style" pitchFamily="18" charset="0"/>
              </a:rPr>
              <a:t>в тих </a:t>
            </a:r>
            <a:r>
              <a:rPr lang="ru-RU" dirty="0" err="1" smtClean="0">
                <a:latin typeface="Bookman Old Style" pitchFamily="18" charset="0"/>
              </a:rPr>
              <a:t>країнах</a:t>
            </a:r>
            <a:r>
              <a:rPr lang="ru-RU" dirty="0" smtClean="0">
                <a:latin typeface="Bookman Old Style" pitchFamily="18" charset="0"/>
              </a:rPr>
              <a:t>, </a:t>
            </a:r>
            <a:r>
              <a:rPr lang="ru-RU" dirty="0" err="1" smtClean="0">
                <a:latin typeface="Bookman Old Style" pitchFamily="18" charset="0"/>
              </a:rPr>
              <a:t>які</a:t>
            </a:r>
            <a:r>
              <a:rPr lang="ru-RU" dirty="0" smtClean="0">
                <a:latin typeface="Bookman Old Style" pitchFamily="18" charset="0"/>
              </a:rPr>
              <a:t> </a:t>
            </a:r>
            <a:r>
              <a:rPr lang="ru-RU" dirty="0" err="1" smtClean="0">
                <a:latin typeface="Bookman Old Style" pitchFamily="18" charset="0"/>
              </a:rPr>
              <a:t>або</a:t>
            </a:r>
            <a:r>
              <a:rPr lang="ru-RU" dirty="0" smtClean="0">
                <a:latin typeface="Bookman Old Style" pitchFamily="18" charset="0"/>
              </a:rPr>
              <a:t> </a:t>
            </a:r>
            <a:r>
              <a:rPr lang="ru-RU" dirty="0" err="1" smtClean="0">
                <a:latin typeface="Bookman Old Style" pitchFamily="18" charset="0"/>
              </a:rPr>
              <a:t>недостатньо</a:t>
            </a:r>
            <a:r>
              <a:rPr lang="ru-RU" dirty="0" smtClean="0">
                <a:latin typeface="Bookman Old Style" pitchFamily="18" charset="0"/>
              </a:rPr>
              <a:t> </a:t>
            </a:r>
            <a:r>
              <a:rPr lang="ru-RU" dirty="0" err="1" smtClean="0">
                <a:latin typeface="Bookman Old Style" pitchFamily="18" charset="0"/>
              </a:rPr>
              <a:t>забезпечені</a:t>
            </a:r>
            <a:r>
              <a:rPr lang="ru-RU" dirty="0" smtClean="0">
                <a:latin typeface="Bookman Old Style" pitchFamily="18" charset="0"/>
              </a:rPr>
              <a:t> </a:t>
            </a:r>
            <a:r>
              <a:rPr lang="ru-RU" dirty="0" err="1" smtClean="0">
                <a:latin typeface="Bookman Old Style" pitchFamily="18" charset="0"/>
              </a:rPr>
              <a:t>власною</a:t>
            </a:r>
            <a:r>
              <a:rPr lang="ru-RU" dirty="0" smtClean="0">
                <a:latin typeface="Bookman Old Style" pitchFamily="18" charset="0"/>
              </a:rPr>
              <a:t> </a:t>
            </a:r>
            <a:r>
              <a:rPr lang="ru-RU" dirty="0" err="1" smtClean="0">
                <a:latin typeface="Bookman Old Style" pitchFamily="18" charset="0"/>
              </a:rPr>
              <a:t>сировиною</a:t>
            </a:r>
            <a:r>
              <a:rPr lang="ru-RU" dirty="0" smtClean="0">
                <a:latin typeface="Bookman Old Style" pitchFamily="18" charset="0"/>
              </a:rPr>
              <a:t>, </a:t>
            </a:r>
            <a:r>
              <a:rPr lang="ru-RU" dirty="0" err="1" smtClean="0">
                <a:latin typeface="Bookman Old Style" pitchFamily="18" charset="0"/>
              </a:rPr>
              <a:t>або</a:t>
            </a:r>
            <a:r>
              <a:rPr lang="ru-RU" dirty="0" smtClean="0">
                <a:latin typeface="Bookman Old Style" pitchFamily="18" charset="0"/>
              </a:rPr>
              <a:t> </a:t>
            </a:r>
            <a:r>
              <a:rPr lang="ru-RU" dirty="0" err="1" smtClean="0">
                <a:latin typeface="Bookman Old Style" pitchFamily="18" charset="0"/>
              </a:rPr>
              <a:t>тих</a:t>
            </a:r>
            <a:r>
              <a:rPr lang="ru-RU" dirty="0" smtClean="0">
                <a:latin typeface="Bookman Old Style" pitchFamily="18" charset="0"/>
              </a:rPr>
              <a:t>, </a:t>
            </a:r>
            <a:r>
              <a:rPr lang="ru-RU" dirty="0" err="1" smtClean="0">
                <a:latin typeface="Bookman Old Style" pitchFamily="18" charset="0"/>
              </a:rPr>
              <a:t>що</a:t>
            </a:r>
            <a:r>
              <a:rPr lang="ru-RU" dirty="0" smtClean="0">
                <a:latin typeface="Bookman Old Style" pitchFamily="18" charset="0"/>
              </a:rPr>
              <a:t> </a:t>
            </a:r>
            <a:r>
              <a:rPr lang="ru-RU" dirty="0" err="1" smtClean="0">
                <a:latin typeface="Bookman Old Style" pitchFamily="18" charset="0"/>
              </a:rPr>
              <a:t>зорієнтовані</a:t>
            </a:r>
            <a:r>
              <a:rPr lang="ru-RU" dirty="0" smtClean="0">
                <a:latin typeface="Bookman Old Style" pitchFamily="18" charset="0"/>
              </a:rPr>
              <a:t> на </a:t>
            </a:r>
            <a:r>
              <a:rPr lang="ru-RU" dirty="0" err="1" smtClean="0">
                <a:latin typeface="Bookman Old Style" pitchFamily="18" charset="0"/>
              </a:rPr>
              <a:t>експорт</a:t>
            </a:r>
            <a:r>
              <a:rPr lang="ru-RU" dirty="0" smtClean="0">
                <a:latin typeface="Bookman Old Style" pitchFamily="18" charset="0"/>
              </a:rPr>
              <a:t> </a:t>
            </a:r>
            <a:r>
              <a:rPr lang="ru-RU" dirty="0" err="1" smtClean="0">
                <a:latin typeface="Bookman Old Style" pitchFamily="18" charset="0"/>
              </a:rPr>
              <a:t>металів</a:t>
            </a:r>
            <a:r>
              <a:rPr lang="ru-RU" dirty="0" smtClean="0">
                <a:latin typeface="Bookman Old Style" pitchFamily="18" charset="0"/>
              </a:rPr>
              <a:t> </a:t>
            </a:r>
            <a:r>
              <a:rPr lang="ru-RU" dirty="0" err="1" smtClean="0">
                <a:latin typeface="Bookman Old Style" pitchFamily="18" charset="0"/>
              </a:rPr>
              <a:t>на</a:t>
            </a:r>
            <a:r>
              <a:rPr lang="ru-RU" dirty="0" smtClean="0">
                <a:latin typeface="Bookman Old Style" pitchFamily="18" charset="0"/>
              </a:rPr>
              <a:t> </a:t>
            </a:r>
            <a:r>
              <a:rPr lang="ru-RU" dirty="0" err="1" smtClean="0">
                <a:latin typeface="Bookman Old Style" pitchFamily="18" charset="0"/>
              </a:rPr>
              <a:t>світовий</a:t>
            </a:r>
            <a:r>
              <a:rPr lang="ru-RU" dirty="0" smtClean="0">
                <a:latin typeface="Bookman Old Style" pitchFamily="18" charset="0"/>
              </a:rPr>
              <a:t> </a:t>
            </a:r>
            <a:r>
              <a:rPr lang="ru-RU" dirty="0" err="1" smtClean="0">
                <a:latin typeface="Bookman Old Style" pitchFamily="18" charset="0"/>
              </a:rPr>
              <a:t>ринок</a:t>
            </a:r>
            <a:endParaRPr lang="ru-RU" dirty="0" smtClean="0">
              <a:latin typeface="Bookman Old Style" pitchFamily="18" charset="0"/>
            </a:endParaRPr>
          </a:p>
          <a:p>
            <a:pPr algn="just"/>
            <a:r>
              <a:rPr lang="ru-RU" dirty="0" smtClean="0">
                <a:latin typeface="Bookman Old Style" pitchFamily="18" charset="0"/>
              </a:rPr>
              <a:t> </a:t>
            </a:r>
          </a:p>
          <a:p>
            <a:pPr algn="just">
              <a:buFont typeface="Wingdings" pitchFamily="2" charset="2"/>
              <a:buChar char="§"/>
            </a:pPr>
            <a:r>
              <a:rPr lang="ru-RU" b="1" dirty="0" err="1" smtClean="0">
                <a:latin typeface="Bookman Old Style" pitchFamily="18" charset="0"/>
              </a:rPr>
              <a:t>зростання</a:t>
            </a:r>
            <a:r>
              <a:rPr lang="ru-RU" b="1" dirty="0" smtClean="0">
                <a:latin typeface="Bookman Old Style" pitchFamily="18" charset="0"/>
              </a:rPr>
              <a:t> </a:t>
            </a:r>
            <a:r>
              <a:rPr lang="ru-RU" b="1" dirty="0" err="1" smtClean="0">
                <a:latin typeface="Bookman Old Style" pitchFamily="18" charset="0"/>
              </a:rPr>
              <a:t>ролі</a:t>
            </a:r>
            <a:r>
              <a:rPr lang="ru-RU" b="1" dirty="0" smtClean="0">
                <a:latin typeface="Bookman Old Style" pitchFamily="18" charset="0"/>
              </a:rPr>
              <a:t> </a:t>
            </a:r>
            <a:r>
              <a:rPr lang="ru-RU" b="1" dirty="0" err="1" smtClean="0">
                <a:latin typeface="Bookman Old Style" pitchFamily="18" charset="0"/>
              </a:rPr>
              <a:t>переробної</a:t>
            </a:r>
            <a:r>
              <a:rPr lang="ru-RU" b="1" dirty="0" smtClean="0">
                <a:latin typeface="Bookman Old Style" pitchFamily="18" charset="0"/>
              </a:rPr>
              <a:t> </a:t>
            </a:r>
            <a:r>
              <a:rPr lang="ru-RU" b="1" dirty="0" err="1" smtClean="0">
                <a:latin typeface="Bookman Old Style" pitchFamily="18" charset="0"/>
              </a:rPr>
              <a:t>металургії</a:t>
            </a:r>
            <a:r>
              <a:rPr lang="ru-RU" dirty="0" smtClean="0">
                <a:latin typeface="Bookman Old Style" pitchFamily="18" charset="0"/>
              </a:rPr>
              <a:t>, яка </a:t>
            </a:r>
            <a:r>
              <a:rPr lang="ru-RU" dirty="0" err="1" smtClean="0">
                <a:latin typeface="Bookman Old Style" pitchFamily="18" charset="0"/>
              </a:rPr>
              <a:t>виплавляє</a:t>
            </a:r>
            <a:r>
              <a:rPr lang="ru-RU" dirty="0" smtClean="0">
                <a:latin typeface="Bookman Old Style" pitchFamily="18" charset="0"/>
              </a:rPr>
              <a:t> </a:t>
            </a:r>
            <a:r>
              <a:rPr lang="ru-RU" dirty="0" err="1" smtClean="0">
                <a:latin typeface="Bookman Old Style" pitchFamily="18" charset="0"/>
              </a:rPr>
              <a:t>вторинні</a:t>
            </a:r>
            <a:r>
              <a:rPr lang="ru-RU" dirty="0" smtClean="0">
                <a:latin typeface="Bookman Old Style" pitchFamily="18" charset="0"/>
              </a:rPr>
              <a:t> метали </a:t>
            </a:r>
            <a:r>
              <a:rPr lang="ru-RU" dirty="0" err="1" smtClean="0">
                <a:latin typeface="Bookman Old Style" pitchFamily="18" charset="0"/>
              </a:rPr>
              <a:t>з</a:t>
            </a:r>
            <a:r>
              <a:rPr lang="ru-RU" dirty="0" smtClean="0">
                <a:latin typeface="Bookman Old Style" pitchFamily="18" charset="0"/>
              </a:rPr>
              <a:t> </a:t>
            </a:r>
            <a:r>
              <a:rPr lang="ru-RU" dirty="0" err="1" smtClean="0">
                <a:latin typeface="Bookman Old Style" pitchFamily="18" charset="0"/>
              </a:rPr>
              <a:t>металобрухту</a:t>
            </a:r>
            <a:r>
              <a:rPr lang="ru-RU" dirty="0" smtClean="0">
                <a:latin typeface="Bookman Old Style" pitchFamily="18" charset="0"/>
              </a:rPr>
              <a:t> -    </a:t>
            </a:r>
            <a:r>
              <a:rPr lang="ru-RU" dirty="0" err="1" smtClean="0">
                <a:latin typeface="Bookman Old Style" pitchFamily="18" charset="0"/>
              </a:rPr>
              <a:t>підприємства</a:t>
            </a:r>
            <a:r>
              <a:rPr lang="ru-RU" dirty="0" smtClean="0">
                <a:latin typeface="Bookman Old Style" pitchFamily="18" charset="0"/>
              </a:rPr>
              <a:t> </a:t>
            </a:r>
            <a:r>
              <a:rPr lang="ru-RU" dirty="0" err="1" smtClean="0">
                <a:latin typeface="Bookman Old Style" pitchFamily="18" charset="0"/>
              </a:rPr>
              <a:t>наближують</a:t>
            </a:r>
            <a:r>
              <a:rPr lang="ru-RU" dirty="0" smtClean="0">
                <a:latin typeface="Bookman Old Style" pitchFamily="18" charset="0"/>
              </a:rPr>
              <a:t> до </a:t>
            </a:r>
            <a:r>
              <a:rPr lang="ru-RU" dirty="0" err="1" smtClean="0">
                <a:latin typeface="Bookman Old Style" pitchFamily="18" charset="0"/>
              </a:rPr>
              <a:t>споживача</a:t>
            </a:r>
            <a:r>
              <a:rPr lang="ru-RU" dirty="0" smtClean="0">
                <a:latin typeface="Bookman Old Style" pitchFamily="18" charset="0"/>
              </a:rPr>
              <a:t> </a:t>
            </a:r>
            <a:r>
              <a:rPr lang="ru-RU" dirty="0" err="1" smtClean="0">
                <a:latin typeface="Bookman Old Style" pitchFamily="18" charset="0"/>
              </a:rPr>
              <a:t>металу</a:t>
            </a:r>
            <a:endParaRPr lang="ru-RU" dirty="0" smtClean="0">
              <a:latin typeface="Bookman Old Style" pitchFamily="18" charset="0"/>
            </a:endParaRPr>
          </a:p>
          <a:p>
            <a:pPr algn="just"/>
            <a:endParaRPr lang="ru-RU" dirty="0" smtClean="0">
              <a:latin typeface="Bookman Old Style" pitchFamily="18" charset="0"/>
            </a:endParaRPr>
          </a:p>
          <a:p>
            <a:pPr algn="just">
              <a:buFont typeface="Wingdings" pitchFamily="2" charset="2"/>
              <a:buChar char="§"/>
            </a:pPr>
            <a:r>
              <a:rPr lang="uk-UA" dirty="0" smtClean="0">
                <a:latin typeface="Bookman Old Style" pitchFamily="18" charset="0"/>
              </a:rPr>
              <a:t>завдяки </a:t>
            </a:r>
            <a:r>
              <a:rPr lang="uk-UA" b="1" dirty="0" smtClean="0">
                <a:latin typeface="Bookman Old Style" pitchFamily="18" charset="0"/>
              </a:rPr>
              <a:t>передовим технологіям </a:t>
            </a:r>
            <a:r>
              <a:rPr lang="uk-UA" dirty="0" smtClean="0">
                <a:latin typeface="Bookman Old Style" pitchFamily="18" charset="0"/>
              </a:rPr>
              <a:t>паливо та </a:t>
            </a:r>
            <a:r>
              <a:rPr lang="uk-UA" dirty="0" err="1" smtClean="0">
                <a:latin typeface="Bookman Old Style" pitchFamily="18" charset="0"/>
              </a:rPr>
              <a:t>мате-ріаломісткість</a:t>
            </a:r>
            <a:r>
              <a:rPr lang="uk-UA" dirty="0" smtClean="0">
                <a:latin typeface="Bookman Old Style" pitchFamily="18" charset="0"/>
              </a:rPr>
              <a:t> виробництва зменшується</a:t>
            </a:r>
            <a:endParaRPr lang="ru-RU" dirty="0">
              <a:latin typeface="Bookman Old Style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Забезпеченість</a:t>
            </a: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мінеральними</a:t>
            </a: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ресурсами</a:t>
            </a:r>
            <a:endParaRPr lang="ru-RU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477673" y="1574321"/>
            <a:ext cx="810362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Bookman Old Style" pitchFamily="18" charset="0"/>
              </a:rPr>
              <a:t>Ресурсозабезпеченість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Bookman Old Style" pitchFamily="18" charset="0"/>
              </a:rPr>
              <a:t> -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Bookman Old Style" pitchFamily="18" charset="0"/>
              </a:rPr>
              <a:t>це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Bookman Old Style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Bookman Old Style" pitchFamily="18" charset="0"/>
              </a:rPr>
              <a:t>співвідношення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Bookman Old Style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Bookman Old Style" pitchFamily="18" charset="0"/>
              </a:rPr>
              <a:t>між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Bookman Old Style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Bookman Old Style" pitchFamily="18" charset="0"/>
              </a:rPr>
              <a:t>наявними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Bookman Old Style" pitchFamily="18" charset="0"/>
              </a:rPr>
              <a:t> запасами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Bookman Old Style" pitchFamily="18" charset="0"/>
              </a:rPr>
              <a:t>ресурсів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Bookman Old Style" pitchFamily="18" charset="0"/>
              </a:rPr>
              <a:t> та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Bookman Old Style" pitchFamily="18" charset="0"/>
              </a:rPr>
              <a:t>обсягами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Bookman Old Style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Bookman Old Style" pitchFamily="18" charset="0"/>
              </a:rPr>
              <a:t>їхнього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Bookman Old Style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Bookman Old Style" pitchFamily="18" charset="0"/>
              </a:rPr>
              <a:t>щорічного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Bookman Old Style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Bookman Old Style" pitchFamily="18" charset="0"/>
              </a:rPr>
              <a:t>використання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Bookman Old Style" pitchFamily="18" charset="0"/>
              </a:rPr>
              <a:t>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292B2C"/>
              </a:solidFill>
              <a:effectLst/>
              <a:latin typeface="Bookman Old Style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Bookman Old Style" pitchFamily="18" charset="0"/>
              </a:rPr>
              <a:t>Її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Bookman Old Style" pitchFamily="18" charset="0"/>
              </a:rPr>
              <a:t>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292B2C"/>
                </a:solidFill>
                <a:effectLst/>
                <a:latin typeface="Bookman Old Style" pitchFamily="18" charset="0"/>
              </a:rPr>
              <a:t>обчислюють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Bookman Old Style" pitchFamily="18" charset="0"/>
              </a:rPr>
              <a:t> у роках за формулою: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Bookman Old Style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292B2C"/>
                </a:solidFill>
                <a:effectLst/>
                <a:latin typeface="Bookman Old Style" pitchFamily="18" charset="0"/>
              </a:rPr>
              <a:t>  </a:t>
            </a:r>
          </a:p>
        </p:txBody>
      </p:sp>
      <p:sp>
        <p:nvSpPr>
          <p:cNvPr id="3074" name="AutoShape 2" descr="https://history.vn.ua/pidruchniki/kobernik-geography-11-class-2019-standard-level/kobernik-geography-11-class-2019-standard-level.files/image051.jpg"/>
          <p:cNvSpPr>
            <a:spLocks noChangeAspect="1" noChangeArrowheads="1"/>
          </p:cNvSpPr>
          <p:nvPr/>
        </p:nvSpPr>
        <p:spPr bwMode="auto">
          <a:xfrm>
            <a:off x="38100" y="0"/>
            <a:ext cx="2486025" cy="28575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97415" y="2700996"/>
            <a:ext cx="3010487" cy="773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506438" y="3707565"/>
            <a:ext cx="818739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err="1" smtClean="0">
                <a:solidFill>
                  <a:srgbClr val="C00000"/>
                </a:solidFill>
                <a:latin typeface="Bookman Old Style" pitchFamily="18" charset="0"/>
              </a:rPr>
              <a:t>Ресурсозабезпеченість</a:t>
            </a:r>
            <a:r>
              <a:rPr lang="ru-RU" sz="2000" b="1" dirty="0" smtClean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r>
              <a:rPr lang="ru-RU" sz="2000" b="1" dirty="0" err="1" smtClean="0">
                <a:latin typeface="Bookman Old Style" pitchFamily="18" charset="0"/>
              </a:rPr>
              <a:t>можна</a:t>
            </a:r>
            <a:r>
              <a:rPr lang="ru-RU" sz="2000" b="1" dirty="0" smtClean="0">
                <a:latin typeface="Bookman Old Style" pitchFamily="18" charset="0"/>
              </a:rPr>
              <a:t> </a:t>
            </a:r>
            <a:r>
              <a:rPr lang="ru-RU" sz="2000" b="1" dirty="0" err="1" smtClean="0">
                <a:latin typeface="Bookman Old Style" pitchFamily="18" charset="0"/>
              </a:rPr>
              <a:t>оцінити</a:t>
            </a:r>
            <a:r>
              <a:rPr lang="ru-RU" sz="2000" b="1" dirty="0" smtClean="0">
                <a:latin typeface="Bookman Old Style" pitchFamily="18" charset="0"/>
              </a:rPr>
              <a:t> в запасах </a:t>
            </a:r>
            <a:r>
              <a:rPr lang="ru-RU" sz="2000" b="1" dirty="0" err="1" smtClean="0">
                <a:latin typeface="Bookman Old Style" pitchFamily="18" charset="0"/>
              </a:rPr>
              <a:t>сировини</a:t>
            </a:r>
            <a:r>
              <a:rPr lang="ru-RU" sz="2000" b="1" dirty="0" smtClean="0">
                <a:latin typeface="Bookman Old Style" pitchFamily="18" charset="0"/>
              </a:rPr>
              <a:t> </a:t>
            </a:r>
            <a:r>
              <a:rPr lang="ru-RU" sz="2000" b="1" dirty="0" err="1" smtClean="0">
                <a:latin typeface="Bookman Old Style" pitchFamily="18" charset="0"/>
              </a:rPr>
              <a:t>з</a:t>
            </a:r>
            <a:r>
              <a:rPr lang="ru-RU" sz="2000" b="1" dirty="0" smtClean="0">
                <a:latin typeface="Bookman Old Style" pitchFamily="18" charset="0"/>
              </a:rPr>
              <a:t> </a:t>
            </a:r>
            <a:r>
              <a:rPr lang="ru-RU" sz="2000" b="1" dirty="0" err="1" smtClean="0">
                <a:latin typeface="Bookman Old Style" pitchFamily="18" charset="0"/>
              </a:rPr>
              <a:t>розрахунку</a:t>
            </a:r>
            <a:r>
              <a:rPr lang="ru-RU" sz="2000" b="1" dirty="0" smtClean="0">
                <a:latin typeface="Bookman Old Style" pitchFamily="18" charset="0"/>
              </a:rPr>
              <a:t> на одну особу. </a:t>
            </a:r>
            <a:r>
              <a:rPr lang="ru-RU" sz="2000" b="1" dirty="0" err="1" smtClean="0">
                <a:latin typeface="Bookman Old Style" pitchFamily="18" charset="0"/>
              </a:rPr>
              <a:t>Тоді</a:t>
            </a:r>
            <a:r>
              <a:rPr lang="ru-RU" sz="2000" b="1" dirty="0" smtClean="0">
                <a:latin typeface="Bookman Old Style" pitchFamily="18" charset="0"/>
              </a:rPr>
              <a:t> </a:t>
            </a:r>
            <a:r>
              <a:rPr lang="ru-RU" sz="2000" b="1" dirty="0" err="1" smtClean="0">
                <a:latin typeface="Bookman Old Style" pitchFamily="18" charset="0"/>
              </a:rPr>
              <a:t>її</a:t>
            </a:r>
            <a:r>
              <a:rPr lang="ru-RU" sz="2000" b="1" dirty="0" smtClean="0">
                <a:latin typeface="Bookman Old Style" pitchFamily="18" charset="0"/>
              </a:rPr>
              <a:t> </a:t>
            </a:r>
            <a:r>
              <a:rPr lang="ru-RU" sz="2000" b="1" dirty="0" err="1" smtClean="0">
                <a:latin typeface="Bookman Old Style" pitchFamily="18" charset="0"/>
              </a:rPr>
              <a:t>обчислюють</a:t>
            </a:r>
            <a:r>
              <a:rPr lang="ru-RU" sz="2000" b="1" dirty="0" smtClean="0">
                <a:latin typeface="Bookman Old Style" pitchFamily="18" charset="0"/>
              </a:rPr>
              <a:t> як </a:t>
            </a:r>
            <a:r>
              <a:rPr lang="ru-RU" sz="2000" b="1" dirty="0" err="1" smtClean="0">
                <a:latin typeface="Bookman Old Style" pitchFamily="18" charset="0"/>
              </a:rPr>
              <a:t>відношення</a:t>
            </a:r>
            <a:r>
              <a:rPr lang="ru-RU" sz="2000" b="1" dirty="0" smtClean="0">
                <a:latin typeface="Bookman Old Style" pitchFamily="18" charset="0"/>
              </a:rPr>
              <a:t> </a:t>
            </a:r>
            <a:r>
              <a:rPr lang="ru-RU" sz="2000" b="1" dirty="0" err="1" smtClean="0">
                <a:latin typeface="Bookman Old Style" pitchFamily="18" charset="0"/>
              </a:rPr>
              <a:t>запасів</a:t>
            </a:r>
            <a:r>
              <a:rPr lang="ru-RU" sz="2000" b="1" dirty="0" smtClean="0">
                <a:latin typeface="Bookman Old Style" pitchFamily="18" charset="0"/>
              </a:rPr>
              <a:t> ресурсу до </a:t>
            </a:r>
            <a:r>
              <a:rPr lang="ru-RU" sz="2000" b="1" dirty="0" err="1" smtClean="0">
                <a:latin typeface="Bookman Old Style" pitchFamily="18" charset="0"/>
              </a:rPr>
              <a:t>кількості</a:t>
            </a:r>
            <a:r>
              <a:rPr lang="ru-RU" sz="2000" b="1" dirty="0" smtClean="0">
                <a:latin typeface="Bookman Old Style" pitchFamily="18" charset="0"/>
              </a:rPr>
              <a:t> </a:t>
            </a:r>
            <a:r>
              <a:rPr lang="ru-RU" sz="2000" b="1" dirty="0" err="1" smtClean="0">
                <a:latin typeface="Bookman Old Style" pitchFamily="18" charset="0"/>
              </a:rPr>
              <a:t>населення</a:t>
            </a:r>
            <a:endParaRPr lang="ru-RU" sz="2000" b="1" dirty="0" smtClean="0">
              <a:latin typeface="Bookman Old Style" pitchFamily="18" charset="0"/>
            </a:endParaRPr>
          </a:p>
          <a:p>
            <a:pPr algn="just"/>
            <a:r>
              <a:rPr lang="ru-RU" sz="2000" b="1" dirty="0" smtClean="0">
                <a:latin typeface="Bookman Old Style" pitchFamily="18" charset="0"/>
              </a:rPr>
              <a:t> </a:t>
            </a:r>
          </a:p>
          <a:p>
            <a:pPr algn="just"/>
            <a:r>
              <a:rPr lang="ru-RU" sz="2000" b="1" dirty="0" err="1" smtClean="0">
                <a:solidFill>
                  <a:srgbClr val="C00000"/>
                </a:solidFill>
                <a:latin typeface="Bookman Old Style" pitchFamily="18" charset="0"/>
              </a:rPr>
              <a:t>Ресурсозабезпеченість</a:t>
            </a:r>
            <a:r>
              <a:rPr lang="ru-RU" sz="2000" b="1" dirty="0" smtClean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  <a:latin typeface="Bookman Old Style" pitchFamily="18" charset="0"/>
              </a:rPr>
              <a:t>країн</a:t>
            </a:r>
            <a:r>
              <a:rPr lang="ru-RU" sz="2000" b="1" dirty="0" smtClean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  <a:latin typeface="Bookman Old Style" pitchFamily="18" charset="0"/>
              </a:rPr>
              <a:t>мінеральними</a:t>
            </a:r>
            <a:r>
              <a:rPr lang="ru-RU" sz="2000" b="1" dirty="0" smtClean="0">
                <a:solidFill>
                  <a:srgbClr val="C00000"/>
                </a:solidFill>
                <a:latin typeface="Bookman Old Style" pitchFamily="18" charset="0"/>
              </a:rPr>
              <a:t> ресурсами </a:t>
            </a:r>
            <a:r>
              <a:rPr lang="ru-RU" sz="2000" b="1" dirty="0" err="1" smtClean="0">
                <a:latin typeface="Bookman Old Style" pitchFamily="18" charset="0"/>
              </a:rPr>
              <a:t>можна</a:t>
            </a:r>
            <a:r>
              <a:rPr lang="ru-RU" sz="2000" b="1" dirty="0" smtClean="0">
                <a:latin typeface="Bookman Old Style" pitchFamily="18" charset="0"/>
              </a:rPr>
              <a:t> </a:t>
            </a:r>
            <a:r>
              <a:rPr lang="ru-RU" sz="2000" b="1" dirty="0" err="1" smtClean="0">
                <a:latin typeface="Bookman Old Style" pitchFamily="18" charset="0"/>
              </a:rPr>
              <a:t>оцінити</a:t>
            </a:r>
            <a:r>
              <a:rPr lang="ru-RU" sz="2000" b="1" dirty="0" smtClean="0">
                <a:latin typeface="Bookman Old Style" pitchFamily="18" charset="0"/>
              </a:rPr>
              <a:t> </a:t>
            </a:r>
            <a:r>
              <a:rPr lang="ru-RU" sz="2000" b="1" dirty="0" err="1" smtClean="0">
                <a:latin typeface="Bookman Old Style" pitchFamily="18" charset="0"/>
              </a:rPr>
              <a:t>їхньою</a:t>
            </a:r>
            <a:r>
              <a:rPr lang="ru-RU" sz="2000" b="1" dirty="0" smtClean="0">
                <a:latin typeface="Bookman Old Style" pitchFamily="18" charset="0"/>
              </a:rPr>
              <a:t> </a:t>
            </a:r>
            <a:r>
              <a:rPr lang="ru-RU" sz="2000" b="1" dirty="0" err="1" smtClean="0">
                <a:latin typeface="Bookman Old Style" pitchFamily="18" charset="0"/>
              </a:rPr>
              <a:t>часткою</a:t>
            </a:r>
            <a:r>
              <a:rPr lang="ru-RU" sz="2000" b="1" dirty="0" smtClean="0">
                <a:latin typeface="Bookman Old Style" pitchFamily="18" charset="0"/>
              </a:rPr>
              <a:t> (у </a:t>
            </a:r>
            <a:r>
              <a:rPr lang="ru-RU" sz="2000" b="1" dirty="0" err="1" smtClean="0">
                <a:latin typeface="Bookman Old Style" pitchFamily="18" charset="0"/>
              </a:rPr>
              <a:t>відсотках</a:t>
            </a:r>
            <a:r>
              <a:rPr lang="ru-RU" sz="2000" b="1" dirty="0" smtClean="0">
                <a:latin typeface="Bookman Old Style" pitchFamily="18" charset="0"/>
              </a:rPr>
              <a:t>) </a:t>
            </a:r>
            <a:r>
              <a:rPr lang="ru-RU" sz="2000" b="1" dirty="0" err="1" smtClean="0">
                <a:latin typeface="Bookman Old Style" pitchFamily="18" charset="0"/>
              </a:rPr>
              <a:t>від</a:t>
            </a:r>
            <a:r>
              <a:rPr lang="ru-RU" sz="2000" b="1" dirty="0" smtClean="0">
                <a:latin typeface="Bookman Old Style" pitchFamily="18" charset="0"/>
              </a:rPr>
              <a:t> </a:t>
            </a:r>
            <a:r>
              <a:rPr lang="ru-RU" sz="2000" b="1" dirty="0" err="1" smtClean="0">
                <a:latin typeface="Bookman Old Style" pitchFamily="18" charset="0"/>
              </a:rPr>
              <a:t>світових</a:t>
            </a:r>
            <a:r>
              <a:rPr lang="ru-RU" sz="2000" b="1" dirty="0" smtClean="0">
                <a:latin typeface="Bookman Old Style" pitchFamily="18" charset="0"/>
              </a:rPr>
              <a:t> </a:t>
            </a:r>
            <a:r>
              <a:rPr lang="ru-RU" sz="2000" b="1" dirty="0" err="1" smtClean="0">
                <a:latin typeface="Bookman Old Style" pitchFamily="18" charset="0"/>
              </a:rPr>
              <a:t>запасів</a:t>
            </a:r>
            <a:r>
              <a:rPr lang="ru-RU" sz="2000" b="1" dirty="0" smtClean="0">
                <a:latin typeface="Bookman Old Style" pitchFamily="18" charset="0"/>
              </a:rPr>
              <a:t>. </a:t>
            </a:r>
            <a:endParaRPr lang="ru-RU" sz="2000" b="1" dirty="0">
              <a:latin typeface="Bookman Old Style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53661"/>
          </a:xfrm>
        </p:spPr>
        <p:txBody>
          <a:bodyPr>
            <a:normAutofit/>
          </a:bodyPr>
          <a:lstStyle/>
          <a:p>
            <a:r>
              <a:rPr lang="ru-RU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Вплив</a:t>
            </a: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ru-RU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людини</a:t>
            </a:r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на </a:t>
            </a:r>
            <a:r>
              <a:rPr lang="ru-RU" sz="40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літосферу</a:t>
            </a:r>
            <a:endParaRPr lang="ru-RU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1320" y="1552012"/>
            <a:ext cx="81886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err="1" smtClean="0">
                <a:solidFill>
                  <a:srgbClr val="C00000"/>
                </a:solidFill>
                <a:latin typeface="Bookman Old Style" pitchFamily="18" charset="0"/>
              </a:rPr>
              <a:t>Інтенсивна</a:t>
            </a:r>
            <a:r>
              <a:rPr lang="ru-RU" sz="2000" b="1" dirty="0" smtClean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  <a:latin typeface="Bookman Old Style" pitchFamily="18" charset="0"/>
              </a:rPr>
              <a:t>зміна</a:t>
            </a:r>
            <a:r>
              <a:rPr lang="ru-RU" sz="2000" b="1" dirty="0" smtClean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  <a:latin typeface="Bookman Old Style" pitchFamily="18" charset="0"/>
              </a:rPr>
              <a:t>рельєфу</a:t>
            </a:r>
            <a:r>
              <a:rPr lang="ru-RU" sz="2000" dirty="0" smtClean="0">
                <a:latin typeface="Bookman Old Style" pitchFamily="18" charset="0"/>
              </a:rPr>
              <a:t>: </a:t>
            </a:r>
            <a:r>
              <a:rPr lang="ru-RU" sz="2000" dirty="0" err="1" smtClean="0">
                <a:latin typeface="Bookman Old Style" pitchFamily="18" charset="0"/>
              </a:rPr>
              <a:t>техногенні</a:t>
            </a:r>
            <a:r>
              <a:rPr lang="ru-RU" sz="2000" dirty="0" smtClean="0">
                <a:latin typeface="Bookman Old Style" pitchFamily="18" charset="0"/>
              </a:rPr>
              <a:t> </a:t>
            </a:r>
            <a:r>
              <a:rPr lang="ru-RU" sz="2000" dirty="0" err="1" smtClean="0">
                <a:latin typeface="Bookman Old Style" pitchFamily="18" charset="0"/>
              </a:rPr>
              <a:t>форми</a:t>
            </a:r>
            <a:r>
              <a:rPr lang="ru-RU" sz="2000" dirty="0" smtClean="0">
                <a:latin typeface="Bookman Old Style" pitchFamily="18" charset="0"/>
              </a:rPr>
              <a:t> </a:t>
            </a:r>
            <a:r>
              <a:rPr lang="ru-RU" sz="2000" dirty="0" err="1" smtClean="0">
                <a:latin typeface="Bookman Old Style" pitchFamily="18" charset="0"/>
              </a:rPr>
              <a:t>рельєфу</a:t>
            </a:r>
            <a:r>
              <a:rPr lang="ru-RU" sz="2000" dirty="0" smtClean="0">
                <a:latin typeface="Bookman Old Style" pitchFamily="18" charset="0"/>
              </a:rPr>
              <a:t> (</a:t>
            </a:r>
            <a:r>
              <a:rPr lang="ru-RU" sz="2000" dirty="0" err="1" smtClean="0">
                <a:latin typeface="Bookman Old Style" pitchFamily="18" charset="0"/>
              </a:rPr>
              <a:t>кар’єри</a:t>
            </a:r>
            <a:r>
              <a:rPr lang="ru-RU" sz="2000" dirty="0" smtClean="0">
                <a:latin typeface="Bookman Old Style" pitchFamily="18" charset="0"/>
              </a:rPr>
              <a:t>, </a:t>
            </a:r>
            <a:r>
              <a:rPr lang="ru-RU" sz="2000" dirty="0" err="1" smtClean="0">
                <a:latin typeface="Bookman Old Style" pitchFamily="18" charset="0"/>
              </a:rPr>
              <a:t>греблі</a:t>
            </a:r>
            <a:r>
              <a:rPr lang="ru-RU" sz="2000" dirty="0" smtClean="0">
                <a:latin typeface="Bookman Old Style" pitchFamily="18" charset="0"/>
              </a:rPr>
              <a:t>, </a:t>
            </a:r>
            <a:r>
              <a:rPr lang="ru-RU" sz="2000" dirty="0" err="1" smtClean="0">
                <a:latin typeface="Bookman Old Style" pitchFamily="18" charset="0"/>
              </a:rPr>
              <a:t>терикони</a:t>
            </a:r>
            <a:r>
              <a:rPr lang="ru-RU" sz="2000" dirty="0" smtClean="0">
                <a:latin typeface="Bookman Old Style" pitchFamily="18" charset="0"/>
              </a:rPr>
              <a:t>, </a:t>
            </a:r>
            <a:r>
              <a:rPr lang="ru-RU" sz="2000" dirty="0" err="1" smtClean="0">
                <a:latin typeface="Bookman Old Style" pitchFamily="18" charset="0"/>
              </a:rPr>
              <a:t>насипи</a:t>
            </a:r>
            <a:r>
              <a:rPr lang="ru-RU" sz="2000" dirty="0" smtClean="0">
                <a:latin typeface="Bookman Old Style" pitchFamily="18" charset="0"/>
              </a:rPr>
              <a:t> </a:t>
            </a:r>
            <a:r>
              <a:rPr lang="ru-RU" sz="2000" dirty="0" err="1" smtClean="0">
                <a:latin typeface="Bookman Old Style" pitchFamily="18" charset="0"/>
              </a:rPr>
              <a:t>доріг</a:t>
            </a:r>
            <a:r>
              <a:rPr lang="ru-RU" sz="2000" dirty="0" smtClean="0">
                <a:latin typeface="Bookman Old Style" pitchFamily="18" charset="0"/>
              </a:rPr>
              <a:t> …)</a:t>
            </a:r>
            <a:endParaRPr lang="ru-RU" sz="2000" dirty="0">
              <a:latin typeface="Bookman Old Style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25440" y="2571550"/>
            <a:ext cx="52612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err="1" smtClean="0">
                <a:solidFill>
                  <a:srgbClr val="C00000"/>
                </a:solidFill>
                <a:latin typeface="Bookman Old Style" pitchFamily="18" charset="0"/>
              </a:rPr>
              <a:t>активізація</a:t>
            </a:r>
            <a:r>
              <a:rPr lang="ru-RU" sz="2000" b="1" dirty="0" smtClean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  <a:latin typeface="Bookman Old Style" pitchFamily="18" charset="0"/>
              </a:rPr>
              <a:t>стихійних</a:t>
            </a:r>
            <a:r>
              <a:rPr lang="ru-RU" sz="2000" b="1" dirty="0" smtClean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  <a:latin typeface="Bookman Old Style" pitchFamily="18" charset="0"/>
              </a:rPr>
              <a:t>природних</a:t>
            </a:r>
            <a:r>
              <a:rPr lang="ru-RU" sz="2000" b="1" dirty="0" smtClean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  <a:latin typeface="Bookman Old Style" pitchFamily="18" charset="0"/>
              </a:rPr>
              <a:t>явищ</a:t>
            </a:r>
            <a:r>
              <a:rPr lang="ru-RU" sz="2000" dirty="0" smtClean="0">
                <a:latin typeface="Bookman Old Style" pitchFamily="18" charset="0"/>
              </a:rPr>
              <a:t>: </a:t>
            </a:r>
            <a:r>
              <a:rPr lang="ru-RU" sz="2000" dirty="0" err="1" smtClean="0">
                <a:latin typeface="Bookman Old Style" pitchFamily="18" charset="0"/>
              </a:rPr>
              <a:t>зсуви</a:t>
            </a:r>
            <a:r>
              <a:rPr lang="ru-RU" sz="2000" dirty="0" smtClean="0">
                <a:latin typeface="Bookman Old Style" pitchFamily="18" charset="0"/>
              </a:rPr>
              <a:t>, обвали, </a:t>
            </a:r>
            <a:r>
              <a:rPr lang="ru-RU" sz="2000" dirty="0" err="1" smtClean="0">
                <a:latin typeface="Bookman Old Style" pitchFamily="18" charset="0"/>
              </a:rPr>
              <a:t>просідання</a:t>
            </a:r>
            <a:r>
              <a:rPr lang="ru-RU" sz="2000" dirty="0" smtClean="0">
                <a:latin typeface="Bookman Old Style" pitchFamily="18" charset="0"/>
              </a:rPr>
              <a:t> </a:t>
            </a:r>
            <a:r>
              <a:rPr lang="ru-RU" sz="2000" dirty="0" err="1" smtClean="0">
                <a:latin typeface="Bookman Old Style" pitchFamily="18" charset="0"/>
              </a:rPr>
              <a:t>ґрунту</a:t>
            </a:r>
            <a:r>
              <a:rPr lang="ru-RU" sz="2000" dirty="0" smtClean="0">
                <a:latin typeface="Bookman Old Style" pitchFamily="18" charset="0"/>
              </a:rPr>
              <a:t>, </a:t>
            </a:r>
            <a:r>
              <a:rPr lang="ru-RU" sz="2000" dirty="0" err="1" smtClean="0">
                <a:latin typeface="Bookman Old Style" pitchFamily="18" charset="0"/>
              </a:rPr>
              <a:t>утворення</a:t>
            </a:r>
            <a:r>
              <a:rPr lang="ru-RU" sz="2000" dirty="0" smtClean="0">
                <a:latin typeface="Bookman Old Style" pitchFamily="18" charset="0"/>
              </a:rPr>
              <a:t> </a:t>
            </a:r>
            <a:r>
              <a:rPr lang="ru-RU" sz="2000" dirty="0" err="1" smtClean="0">
                <a:latin typeface="Bookman Old Style" pitchFamily="18" charset="0"/>
              </a:rPr>
              <a:t>ярів</a:t>
            </a:r>
            <a:r>
              <a:rPr lang="ru-RU" sz="2000" dirty="0" smtClean="0">
                <a:latin typeface="Bookman Old Style" pitchFamily="18" charset="0"/>
              </a:rPr>
              <a:t>, </a:t>
            </a:r>
            <a:r>
              <a:rPr lang="ru-RU" sz="2000" dirty="0" err="1" smtClean="0">
                <a:latin typeface="Bookman Old Style" pitchFamily="18" charset="0"/>
              </a:rPr>
              <a:t>сходження</a:t>
            </a:r>
            <a:r>
              <a:rPr lang="ru-RU" sz="2000" dirty="0" smtClean="0">
                <a:latin typeface="Bookman Old Style" pitchFamily="18" charset="0"/>
              </a:rPr>
              <a:t> </a:t>
            </a:r>
            <a:r>
              <a:rPr lang="ru-RU" sz="2000" dirty="0" err="1" smtClean="0">
                <a:latin typeface="Bookman Old Style" pitchFamily="18" charset="0"/>
              </a:rPr>
              <a:t>снігових</a:t>
            </a:r>
            <a:r>
              <a:rPr lang="ru-RU" sz="2000" dirty="0" smtClean="0">
                <a:latin typeface="Bookman Old Style" pitchFamily="18" charset="0"/>
              </a:rPr>
              <a:t> лавин</a:t>
            </a:r>
            <a:endParaRPr lang="ru-RU" sz="2000" dirty="0">
              <a:latin typeface="Bookman Old Style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18615" y="4423602"/>
            <a:ext cx="80112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err="1" smtClean="0">
                <a:solidFill>
                  <a:srgbClr val="C00000"/>
                </a:solidFill>
                <a:latin typeface="Bookman Old Style" pitchFamily="18" charset="0"/>
              </a:rPr>
              <a:t>виснаження</a:t>
            </a:r>
            <a:r>
              <a:rPr lang="ru-RU" sz="2000" b="1" dirty="0" smtClean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  <a:latin typeface="Bookman Old Style" pitchFamily="18" charset="0"/>
              </a:rPr>
              <a:t>мінеральних</a:t>
            </a:r>
            <a:r>
              <a:rPr lang="ru-RU" sz="2000" b="1" dirty="0" smtClean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r>
              <a:rPr lang="ru-RU" sz="2000" b="1" dirty="0" err="1" smtClean="0">
                <a:solidFill>
                  <a:srgbClr val="C00000"/>
                </a:solidFill>
                <a:latin typeface="Bookman Old Style" pitchFamily="18" charset="0"/>
              </a:rPr>
              <a:t>ресурсів</a:t>
            </a:r>
            <a:r>
              <a:rPr lang="ru-RU" sz="2000" b="1" dirty="0" smtClean="0">
                <a:solidFill>
                  <a:srgbClr val="C00000"/>
                </a:solidFill>
                <a:latin typeface="Bookman Old Style" pitchFamily="18" charset="0"/>
              </a:rPr>
              <a:t>: </a:t>
            </a:r>
            <a:r>
              <a:rPr lang="ru-RU" sz="2000" dirty="0" err="1" smtClean="0">
                <a:latin typeface="Bookman Old Style" pitchFamily="18" charset="0"/>
              </a:rPr>
              <a:t>використовується</a:t>
            </a:r>
            <a:r>
              <a:rPr lang="ru-RU" sz="2000" dirty="0" smtClean="0">
                <a:latin typeface="Bookman Old Style" pitchFamily="18" charset="0"/>
              </a:rPr>
              <a:t> </a:t>
            </a:r>
            <a:r>
              <a:rPr lang="ru-RU" sz="2000" dirty="0" err="1" smtClean="0">
                <a:latin typeface="Bookman Old Style" pitchFamily="18" charset="0"/>
              </a:rPr>
              <a:t>понад</a:t>
            </a:r>
            <a:r>
              <a:rPr lang="ru-RU" sz="2000" dirty="0" smtClean="0">
                <a:latin typeface="Bookman Old Style" pitchFamily="18" charset="0"/>
              </a:rPr>
              <a:t> 200 </a:t>
            </a:r>
            <a:r>
              <a:rPr lang="ru-RU" sz="2000" dirty="0" err="1" smtClean="0">
                <a:latin typeface="Bookman Old Style" pitchFamily="18" charset="0"/>
              </a:rPr>
              <a:t>видів</a:t>
            </a:r>
            <a:r>
              <a:rPr lang="ru-RU" sz="2000" dirty="0" smtClean="0">
                <a:latin typeface="Bookman Old Style" pitchFamily="18" charset="0"/>
              </a:rPr>
              <a:t> </a:t>
            </a:r>
            <a:r>
              <a:rPr lang="ru-RU" sz="2000" dirty="0" err="1" smtClean="0">
                <a:latin typeface="Bookman Old Style" pitchFamily="18" charset="0"/>
              </a:rPr>
              <a:t>мінеральних</a:t>
            </a:r>
            <a:r>
              <a:rPr lang="ru-RU" sz="2000" dirty="0" smtClean="0">
                <a:latin typeface="Bookman Old Style" pitchFamily="18" charset="0"/>
              </a:rPr>
              <a:t> </a:t>
            </a:r>
            <a:r>
              <a:rPr lang="ru-RU" sz="2000" dirty="0" err="1" smtClean="0">
                <a:latin typeface="Bookman Old Style" pitchFamily="18" charset="0"/>
              </a:rPr>
              <a:t>ресурсів</a:t>
            </a:r>
            <a:r>
              <a:rPr lang="ru-RU" sz="2000" dirty="0" smtClean="0">
                <a:latin typeface="Bookman Old Style" pitchFamily="18" charset="0"/>
              </a:rPr>
              <a:t>. </a:t>
            </a:r>
            <a:r>
              <a:rPr lang="ru-RU" sz="2000" dirty="0" err="1" smtClean="0">
                <a:latin typeface="Bookman Old Style" pitchFamily="18" charset="0"/>
              </a:rPr>
              <a:t>Щорічно</a:t>
            </a:r>
            <a:r>
              <a:rPr lang="ru-RU" sz="2000" dirty="0" smtClean="0">
                <a:latin typeface="Bookman Old Style" pitchFamily="18" charset="0"/>
              </a:rPr>
              <a:t> </a:t>
            </a:r>
            <a:r>
              <a:rPr lang="ru-RU" sz="2000" dirty="0" err="1" smtClean="0">
                <a:latin typeface="Bookman Old Style" pitchFamily="18" charset="0"/>
              </a:rPr>
              <a:t>з</a:t>
            </a:r>
            <a:r>
              <a:rPr lang="ru-RU" sz="2000" dirty="0" smtClean="0">
                <a:latin typeface="Bookman Old Style" pitchFamily="18" charset="0"/>
              </a:rPr>
              <a:t> </a:t>
            </a:r>
            <a:r>
              <a:rPr lang="ru-RU" sz="2000" dirty="0" err="1" smtClean="0">
                <a:latin typeface="Bookman Old Style" pitchFamily="18" charset="0"/>
              </a:rPr>
              <a:t>надр</a:t>
            </a:r>
            <a:r>
              <a:rPr lang="ru-RU" sz="2000" dirty="0" smtClean="0">
                <a:latin typeface="Bookman Old Style" pitchFamily="18" charset="0"/>
              </a:rPr>
              <a:t> </a:t>
            </a:r>
            <a:r>
              <a:rPr lang="ru-RU" sz="2000" dirty="0" err="1" smtClean="0">
                <a:latin typeface="Bookman Old Style" pitchFamily="18" charset="0"/>
              </a:rPr>
              <a:t>планети</a:t>
            </a:r>
            <a:r>
              <a:rPr lang="ru-RU" sz="2000" dirty="0" smtClean="0">
                <a:latin typeface="Bookman Old Style" pitchFamily="18" charset="0"/>
              </a:rPr>
              <a:t> </a:t>
            </a:r>
            <a:r>
              <a:rPr lang="ru-RU" sz="2000" dirty="0" err="1" smtClean="0">
                <a:latin typeface="Bookman Old Style" pitchFamily="18" charset="0"/>
              </a:rPr>
              <a:t>вилучається</a:t>
            </a:r>
            <a:r>
              <a:rPr lang="ru-RU" sz="2000" dirty="0" smtClean="0">
                <a:latin typeface="Bookman Old Style" pitchFamily="18" charset="0"/>
              </a:rPr>
              <a:t> </a:t>
            </a:r>
            <a:r>
              <a:rPr lang="ru-RU" sz="2000" dirty="0" err="1" smtClean="0">
                <a:latin typeface="Bookman Old Style" pitchFamily="18" charset="0"/>
              </a:rPr>
              <a:t>близько</a:t>
            </a:r>
            <a:r>
              <a:rPr lang="ru-RU" sz="2000" dirty="0" smtClean="0">
                <a:latin typeface="Bookman Old Style" pitchFamily="18" charset="0"/>
              </a:rPr>
              <a:t> 300 </a:t>
            </a:r>
            <a:r>
              <a:rPr lang="ru-RU" sz="2000" dirty="0" err="1" smtClean="0">
                <a:latin typeface="Bookman Old Style" pitchFamily="18" charset="0"/>
              </a:rPr>
              <a:t>млрд</a:t>
            </a:r>
            <a:r>
              <a:rPr lang="ru-RU" sz="2000" dirty="0" smtClean="0">
                <a:latin typeface="Bookman Old Style" pitchFamily="18" charset="0"/>
              </a:rPr>
              <a:t> тонн </a:t>
            </a:r>
            <a:r>
              <a:rPr lang="ru-RU" sz="2000" dirty="0" err="1" smtClean="0">
                <a:latin typeface="Bookman Old Style" pitchFamily="18" charset="0"/>
              </a:rPr>
              <a:t>сировини</a:t>
            </a:r>
            <a:r>
              <a:rPr lang="ru-RU" sz="2000" dirty="0" smtClean="0">
                <a:latin typeface="Bookman Old Style" pitchFamily="18" charset="0"/>
              </a:rPr>
              <a:t>, а </a:t>
            </a:r>
            <a:r>
              <a:rPr lang="ru-RU" sz="2000" dirty="0" err="1" smtClean="0">
                <a:latin typeface="Bookman Old Style" pitchFamily="18" charset="0"/>
              </a:rPr>
              <a:t>обсяги</a:t>
            </a:r>
            <a:r>
              <a:rPr lang="ru-RU" sz="2000" dirty="0" smtClean="0">
                <a:latin typeface="Bookman Old Style" pitchFamily="18" charset="0"/>
              </a:rPr>
              <a:t> </a:t>
            </a:r>
            <a:r>
              <a:rPr lang="ru-RU" sz="2000" dirty="0" err="1" smtClean="0">
                <a:latin typeface="Bookman Old Style" pitchFamily="18" charset="0"/>
              </a:rPr>
              <a:t>її</a:t>
            </a:r>
            <a:r>
              <a:rPr lang="ru-RU" sz="2000" dirty="0" smtClean="0">
                <a:latin typeface="Bookman Old Style" pitchFamily="18" charset="0"/>
              </a:rPr>
              <a:t> </a:t>
            </a:r>
            <a:r>
              <a:rPr lang="ru-RU" sz="2000" dirty="0" err="1" smtClean="0">
                <a:latin typeface="Bookman Old Style" pitchFamily="18" charset="0"/>
              </a:rPr>
              <a:t>видобутку</a:t>
            </a:r>
            <a:r>
              <a:rPr lang="ru-RU" sz="2000" dirty="0" smtClean="0">
                <a:latin typeface="Bookman Old Style" pitchFamily="18" charset="0"/>
              </a:rPr>
              <a:t> </a:t>
            </a:r>
            <a:r>
              <a:rPr lang="ru-RU" sz="2000" dirty="0" err="1" smtClean="0">
                <a:latin typeface="Bookman Old Style" pitchFamily="18" charset="0"/>
              </a:rPr>
              <a:t>кожне</a:t>
            </a:r>
            <a:r>
              <a:rPr lang="ru-RU" sz="2000" dirty="0" smtClean="0">
                <a:latin typeface="Bookman Old Style" pitchFamily="18" charset="0"/>
              </a:rPr>
              <a:t> </a:t>
            </a:r>
            <a:r>
              <a:rPr lang="ru-RU" sz="2000" dirty="0" err="1" smtClean="0">
                <a:latin typeface="Bookman Old Style" pitchFamily="18" charset="0"/>
              </a:rPr>
              <a:t>десятиліття</a:t>
            </a:r>
            <a:r>
              <a:rPr lang="ru-RU" sz="2000" dirty="0" smtClean="0">
                <a:latin typeface="Bookman Old Style" pitchFamily="18" charset="0"/>
              </a:rPr>
              <a:t> </a:t>
            </a:r>
            <a:r>
              <a:rPr lang="ru-RU" sz="2000" dirty="0" err="1" smtClean="0">
                <a:latin typeface="Bookman Old Style" pitchFamily="18" charset="0"/>
              </a:rPr>
              <a:t>подвоюються</a:t>
            </a:r>
            <a:endParaRPr lang="ru-RU" sz="2000" dirty="0">
              <a:latin typeface="Bookman Old Style" pitchFamily="18" charset="0"/>
            </a:endParaRP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82436" y="2251880"/>
            <a:ext cx="2479368" cy="20471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КАРТИНКИ\xp\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14313"/>
            <a:ext cx="8711323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91068" y="4699735"/>
            <a:ext cx="8734568" cy="1938992"/>
          </a:xfrm>
          <a:prstGeom prst="rect">
            <a:avLst/>
          </a:prstGeom>
          <a:solidFill>
            <a:schemeClr val="accent4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 err="1" smtClean="0">
                <a:latin typeface="Bookman Old Style" pitchFamily="18" charset="0"/>
              </a:rPr>
              <a:t>Гірські</a:t>
            </a:r>
            <a:r>
              <a:rPr lang="ru-RU" sz="4000" b="1" dirty="0" smtClean="0">
                <a:latin typeface="Bookman Old Style" pitchFamily="18" charset="0"/>
              </a:rPr>
              <a:t> породи та </a:t>
            </a:r>
            <a:r>
              <a:rPr lang="ru-RU" sz="4000" b="1" dirty="0" err="1" smtClean="0">
                <a:latin typeface="Bookman Old Style" pitchFamily="18" charset="0"/>
              </a:rPr>
              <a:t>закономірності</a:t>
            </a:r>
            <a:r>
              <a:rPr lang="ru-RU" sz="4000" b="1" dirty="0" smtClean="0">
                <a:latin typeface="Bookman Old Style" pitchFamily="18" charset="0"/>
              </a:rPr>
              <a:t> </a:t>
            </a:r>
            <a:r>
              <a:rPr lang="ru-RU" sz="4000" b="1" dirty="0" err="1" smtClean="0">
                <a:latin typeface="Bookman Old Style" pitchFamily="18" charset="0"/>
              </a:rPr>
              <a:t>їхнього</a:t>
            </a:r>
            <a:r>
              <a:rPr lang="ru-RU" sz="4000" b="1" dirty="0" smtClean="0">
                <a:latin typeface="Bookman Old Style" pitchFamily="18" charset="0"/>
              </a:rPr>
              <a:t> </a:t>
            </a:r>
            <a:r>
              <a:rPr lang="ru-RU" sz="4000" b="1" dirty="0" err="1" smtClean="0">
                <a:latin typeface="Bookman Old Style" pitchFamily="18" charset="0"/>
              </a:rPr>
              <a:t>поширення</a:t>
            </a:r>
            <a:endParaRPr lang="ru-RU" sz="4000" b="1" dirty="0"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3081" y="377872"/>
            <a:ext cx="8336436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800" dirty="0" err="1" smtClean="0">
                <a:latin typeface="Bookman Old Style" pitchFamily="18" charset="0"/>
              </a:rPr>
              <a:t>Верхня</a:t>
            </a:r>
            <a:r>
              <a:rPr lang="ru-RU" sz="2800" dirty="0" smtClean="0">
                <a:latin typeface="Bookman Old Style" pitchFamily="18" charset="0"/>
              </a:rPr>
              <a:t> </a:t>
            </a:r>
            <a:r>
              <a:rPr lang="ru-RU" sz="2800" dirty="0" err="1" smtClean="0">
                <a:latin typeface="Bookman Old Style" pitchFamily="18" charset="0"/>
              </a:rPr>
              <a:t>частина</a:t>
            </a:r>
            <a:r>
              <a:rPr lang="ru-RU" sz="2800" dirty="0" smtClean="0">
                <a:latin typeface="Bookman Old Style" pitchFamily="18" charset="0"/>
              </a:rPr>
              <a:t> </a:t>
            </a:r>
            <a:r>
              <a:rPr lang="ru-RU" sz="2800" dirty="0" err="1" smtClean="0">
                <a:latin typeface="Bookman Old Style" pitchFamily="18" charset="0"/>
              </a:rPr>
              <a:t>літосфери</a:t>
            </a:r>
            <a:r>
              <a:rPr lang="ru-RU" sz="2800" dirty="0" smtClean="0">
                <a:latin typeface="Bookman Old Style" pitchFamily="18" charset="0"/>
              </a:rPr>
              <a:t> - </a:t>
            </a:r>
            <a:r>
              <a:rPr lang="ru-RU" sz="2800" b="1" dirty="0" smtClean="0">
                <a:latin typeface="Bookman Old Style" pitchFamily="18" charset="0"/>
              </a:rPr>
              <a:t>земна кора </a:t>
            </a:r>
            <a:r>
              <a:rPr lang="ru-RU" sz="2800" dirty="0" smtClean="0">
                <a:latin typeface="Bookman Old Style" pitchFamily="18" charset="0"/>
              </a:rPr>
              <a:t>- </a:t>
            </a:r>
            <a:r>
              <a:rPr lang="ru-RU" sz="2800" b="1" dirty="0" err="1" smtClean="0">
                <a:latin typeface="Bookman Old Style" pitchFamily="18" charset="0"/>
              </a:rPr>
              <a:t>складається</a:t>
            </a:r>
            <a:r>
              <a:rPr lang="ru-RU" sz="2800" b="1" dirty="0" smtClean="0">
                <a:latin typeface="Bookman Old Style" pitchFamily="18" charset="0"/>
              </a:rPr>
              <a:t> </a:t>
            </a:r>
            <a:r>
              <a:rPr lang="ru-RU" sz="2800" b="1" dirty="0" err="1" smtClean="0">
                <a:latin typeface="Bookman Old Style" pitchFamily="18" charset="0"/>
              </a:rPr>
              <a:t>з</a:t>
            </a:r>
            <a:r>
              <a:rPr lang="ru-RU" sz="2800" b="1" dirty="0" smtClean="0">
                <a:latin typeface="Bookman Old Style" pitchFamily="18" charset="0"/>
              </a:rPr>
              <a:t> </a:t>
            </a:r>
            <a:r>
              <a:rPr lang="ru-RU" sz="2800" b="1" dirty="0" err="1" smtClean="0">
                <a:latin typeface="Bookman Old Style" pitchFamily="18" charset="0"/>
              </a:rPr>
              <a:t>мінералів</a:t>
            </a:r>
            <a:r>
              <a:rPr lang="ru-RU" sz="2800" b="1" dirty="0" smtClean="0">
                <a:latin typeface="Bookman Old Style" pitchFamily="18" charset="0"/>
              </a:rPr>
              <a:t> </a:t>
            </a:r>
            <a:r>
              <a:rPr lang="ru-RU" sz="2800" b="1" dirty="0" err="1" smtClean="0">
                <a:latin typeface="Bookman Old Style" pitchFamily="18" charset="0"/>
              </a:rPr>
              <a:t>і</a:t>
            </a:r>
            <a:r>
              <a:rPr lang="ru-RU" sz="2800" b="1" dirty="0" smtClean="0">
                <a:latin typeface="Bookman Old Style" pitchFamily="18" charset="0"/>
              </a:rPr>
              <a:t> </a:t>
            </a:r>
            <a:r>
              <a:rPr lang="ru-RU" sz="2800" b="1" dirty="0" err="1" smtClean="0">
                <a:latin typeface="Bookman Old Style" pitchFamily="18" charset="0"/>
              </a:rPr>
              <a:t>гірських</a:t>
            </a:r>
            <a:r>
              <a:rPr lang="ru-RU" sz="2800" b="1" dirty="0" smtClean="0">
                <a:latin typeface="Bookman Old Style" pitchFamily="18" charset="0"/>
              </a:rPr>
              <a:t> </a:t>
            </a:r>
            <a:r>
              <a:rPr lang="ru-RU" sz="2800" b="1" dirty="0" err="1" smtClean="0">
                <a:latin typeface="Bookman Old Style" pitchFamily="18" charset="0"/>
              </a:rPr>
              <a:t>порід</a:t>
            </a:r>
            <a:endParaRPr lang="ru-RU" sz="2800" b="1" dirty="0" smtClean="0">
              <a:latin typeface="Bookman Old Style" pitchFamily="18" charset="0"/>
            </a:endParaRPr>
          </a:p>
          <a:p>
            <a:pPr algn="just">
              <a:defRPr/>
            </a:pPr>
            <a:endParaRPr lang="ru-RU" sz="2800" dirty="0" smtClean="0">
              <a:latin typeface="Bookman Old Style" pitchFamily="18" charset="0"/>
            </a:endParaRPr>
          </a:p>
          <a:p>
            <a:pPr algn="just">
              <a:defRPr/>
            </a:pPr>
            <a:r>
              <a:rPr lang="uk-UA" sz="32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МІНЕРАЛИ </a:t>
            </a:r>
            <a:r>
              <a:rPr lang="uk-UA" sz="3200" dirty="0" smtClean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r>
              <a:rPr lang="uk-UA" sz="32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(біля 3000 шт.) </a:t>
            </a:r>
            <a:r>
              <a:rPr lang="uk-UA" sz="3200" dirty="0" smtClean="0">
                <a:latin typeface="Bookman Old Style" pitchFamily="18" charset="0"/>
              </a:rPr>
              <a:t>– </a:t>
            </a:r>
            <a:r>
              <a:rPr lang="ru-RU" sz="2800" dirty="0" err="1" smtClean="0">
                <a:latin typeface="Bookman Old Style" pitchFamily="18" charset="0"/>
              </a:rPr>
              <a:t>однорідні</a:t>
            </a:r>
            <a:r>
              <a:rPr lang="ru-RU" sz="2800" dirty="0" smtClean="0">
                <a:latin typeface="Bookman Old Style" pitchFamily="18" charset="0"/>
              </a:rPr>
              <a:t> </a:t>
            </a:r>
            <a:r>
              <a:rPr lang="ru-RU" sz="2800" dirty="0" err="1" smtClean="0">
                <a:latin typeface="Bookman Old Style" pitchFamily="18" charset="0"/>
              </a:rPr>
              <a:t>тіла</a:t>
            </a:r>
            <a:r>
              <a:rPr lang="ru-RU" sz="2800" dirty="0" smtClean="0">
                <a:latin typeface="Bookman Old Style" pitchFamily="18" charset="0"/>
              </a:rPr>
              <a:t> </a:t>
            </a:r>
            <a:r>
              <a:rPr lang="ru-RU" sz="2800" dirty="0" err="1" smtClean="0">
                <a:latin typeface="Bookman Old Style" pitchFamily="18" charset="0"/>
              </a:rPr>
              <a:t>земної</a:t>
            </a:r>
            <a:r>
              <a:rPr lang="ru-RU" sz="2800" dirty="0" smtClean="0">
                <a:latin typeface="Bookman Old Style" pitchFamily="18" charset="0"/>
              </a:rPr>
              <a:t> кори, </a:t>
            </a:r>
            <a:r>
              <a:rPr lang="ru-RU" sz="2800" dirty="0" err="1" smtClean="0">
                <a:latin typeface="Bookman Old Style" pitchFamily="18" charset="0"/>
              </a:rPr>
              <a:t>що</a:t>
            </a:r>
            <a:r>
              <a:rPr lang="ru-RU" sz="2800" dirty="0" smtClean="0">
                <a:latin typeface="Bookman Old Style" pitchFamily="18" charset="0"/>
              </a:rPr>
              <a:t> </a:t>
            </a:r>
            <a:r>
              <a:rPr lang="ru-RU" sz="2800" dirty="0" err="1" smtClean="0">
                <a:latin typeface="Bookman Old Style" pitchFamily="18" charset="0"/>
              </a:rPr>
              <a:t>складаються</a:t>
            </a:r>
            <a:r>
              <a:rPr lang="ru-RU" sz="2800" dirty="0" smtClean="0">
                <a:latin typeface="Bookman Old Style" pitchFamily="18" charset="0"/>
              </a:rPr>
              <a:t> </a:t>
            </a:r>
            <a:r>
              <a:rPr lang="ru-RU" sz="2800" dirty="0" err="1" smtClean="0">
                <a:latin typeface="Bookman Old Style" pitchFamily="18" charset="0"/>
              </a:rPr>
              <a:t>з</a:t>
            </a:r>
            <a:r>
              <a:rPr lang="ru-RU" sz="2800" dirty="0" smtClean="0">
                <a:latin typeface="Bookman Old Style" pitchFamily="18" charset="0"/>
              </a:rPr>
              <a:t> </a:t>
            </a:r>
            <a:r>
              <a:rPr lang="ru-RU" sz="2800" dirty="0" err="1" smtClean="0">
                <a:latin typeface="Bookman Old Style" pitchFamily="18" charset="0"/>
              </a:rPr>
              <a:t>однієї</a:t>
            </a:r>
            <a:r>
              <a:rPr lang="ru-RU" sz="2800" dirty="0" smtClean="0">
                <a:latin typeface="Bookman Old Style" pitchFamily="18" charset="0"/>
              </a:rPr>
              <a:t> </a:t>
            </a:r>
            <a:r>
              <a:rPr lang="ru-RU" sz="2800" dirty="0" err="1" smtClean="0">
                <a:latin typeface="Bookman Old Style" pitchFamily="18" charset="0"/>
              </a:rPr>
              <a:t>речовини</a:t>
            </a:r>
            <a:endParaRPr lang="ru-RU" sz="2800" dirty="0" smtClean="0">
              <a:latin typeface="Bookman Old Style" pitchFamily="18" charset="0"/>
            </a:endParaRPr>
          </a:p>
          <a:p>
            <a:pPr algn="just">
              <a:defRPr/>
            </a:pPr>
            <a:endParaRPr lang="uk-UA" sz="3200" dirty="0" smtClean="0">
              <a:latin typeface="Bookman Old Style" pitchFamily="18" charset="0"/>
            </a:endParaRPr>
          </a:p>
          <a:p>
            <a:pPr algn="just">
              <a:defRPr/>
            </a:pPr>
            <a:r>
              <a:rPr lang="uk-UA" sz="32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ГІРСЬКІ </a:t>
            </a:r>
            <a:r>
              <a:rPr lang="uk-UA" sz="3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ПОРОДИ</a:t>
            </a:r>
            <a:r>
              <a:rPr lang="uk-UA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</a:t>
            </a:r>
            <a:r>
              <a:rPr lang="uk-UA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(</a:t>
            </a:r>
            <a:r>
              <a:rPr lang="ru-RU" sz="3200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близько</a:t>
            </a:r>
            <a:r>
              <a:rPr lang="ru-RU" sz="32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 1,5 </a:t>
            </a:r>
            <a:r>
              <a:rPr lang="ru-RU" sz="32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тис.) </a:t>
            </a:r>
            <a:r>
              <a:rPr lang="uk-UA" sz="3200" dirty="0" smtClean="0">
                <a:latin typeface="Bookman Old Style" pitchFamily="18" charset="0"/>
              </a:rPr>
              <a:t>– </a:t>
            </a:r>
            <a:r>
              <a:rPr lang="ru-RU" sz="2800" dirty="0" err="1" smtClean="0">
                <a:latin typeface="Bookman Old Style" pitchFamily="18" charset="0"/>
              </a:rPr>
              <a:t>це</a:t>
            </a:r>
            <a:r>
              <a:rPr lang="ru-RU" sz="2800" dirty="0" smtClean="0">
                <a:latin typeface="Bookman Old Style" pitchFamily="18" charset="0"/>
              </a:rPr>
              <a:t> </a:t>
            </a:r>
            <a:r>
              <a:rPr lang="ru-RU" sz="2800" dirty="0" err="1" smtClean="0">
                <a:latin typeface="Bookman Old Style" pitchFamily="18" charset="0"/>
              </a:rPr>
              <a:t>сполучення</a:t>
            </a:r>
            <a:r>
              <a:rPr lang="ru-RU" sz="2800" dirty="0" smtClean="0">
                <a:latin typeface="Bookman Old Style" pitchFamily="18" charset="0"/>
              </a:rPr>
              <a:t> </a:t>
            </a:r>
            <a:r>
              <a:rPr lang="ru-RU" sz="2800" dirty="0" err="1" smtClean="0">
                <a:latin typeface="Bookman Old Style" pitchFamily="18" charset="0"/>
              </a:rPr>
              <a:t>кількох</a:t>
            </a:r>
            <a:r>
              <a:rPr lang="ru-RU" sz="2800" dirty="0" smtClean="0">
                <a:latin typeface="Bookman Old Style" pitchFamily="18" charset="0"/>
              </a:rPr>
              <a:t> </a:t>
            </a:r>
            <a:r>
              <a:rPr lang="ru-RU" sz="2800" dirty="0" err="1" smtClean="0">
                <a:latin typeface="Bookman Old Style" pitchFamily="18" charset="0"/>
              </a:rPr>
              <a:t>мінералів</a:t>
            </a:r>
            <a:r>
              <a:rPr lang="ru-RU" sz="2800" dirty="0" smtClean="0">
                <a:latin typeface="Bookman Old Style" pitchFamily="18" charset="0"/>
              </a:rPr>
              <a:t> </a:t>
            </a:r>
            <a:r>
              <a:rPr lang="ru-RU" sz="2800" dirty="0" err="1" smtClean="0">
                <a:latin typeface="Bookman Old Style" pitchFamily="18" charset="0"/>
              </a:rPr>
              <a:t>або</a:t>
            </a:r>
            <a:r>
              <a:rPr lang="ru-RU" sz="2800" dirty="0" smtClean="0">
                <a:latin typeface="Bookman Old Style" pitchFamily="18" charset="0"/>
              </a:rPr>
              <a:t> </a:t>
            </a:r>
            <a:r>
              <a:rPr lang="ru-RU" sz="2800" dirty="0" err="1" smtClean="0">
                <a:latin typeface="Bookman Old Style" pitchFamily="18" charset="0"/>
              </a:rPr>
              <a:t>скупчення</a:t>
            </a:r>
            <a:r>
              <a:rPr lang="ru-RU" sz="2800" dirty="0" smtClean="0">
                <a:latin typeface="Bookman Old Style" pitchFamily="18" charset="0"/>
              </a:rPr>
              <a:t> одного </a:t>
            </a:r>
            <a:r>
              <a:rPr lang="ru-RU" sz="2800" dirty="0" err="1" smtClean="0">
                <a:latin typeface="Bookman Old Style" pitchFamily="18" charset="0"/>
              </a:rPr>
              <a:t>мінералу</a:t>
            </a:r>
            <a:r>
              <a:rPr lang="ru-RU" sz="2800" dirty="0" smtClean="0">
                <a:latin typeface="Bookman Old Style" pitchFamily="18" charset="0"/>
              </a:rPr>
              <a:t> у </a:t>
            </a:r>
            <a:r>
              <a:rPr lang="ru-RU" sz="2800" dirty="0" err="1" smtClean="0">
                <a:latin typeface="Bookman Old Style" pitchFamily="18" charset="0"/>
              </a:rPr>
              <a:t>великій</a:t>
            </a:r>
            <a:r>
              <a:rPr lang="ru-RU" sz="2800" dirty="0" smtClean="0">
                <a:latin typeface="Bookman Old Style" pitchFamily="18" charset="0"/>
              </a:rPr>
              <a:t> </a:t>
            </a:r>
            <a:r>
              <a:rPr lang="ru-RU" sz="2800" dirty="0" err="1" smtClean="0">
                <a:latin typeface="Bookman Old Style" pitchFamily="18" charset="0"/>
              </a:rPr>
              <a:t>кількості</a:t>
            </a:r>
            <a:r>
              <a:rPr lang="ru-RU" sz="2800" dirty="0" smtClean="0">
                <a:latin typeface="Bookman Old Style" pitchFamily="18" charset="0"/>
              </a:rPr>
              <a:t> в </a:t>
            </a:r>
            <a:r>
              <a:rPr lang="ru-RU" sz="2800" dirty="0" err="1" smtClean="0">
                <a:latin typeface="Bookman Old Style" pitchFamily="18" charset="0"/>
              </a:rPr>
              <a:t>земній</a:t>
            </a:r>
            <a:r>
              <a:rPr lang="ru-RU" sz="2800" dirty="0" smtClean="0">
                <a:latin typeface="Bookman Old Style" pitchFamily="18" charset="0"/>
              </a:rPr>
              <a:t> </a:t>
            </a:r>
            <a:r>
              <a:rPr lang="ru-RU" sz="2800" dirty="0" err="1" smtClean="0">
                <a:latin typeface="Bookman Old Style" pitchFamily="18" charset="0"/>
              </a:rPr>
              <a:t>корі</a:t>
            </a:r>
            <a:r>
              <a:rPr lang="ru-RU" sz="2800" dirty="0" smtClean="0">
                <a:latin typeface="Bookman Old Style" pitchFamily="18" charset="0"/>
              </a:rPr>
              <a:t> у </a:t>
            </a:r>
            <a:r>
              <a:rPr lang="ru-RU" sz="2800" dirty="0" err="1" smtClean="0">
                <a:latin typeface="Bookman Old Style" pitchFamily="18" charset="0"/>
              </a:rPr>
              <a:t>формі</a:t>
            </a:r>
            <a:r>
              <a:rPr lang="ru-RU" sz="2800" dirty="0" smtClean="0">
                <a:latin typeface="Bookman Old Style" pitchFamily="18" charset="0"/>
              </a:rPr>
              <a:t> </a:t>
            </a:r>
            <a:r>
              <a:rPr lang="ru-RU" sz="2800" dirty="0" err="1" smtClean="0">
                <a:latin typeface="Bookman Old Style" pitchFamily="18" charset="0"/>
              </a:rPr>
              <a:t>самостійних</a:t>
            </a:r>
            <a:r>
              <a:rPr lang="ru-RU" sz="2800" dirty="0" smtClean="0">
                <a:latin typeface="Bookman Old Style" pitchFamily="18" charset="0"/>
              </a:rPr>
              <a:t> </a:t>
            </a:r>
            <a:r>
              <a:rPr lang="ru-RU" sz="2800" dirty="0" err="1" smtClean="0">
                <a:latin typeface="Bookman Old Style" pitchFamily="18" charset="0"/>
              </a:rPr>
              <a:t>геологічних</a:t>
            </a:r>
            <a:r>
              <a:rPr lang="ru-RU" sz="2800" dirty="0" smtClean="0">
                <a:latin typeface="Bookman Old Style" pitchFamily="18" charset="0"/>
              </a:rPr>
              <a:t> </a:t>
            </a:r>
            <a:r>
              <a:rPr lang="ru-RU" sz="2800" dirty="0" err="1" smtClean="0">
                <a:latin typeface="Bookman Old Style" pitchFamily="18" charset="0"/>
              </a:rPr>
              <a:t>тіл</a:t>
            </a:r>
            <a:endParaRPr lang="uk-UA" sz="2800" dirty="0">
              <a:latin typeface="Bookman Old Style" pitchFamily="18" charset="0"/>
            </a:endParaRPr>
          </a:p>
          <a:p>
            <a:pPr algn="just">
              <a:defRPr/>
            </a:pPr>
            <a:endParaRPr lang="uk-UA" sz="3200" dirty="0">
              <a:latin typeface="Bookman Old Style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3" y="142875"/>
            <a:ext cx="8280400" cy="874713"/>
          </a:xfrm>
        </p:spPr>
        <p:txBody>
          <a:bodyPr/>
          <a:lstStyle/>
          <a:p>
            <a:pPr>
              <a:defRPr/>
            </a:pPr>
            <a:r>
              <a:rPr lang="uk-UA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Різноманіття мінералів</a:t>
            </a:r>
            <a:endParaRPr lang="uk-UA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2">
            <a:lum bright="-14000" contrast="18000"/>
          </a:blip>
          <a:srcRect/>
          <a:stretch>
            <a:fillRect/>
          </a:stretch>
        </p:blipFill>
        <p:spPr bwMode="auto">
          <a:xfrm>
            <a:off x="409432" y="1269242"/>
            <a:ext cx="8379726" cy="5213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9103"/>
            <a:ext cx="8229600" cy="912718"/>
          </a:xfrm>
        </p:spPr>
        <p:txBody>
          <a:bodyPr>
            <a:noAutofit/>
          </a:bodyPr>
          <a:lstStyle/>
          <a:p>
            <a:r>
              <a:rPr lang="ru-RU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Види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гірських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порід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за </a:t>
            </a:r>
            <a:r>
              <a:rPr lang="ru-RU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походженням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та </a:t>
            </a:r>
            <a:r>
              <a:rPr lang="ru-RU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їхнє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поширення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в </a:t>
            </a:r>
            <a:r>
              <a:rPr lang="ru-RU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земній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корі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5660" y="1255595"/>
            <a:ext cx="8652680" cy="53772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413845" cy="1008252"/>
          </a:xfrm>
        </p:spPr>
        <p:txBody>
          <a:bodyPr>
            <a:noAutofit/>
          </a:bodyPr>
          <a:lstStyle/>
          <a:p>
            <a:r>
              <a:rPr lang="uk-UA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Магматичні глибинні породи</a:t>
            </a:r>
            <a:br>
              <a:rPr lang="uk-UA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3600" b="1" i="1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3200" b="1" i="1" dirty="0" smtClean="0">
                <a:solidFill>
                  <a:srgbClr val="002060"/>
                </a:solidFill>
                <a:latin typeface="Bookman Old Style" pitchFamily="18" charset="0"/>
              </a:rPr>
              <a:t>(</a:t>
            </a:r>
            <a:r>
              <a:rPr lang="ru-RU" sz="3200" b="1" i="1" dirty="0" err="1" smtClean="0">
                <a:solidFill>
                  <a:srgbClr val="002060"/>
                </a:solidFill>
                <a:latin typeface="Bookman Old Style" pitchFamily="18" charset="0"/>
              </a:rPr>
              <a:t>інтрузивні</a:t>
            </a:r>
            <a:r>
              <a:rPr lang="ru-RU" sz="3200" b="1" i="1" dirty="0" smtClean="0">
                <a:solidFill>
                  <a:srgbClr val="002060"/>
                </a:solidFill>
                <a:latin typeface="Bookman Old Style" pitchFamily="18" charset="0"/>
              </a:rPr>
              <a:t>) </a:t>
            </a:r>
            <a:endParaRPr lang="ru-RU" sz="32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59105" y="1610436"/>
            <a:ext cx="3492712" cy="24429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327546" y="1518652"/>
            <a:ext cx="48586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 err="1" smtClean="0">
                <a:latin typeface="Bookman Old Style" pitchFamily="18" charset="0"/>
              </a:rPr>
              <a:t>складаються</a:t>
            </a:r>
            <a:r>
              <a:rPr lang="ru-RU" sz="2000" b="1" i="1" dirty="0" smtClean="0">
                <a:latin typeface="Bookman Old Style" pitchFamily="18" charset="0"/>
              </a:rPr>
              <a:t> </a:t>
            </a:r>
            <a:r>
              <a:rPr lang="ru-RU" sz="2000" b="1" i="1" dirty="0" err="1" smtClean="0">
                <a:solidFill>
                  <a:srgbClr val="C00000"/>
                </a:solidFill>
                <a:latin typeface="Bookman Old Style" pitchFamily="18" charset="0"/>
              </a:rPr>
              <a:t>з</a:t>
            </a:r>
            <a: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r>
              <a:rPr lang="ru-RU" sz="2000" b="1" i="1" dirty="0" err="1" smtClean="0">
                <a:solidFill>
                  <a:srgbClr val="C00000"/>
                </a:solidFill>
                <a:latin typeface="Bookman Old Style" pitchFamily="18" charset="0"/>
              </a:rPr>
              <a:t>кристалів</a:t>
            </a:r>
            <a: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r>
              <a:rPr lang="ru-RU" sz="2000" b="1" i="1" dirty="0" err="1" smtClean="0">
                <a:solidFill>
                  <a:srgbClr val="C00000"/>
                </a:solidFill>
                <a:latin typeface="Bookman Old Style" pitchFamily="18" charset="0"/>
              </a:rPr>
              <a:t>різ-них</a:t>
            </a:r>
            <a: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r>
              <a:rPr lang="ru-RU" sz="2000" b="1" i="1" dirty="0" err="1" smtClean="0">
                <a:solidFill>
                  <a:srgbClr val="C00000"/>
                </a:solidFill>
                <a:latin typeface="Bookman Old Style" pitchFamily="18" charset="0"/>
              </a:rPr>
              <a:t>розмірів</a:t>
            </a:r>
            <a: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r>
              <a:rPr lang="ru-RU" sz="2000" b="1" i="1" dirty="0" err="1" smtClean="0">
                <a:solidFill>
                  <a:srgbClr val="C00000"/>
                </a:solidFill>
                <a:latin typeface="Bookman Old Style" pitchFamily="18" charset="0"/>
              </a:rPr>
              <a:t>залежно</a:t>
            </a:r>
            <a: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r>
              <a:rPr lang="ru-RU" sz="2000" b="1" i="1" dirty="0" err="1" smtClean="0">
                <a:solidFill>
                  <a:srgbClr val="C00000"/>
                </a:solidFill>
                <a:latin typeface="Bookman Old Style" pitchFamily="18" charset="0"/>
              </a:rPr>
              <a:t>від</a:t>
            </a:r>
            <a: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r>
              <a:rPr lang="ru-RU" sz="2000" b="1" i="1" dirty="0" err="1" smtClean="0">
                <a:solidFill>
                  <a:srgbClr val="C00000"/>
                </a:solidFill>
                <a:latin typeface="Bookman Old Style" pitchFamily="18" charset="0"/>
              </a:rPr>
              <a:t>гли-бини</a:t>
            </a:r>
            <a: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r>
              <a:rPr lang="ru-RU" sz="2000" b="1" i="1" dirty="0" err="1" smtClean="0">
                <a:solidFill>
                  <a:srgbClr val="C00000"/>
                </a:solidFill>
                <a:latin typeface="Bookman Old Style" pitchFamily="18" charset="0"/>
              </a:rPr>
              <a:t>залягання</a:t>
            </a:r>
            <a: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:</a:t>
            </a:r>
            <a:r>
              <a:rPr lang="ru-RU" sz="2000" b="1" i="1" dirty="0" smtClean="0">
                <a:latin typeface="Bookman Old Style" pitchFamily="18" charset="0"/>
              </a:rPr>
              <a:t> </a:t>
            </a:r>
            <a:r>
              <a:rPr lang="ru-RU" sz="2000" b="1" i="1" dirty="0" err="1" smtClean="0">
                <a:latin typeface="Bookman Old Style" pitchFamily="18" charset="0"/>
              </a:rPr>
              <a:t>що</a:t>
            </a:r>
            <a:r>
              <a:rPr lang="ru-RU" sz="2000" b="1" i="1" dirty="0" smtClean="0">
                <a:latin typeface="Bookman Old Style" pitchFamily="18" charset="0"/>
              </a:rPr>
              <a:t> </a:t>
            </a:r>
            <a:r>
              <a:rPr lang="ru-RU" sz="2000" b="1" i="1" dirty="0" err="1" smtClean="0">
                <a:latin typeface="Bookman Old Style" pitchFamily="18" charset="0"/>
              </a:rPr>
              <a:t>ближче</a:t>
            </a:r>
            <a:r>
              <a:rPr lang="ru-RU" sz="2000" b="1" i="1" dirty="0" smtClean="0">
                <a:latin typeface="Bookman Old Style" pitchFamily="18" charset="0"/>
              </a:rPr>
              <a:t> до </a:t>
            </a:r>
            <a:r>
              <a:rPr lang="ru-RU" sz="2000" b="1" i="1" dirty="0" err="1" smtClean="0">
                <a:latin typeface="Bookman Old Style" pitchFamily="18" charset="0"/>
              </a:rPr>
              <a:t>поверхні</a:t>
            </a:r>
            <a:r>
              <a:rPr lang="ru-RU" sz="2000" b="1" i="1" dirty="0" smtClean="0">
                <a:latin typeface="Bookman Old Style" pitchFamily="18" charset="0"/>
              </a:rPr>
              <a:t>, то </a:t>
            </a:r>
            <a:r>
              <a:rPr lang="ru-RU" sz="2000" b="1" i="1" dirty="0" err="1" smtClean="0">
                <a:latin typeface="Bookman Old Style" pitchFamily="18" charset="0"/>
              </a:rPr>
              <a:t>кристали</a:t>
            </a:r>
            <a:r>
              <a:rPr lang="ru-RU" sz="2000" b="1" i="1" dirty="0" smtClean="0">
                <a:latin typeface="Bookman Old Style" pitchFamily="18" charset="0"/>
              </a:rPr>
              <a:t> </a:t>
            </a:r>
            <a:r>
              <a:rPr lang="ru-RU" sz="2000" b="1" i="1" dirty="0" err="1" smtClean="0">
                <a:latin typeface="Bookman Old Style" pitchFamily="18" charset="0"/>
              </a:rPr>
              <a:t>дрібніші</a:t>
            </a:r>
            <a:endParaRPr lang="ru-RU" sz="2000" b="1" i="1" dirty="0">
              <a:latin typeface="Bookman Old Style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9997" y="3256154"/>
            <a:ext cx="2476500" cy="208012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78480" y="4320678"/>
            <a:ext cx="2885341" cy="18754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322731" y="3326220"/>
            <a:ext cx="10647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i="1" dirty="0" smtClean="0">
                <a:solidFill>
                  <a:schemeClr val="bg1"/>
                </a:solidFill>
                <a:latin typeface="Bookman Old Style" pitchFamily="18" charset="0"/>
              </a:rPr>
              <a:t>граніт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04433" y="4352076"/>
            <a:ext cx="17508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i="1" dirty="0" smtClean="0">
                <a:solidFill>
                  <a:schemeClr val="bg1"/>
                </a:solidFill>
                <a:latin typeface="Bookman Old Style" pitchFamily="18" charset="0"/>
              </a:rPr>
              <a:t>лабрадорит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5955" y="4763068"/>
            <a:ext cx="2466975" cy="18760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6386887" y="4872965"/>
            <a:ext cx="8755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i="1" dirty="0" smtClean="0">
                <a:solidFill>
                  <a:schemeClr val="bg1"/>
                </a:solidFill>
                <a:latin typeface="Bookman Old Style" pitchFamily="18" charset="0"/>
              </a:rPr>
              <a:t>габро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546" y="165456"/>
            <a:ext cx="8570794" cy="926365"/>
          </a:xfrm>
        </p:spPr>
        <p:txBody>
          <a:bodyPr>
            <a:noAutofit/>
          </a:bodyPr>
          <a:lstStyle/>
          <a:p>
            <a:r>
              <a:rPr lang="uk-UA" sz="3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Магматичні поверхневі породи</a:t>
            </a:r>
            <a:br>
              <a:rPr lang="uk-UA" sz="3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</a:br>
            <a:r>
              <a:rPr lang="ru-RU" sz="4000" b="1" i="1" dirty="0" smtClean="0">
                <a:latin typeface="Bookman Old Style" pitchFamily="18" charset="0"/>
              </a:rPr>
              <a:t> (</a:t>
            </a:r>
            <a:r>
              <a:rPr lang="ru-RU" sz="3600" b="1" i="1" dirty="0" err="1" smtClean="0">
                <a:solidFill>
                  <a:srgbClr val="002060"/>
                </a:solidFill>
                <a:latin typeface="Bookman Old Style" pitchFamily="18" charset="0"/>
              </a:rPr>
              <a:t>ефузивні</a:t>
            </a:r>
            <a:r>
              <a:rPr lang="ru-RU" sz="3600" b="1" i="1" dirty="0" smtClean="0">
                <a:solidFill>
                  <a:srgbClr val="002060"/>
                </a:solidFill>
                <a:latin typeface="Bookman Old Style" pitchFamily="18" charset="0"/>
              </a:rPr>
              <a:t>)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61665" y="1655129"/>
            <a:ext cx="472895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 err="1" smtClean="0">
                <a:latin typeface="Bookman Old Style" pitchFamily="18" charset="0"/>
              </a:rPr>
              <a:t>утворилися</a:t>
            </a:r>
            <a:r>
              <a:rPr lang="ru-RU" sz="2000" b="1" i="1" dirty="0" smtClean="0">
                <a:latin typeface="Bookman Old Style" pitchFamily="18" charset="0"/>
              </a:rPr>
              <a:t> </a:t>
            </a:r>
            <a:r>
              <a:rPr lang="ru-RU" sz="2000" b="1" i="1" dirty="0" err="1" smtClean="0">
                <a:solidFill>
                  <a:srgbClr val="C00000"/>
                </a:solidFill>
                <a:latin typeface="Bookman Old Style" pitchFamily="18" charset="0"/>
              </a:rPr>
              <a:t>внаслідок</a:t>
            </a:r>
            <a: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r>
              <a:rPr lang="ru-RU" sz="2000" b="1" i="1" dirty="0" err="1" smtClean="0">
                <a:solidFill>
                  <a:srgbClr val="C00000"/>
                </a:solidFill>
                <a:latin typeface="Bookman Old Style" pitchFamily="18" charset="0"/>
              </a:rPr>
              <a:t>виливів</a:t>
            </a:r>
            <a: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r>
              <a:rPr lang="ru-RU" sz="2000" b="1" i="1" dirty="0" err="1" smtClean="0">
                <a:solidFill>
                  <a:srgbClr val="C00000"/>
                </a:solidFill>
                <a:latin typeface="Bookman Old Style" pitchFamily="18" charset="0"/>
              </a:rPr>
              <a:t>і</a:t>
            </a:r>
            <a: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r>
              <a:rPr lang="ru-RU" sz="2000" b="1" i="1" dirty="0" err="1" smtClean="0">
                <a:solidFill>
                  <a:srgbClr val="C00000"/>
                </a:solidFill>
                <a:latin typeface="Bookman Old Style" pitchFamily="18" charset="0"/>
              </a:rPr>
              <a:t>затвердіння</a:t>
            </a:r>
            <a: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r>
              <a:rPr lang="ru-RU" sz="2000" b="1" i="1" dirty="0" err="1" smtClean="0">
                <a:solidFill>
                  <a:srgbClr val="C00000"/>
                </a:solidFill>
                <a:latin typeface="Bookman Old Style" pitchFamily="18" charset="0"/>
              </a:rPr>
              <a:t>лави</a:t>
            </a:r>
            <a: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 на </a:t>
            </a:r>
            <a:r>
              <a:rPr lang="ru-RU" sz="2000" b="1" i="1" dirty="0" err="1" smtClean="0">
                <a:solidFill>
                  <a:srgbClr val="C00000"/>
                </a:solidFill>
                <a:latin typeface="Bookman Old Style" pitchFamily="18" charset="0"/>
              </a:rPr>
              <a:t>поверхні</a:t>
            </a:r>
            <a: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r>
              <a:rPr lang="ru-RU" sz="2000" b="1" i="1" dirty="0" err="1" smtClean="0">
                <a:solidFill>
                  <a:srgbClr val="C00000"/>
                </a:solidFill>
                <a:latin typeface="Bookman Old Style" pitchFamily="18" charset="0"/>
              </a:rPr>
              <a:t>Землі</a:t>
            </a:r>
            <a: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r>
              <a:rPr lang="ru-RU" sz="2000" b="1" i="1" dirty="0" err="1" smtClean="0">
                <a:solidFill>
                  <a:srgbClr val="C00000"/>
                </a:solidFill>
                <a:latin typeface="Bookman Old Style" pitchFamily="18" charset="0"/>
              </a:rPr>
              <a:t>або</a:t>
            </a:r>
            <a: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r>
              <a:rPr lang="ru-RU" sz="2000" b="1" i="1" dirty="0" err="1" smtClean="0">
                <a:solidFill>
                  <a:srgbClr val="C00000"/>
                </a:solidFill>
                <a:latin typeface="Bookman Old Style" pitchFamily="18" charset="0"/>
              </a:rPr>
              <a:t>на</a:t>
            </a:r>
            <a: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r>
              <a:rPr lang="ru-RU" sz="2000" b="1" i="1" dirty="0" err="1" smtClean="0">
                <a:solidFill>
                  <a:srgbClr val="C00000"/>
                </a:solidFill>
                <a:latin typeface="Bookman Old Style" pitchFamily="18" charset="0"/>
              </a:rPr>
              <a:t>незначних</a:t>
            </a:r>
            <a: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r>
              <a:rPr lang="ru-RU" sz="2000" b="1" i="1" dirty="0" err="1" smtClean="0">
                <a:solidFill>
                  <a:srgbClr val="C00000"/>
                </a:solidFill>
                <a:latin typeface="Bookman Old Style" pitchFamily="18" charset="0"/>
              </a:rPr>
              <a:t>глибинах</a:t>
            </a:r>
            <a:endParaRPr lang="ru-RU" sz="2000" b="1" i="1" dirty="0">
              <a:latin typeface="Bookman Old Style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68036" y="1296537"/>
            <a:ext cx="3610117" cy="23883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68035" y="3971499"/>
            <a:ext cx="3623789" cy="24236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4021" y="4020427"/>
            <a:ext cx="3840162" cy="2378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300250" y="247342"/>
            <a:ext cx="8570794" cy="912717"/>
          </a:xfrm>
        </p:spPr>
        <p:txBody>
          <a:bodyPr>
            <a:noAutofit/>
          </a:bodyPr>
          <a:lstStyle/>
          <a:p>
            <a:r>
              <a:rPr lang="uk-UA" sz="3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</a:rPr>
              <a:t>Магматичні поверхневі породи</a:t>
            </a:r>
            <a:endParaRPr lang="ru-RU" sz="3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6728" y="1875514"/>
            <a:ext cx="410797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 smtClean="0">
                <a:latin typeface="Bookman Old Style" pitchFamily="18" charset="0"/>
              </a:rPr>
              <a:t>У </a:t>
            </a:r>
            <a:r>
              <a:rPr lang="ru-RU" sz="2000" b="1" i="1" dirty="0" err="1" smtClean="0">
                <a:latin typeface="Bookman Old Style" pitchFamily="18" charset="0"/>
              </a:rPr>
              <a:t>місцях</a:t>
            </a:r>
            <a:r>
              <a:rPr lang="ru-RU" sz="2000" b="1" i="1" dirty="0" smtClean="0">
                <a:latin typeface="Bookman Old Style" pitchFamily="18" charset="0"/>
              </a:rPr>
              <a:t> </a:t>
            </a:r>
            <a:r>
              <a:rPr lang="ru-RU" sz="2000" b="1" i="1" dirty="0" err="1" smtClean="0">
                <a:solidFill>
                  <a:srgbClr val="C00000"/>
                </a:solidFill>
                <a:latin typeface="Bookman Old Style" pitchFamily="18" charset="0"/>
              </a:rPr>
              <a:t>викидів</a:t>
            </a:r>
            <a: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r>
              <a:rPr lang="ru-RU" sz="2000" b="1" i="1" dirty="0" err="1" smtClean="0">
                <a:solidFill>
                  <a:srgbClr val="C00000"/>
                </a:solidFill>
                <a:latin typeface="Bookman Old Style" pitchFamily="18" charset="0"/>
              </a:rPr>
              <a:t>вулка-нічних</a:t>
            </a:r>
            <a: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r>
              <a:rPr lang="ru-RU" sz="2000" b="1" i="1" dirty="0" err="1" smtClean="0">
                <a:solidFill>
                  <a:srgbClr val="C00000"/>
                </a:solidFill>
                <a:latin typeface="Bookman Old Style" pitchFamily="18" charset="0"/>
              </a:rPr>
              <a:t>газів</a:t>
            </a:r>
            <a: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r>
              <a:rPr lang="ru-RU" sz="2000" b="1" i="1" dirty="0" smtClean="0">
                <a:latin typeface="Bookman Old Style" pitchFamily="18" charset="0"/>
              </a:rPr>
              <a:t>на </a:t>
            </a:r>
            <a:r>
              <a:rPr lang="ru-RU" sz="2000" b="1" i="1" dirty="0" err="1" smtClean="0">
                <a:latin typeface="Bookman Old Style" pitchFamily="18" charset="0"/>
              </a:rPr>
              <a:t>земну</a:t>
            </a:r>
            <a:r>
              <a:rPr lang="ru-RU" sz="2000" b="1" i="1" dirty="0" smtClean="0">
                <a:latin typeface="Bookman Old Style" pitchFamily="18" charset="0"/>
              </a:rPr>
              <a:t> </a:t>
            </a:r>
            <a:r>
              <a:rPr lang="ru-RU" sz="2000" b="1" i="1" dirty="0" err="1" smtClean="0">
                <a:latin typeface="Bookman Old Style" pitchFamily="18" charset="0"/>
              </a:rPr>
              <a:t>по-верхню</a:t>
            </a:r>
            <a:r>
              <a:rPr lang="ru-RU" sz="2000" b="1" i="1" dirty="0" smtClean="0">
                <a:latin typeface="Bookman Old Style" pitchFamily="18" charset="0"/>
              </a:rPr>
              <a:t> </a:t>
            </a:r>
            <a:r>
              <a:rPr lang="ru-RU" sz="2000" b="1" i="1" dirty="0" err="1" smtClean="0">
                <a:latin typeface="Bookman Old Style" pitchFamily="18" charset="0"/>
              </a:rPr>
              <a:t>скупчуються</a:t>
            </a:r>
            <a:r>
              <a:rPr lang="ru-RU" sz="2000" b="1" i="1" dirty="0" smtClean="0">
                <a:latin typeface="Bookman Old Style" pitchFamily="18" charset="0"/>
              </a:rPr>
              <a:t> </a:t>
            </a:r>
            <a:r>
              <a:rPr lang="ru-RU" sz="2000" b="1" i="1" dirty="0" err="1" smtClean="0">
                <a:latin typeface="Bookman Old Style" pitchFamily="18" charset="0"/>
              </a:rPr>
              <a:t>крис-талики</a:t>
            </a:r>
            <a:r>
              <a:rPr lang="ru-RU" sz="2000" b="1" i="1" dirty="0" smtClean="0">
                <a:latin typeface="Bookman Old Style" pitchFamily="18" charset="0"/>
              </a:rPr>
              <a:t> </a:t>
            </a:r>
            <a:r>
              <a:rPr lang="ru-RU" sz="2000" b="1" i="1" dirty="0" err="1" smtClean="0">
                <a:solidFill>
                  <a:srgbClr val="C00000"/>
                </a:solidFill>
                <a:latin typeface="Bookman Old Style" pitchFamily="18" charset="0"/>
              </a:rPr>
              <a:t>самородної</a:t>
            </a:r>
            <a:r>
              <a:rPr lang="ru-RU" sz="2000" b="1" i="1" dirty="0" smtClean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r>
              <a:rPr lang="ru-RU" sz="2000" b="1" i="1" dirty="0" err="1" smtClean="0">
                <a:solidFill>
                  <a:srgbClr val="C00000"/>
                </a:solidFill>
                <a:latin typeface="Bookman Old Style" pitchFamily="18" charset="0"/>
              </a:rPr>
              <a:t>сірки</a:t>
            </a:r>
            <a:endParaRPr lang="ru-RU" sz="2000" b="1" i="1" dirty="0">
              <a:solidFill>
                <a:srgbClr val="C00000"/>
              </a:solidFill>
              <a:latin typeface="Bookman Old Style" pitchFamily="18" charset="0"/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6274" y="1501255"/>
            <a:ext cx="3419641" cy="22245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9669" y="3835021"/>
            <a:ext cx="3505200" cy="24465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024" y="3698542"/>
            <a:ext cx="4271749" cy="264901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8143" y="179103"/>
            <a:ext cx="8229600" cy="926365"/>
          </a:xfrm>
        </p:spPr>
        <p:txBody>
          <a:bodyPr>
            <a:normAutofit/>
          </a:bodyPr>
          <a:lstStyle/>
          <a:p>
            <a:r>
              <a:rPr lang="ru-RU" sz="4000" b="1" dirty="0" err="1" smtClean="0">
                <a:solidFill>
                  <a:srgbClr val="002060"/>
                </a:solidFill>
                <a:latin typeface="Bookman Old Style" pitchFamily="18" charset="0"/>
              </a:rPr>
              <a:t>Осадові</a:t>
            </a:r>
            <a:r>
              <a:rPr lang="ru-RU" sz="4000" b="1" dirty="0" smtClean="0">
                <a:solidFill>
                  <a:srgbClr val="002060"/>
                </a:solidFill>
                <a:latin typeface="Bookman Old Style" pitchFamily="18" charset="0"/>
              </a:rPr>
              <a:t> </a:t>
            </a:r>
            <a:r>
              <a:rPr lang="ru-RU" sz="4000" b="1" dirty="0" err="1" smtClean="0">
                <a:solidFill>
                  <a:srgbClr val="002060"/>
                </a:solidFill>
                <a:latin typeface="Bookman Old Style" pitchFamily="18" charset="0"/>
              </a:rPr>
              <a:t>уламкові</a:t>
            </a:r>
            <a:r>
              <a:rPr lang="ru-RU" sz="4000" b="1" dirty="0" smtClean="0">
                <a:solidFill>
                  <a:srgbClr val="002060"/>
                </a:solidFill>
                <a:latin typeface="Bookman Old Style" pitchFamily="18" charset="0"/>
              </a:rPr>
              <a:t> породи</a:t>
            </a:r>
            <a:endParaRPr lang="ru-RU" sz="4000" b="1" dirty="0">
              <a:solidFill>
                <a:srgbClr val="002060"/>
              </a:solidFill>
              <a:latin typeface="Bookman Old Style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3081" y="1181501"/>
            <a:ext cx="488589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 err="1" smtClean="0">
                <a:latin typeface="Bookman Old Style" pitchFamily="18" charset="0"/>
              </a:rPr>
              <a:t>є</a:t>
            </a:r>
            <a:r>
              <a:rPr lang="ru-RU" sz="2000" b="1" dirty="0" smtClean="0">
                <a:latin typeface="Bookman Old Style" pitchFamily="18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Bookman Old Style" pitchFamily="18" charset="0"/>
              </a:rPr>
              <a:t>продуктами </a:t>
            </a:r>
            <a:r>
              <a:rPr lang="ru-RU" sz="2000" b="1" dirty="0" err="1" smtClean="0">
                <a:solidFill>
                  <a:srgbClr val="C00000"/>
                </a:solidFill>
                <a:latin typeface="Bookman Old Style" pitchFamily="18" charset="0"/>
              </a:rPr>
              <a:t>вивітрювання</a:t>
            </a:r>
            <a:r>
              <a:rPr lang="ru-RU" sz="2000" b="1" dirty="0" smtClean="0">
                <a:solidFill>
                  <a:srgbClr val="C00000"/>
                </a:solidFill>
                <a:latin typeface="Bookman Old Style" pitchFamily="18" charset="0"/>
              </a:rPr>
              <a:t> </a:t>
            </a:r>
            <a:r>
              <a:rPr lang="ru-RU" sz="2000" b="1" dirty="0" err="1" smtClean="0">
                <a:latin typeface="Bookman Old Style" pitchFamily="18" charset="0"/>
              </a:rPr>
              <a:t>магматичних</a:t>
            </a:r>
            <a:r>
              <a:rPr lang="ru-RU" sz="2000" b="1" dirty="0" smtClean="0">
                <a:latin typeface="Bookman Old Style" pitchFamily="18" charset="0"/>
              </a:rPr>
              <a:t>, </a:t>
            </a:r>
            <a:r>
              <a:rPr lang="ru-RU" sz="2000" b="1" dirty="0" err="1" smtClean="0">
                <a:latin typeface="Bookman Old Style" pitchFamily="18" charset="0"/>
              </a:rPr>
              <a:t>метаморфічних</a:t>
            </a:r>
            <a:r>
              <a:rPr lang="ru-RU" sz="2000" b="1" dirty="0" smtClean="0">
                <a:latin typeface="Bookman Old Style" pitchFamily="18" charset="0"/>
              </a:rPr>
              <a:t> та </a:t>
            </a:r>
            <a:r>
              <a:rPr lang="ru-RU" sz="2000" b="1" dirty="0" err="1" smtClean="0">
                <a:latin typeface="Bookman Old Style" pitchFamily="18" charset="0"/>
              </a:rPr>
              <a:t>давніших</a:t>
            </a:r>
            <a:r>
              <a:rPr lang="ru-RU" sz="2000" b="1" dirty="0" smtClean="0">
                <a:latin typeface="Bookman Old Style" pitchFamily="18" charset="0"/>
              </a:rPr>
              <a:t> </a:t>
            </a:r>
            <a:r>
              <a:rPr lang="ru-RU" sz="2000" b="1" dirty="0" err="1" smtClean="0">
                <a:latin typeface="Bookman Old Style" pitchFamily="18" charset="0"/>
              </a:rPr>
              <a:t>осадових</a:t>
            </a:r>
            <a:r>
              <a:rPr lang="ru-RU" sz="2000" b="1" dirty="0" smtClean="0">
                <a:latin typeface="Bookman Old Style" pitchFamily="18" charset="0"/>
              </a:rPr>
              <a:t> </a:t>
            </a:r>
            <a:r>
              <a:rPr lang="ru-RU" sz="2000" b="1" dirty="0" err="1" smtClean="0">
                <a:latin typeface="Bookman Old Style" pitchFamily="18" charset="0"/>
              </a:rPr>
              <a:t>порід</a:t>
            </a:r>
            <a:endParaRPr lang="ru-RU" sz="2000" b="1" dirty="0">
              <a:latin typeface="Bookman Old Style" pitchFamily="18" charset="0"/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59104" y="1364777"/>
            <a:ext cx="3439520" cy="32208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7673" y="2265529"/>
            <a:ext cx="4571999" cy="22109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7673" y="4517410"/>
            <a:ext cx="4531055" cy="21222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513697" y="4694831"/>
            <a:ext cx="3398292" cy="19516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1073</TotalTime>
  <Words>450</Words>
  <Application>Microsoft Office PowerPoint</Application>
  <PresentationFormat>Экран (4:3)</PresentationFormat>
  <Paragraphs>50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Ресурсні властивості літосфери</vt:lpstr>
      <vt:lpstr>Слайд 2</vt:lpstr>
      <vt:lpstr>Слайд 3</vt:lpstr>
      <vt:lpstr>Різноманіття мінералів</vt:lpstr>
      <vt:lpstr>Види гірських порід за походженням та їхнє поширення в земній корі</vt:lpstr>
      <vt:lpstr>Магматичні глибинні породи  (інтрузивні) </vt:lpstr>
      <vt:lpstr>Магматичні поверхневі породи  (ефузивні)</vt:lpstr>
      <vt:lpstr>Магматичні поверхневі породи</vt:lpstr>
      <vt:lpstr>Осадові уламкові породи</vt:lpstr>
      <vt:lpstr>Осадові органічні породи</vt:lpstr>
      <vt:lpstr> Осадові хімічні гірські породи</vt:lpstr>
      <vt:lpstr>Процеси формування метаморфічних гірських порід відбуваються під дією високих температур (300-1000 °С), тиску, а також водних та газуватих розчинів, які просочуються в гірські породи з остигаючих магматичних тіл під землею</vt:lpstr>
      <vt:lpstr>Слайд 13</vt:lpstr>
      <vt:lpstr>Матеріало- та паливомісткі виробництва</vt:lpstr>
      <vt:lpstr>Забезпеченість мінеральними ресурсами</vt:lpstr>
      <vt:lpstr>Вплив людини на літосферу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Specialist</cp:lastModifiedBy>
  <cp:revision>170</cp:revision>
  <dcterms:created xsi:type="dcterms:W3CDTF">2014-11-21T11:00:06Z</dcterms:created>
  <dcterms:modified xsi:type="dcterms:W3CDTF">2019-11-11T13:19:33Z</dcterms:modified>
</cp:coreProperties>
</file>