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470" r:id="rId3"/>
    <p:sldId id="377" r:id="rId4"/>
    <p:sldId id="530" r:id="rId5"/>
    <p:sldId id="531" r:id="rId6"/>
    <p:sldId id="532" r:id="rId7"/>
    <p:sldId id="533" r:id="rId8"/>
    <p:sldId id="534" r:id="rId9"/>
    <p:sldId id="535" r:id="rId10"/>
    <p:sldId id="536" r:id="rId11"/>
    <p:sldId id="516" r:id="rId12"/>
    <p:sldId id="537" r:id="rId13"/>
    <p:sldId id="538" r:id="rId14"/>
    <p:sldId id="539" r:id="rId15"/>
    <p:sldId id="540" r:id="rId16"/>
    <p:sldId id="541" r:id="rId17"/>
    <p:sldId id="336" r:id="rId18"/>
    <p:sldId id="337" r:id="rId19"/>
    <p:sldId id="26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4332"/>
    <a:srgbClr val="765A43"/>
    <a:srgbClr val="00B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47" autoAdjust="0"/>
    <p:restoredTop sz="72604" autoAdjust="0"/>
  </p:normalViewPr>
  <p:slideViewPr>
    <p:cSldViewPr snapToGrid="0">
      <p:cViewPr varScale="1">
        <p:scale>
          <a:sx n="63" d="100"/>
          <a:sy n="63" d="100"/>
        </p:scale>
        <p:origin x="133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D86A0-1217-4E7B-9444-3CA2B7EAE60B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782C8-2FDC-4492-87C1-335491D2F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05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471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Перемістимо, наприклад, поле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Адреса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таблиці МАГАЗИНИ  після поля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Телефон,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збережемо і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закриємо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таблицю.  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562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Після цього відкриємо її у режимі Таблиця. Вона буде мати вигляд, який ми бачимо на слайді. Аналогічно до описаного порядку відновимо попередній порядок розміщення полів у цій таблиці й збережемо її.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714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Зміну розмірів полів можна виконувати для текстових і числових типів. Для цього необхідно розмістити курсор на властивості Розмір поля і встановити нове значення.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786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зміни імені поля достатньо встановити курсор на його імені й увести нове. Але змінювати імена полів слід лише в разі гострої необхідності, особливо для таблиць, між якими вже встановлені зв’язки. Якщо таблиці вже пов’язані, то після зміни імен полів необхідно виконати автозаміну, але вона не завжди дає позитивний результат, і деякі операції доводиться виконувати вручну.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903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Створену структуру таблиць можна модифікувати, а також налаштувати її властивості, у тому числі можна визначити зовнішній вигляд і загальні характеристики таблиці. Властивості таблиць установлюються у вікні Аркуш властивостей, яке для відкритої таблиці доступне на вкладці Конструктор. У цьому вікні десятки назв властивостей таблиць. Аналогічне вікно властивостей мають й інші об’єкти бази даних (запити, форми, звіти). На цьому етапі вивчення БД будемо користуватись тими властивостями, які пропонуються за замовчуванням.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571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Таблицю можна модифікувати на будь-якому етапі створення бази даних. Але найкраще це робити до встановлення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зв’язків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між таблицями   й уведення до них даних.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04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процесі модифікування структури таблиць можна виконувати деякі операції. 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629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Існують різні способи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видалення полів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зі збереженням структури таблиць. Розглянемо один із найпростіших способів видалення поля на прикладі МАГАЗИНИ. В області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Усі об’єкти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відкриває контекстне меню цієї таблиці,  у якому виконаємо команду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Конструктор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Відкриється ТАБЛИЦЯ магазини в режимі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Конструктор.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Далі відкриваємо контекстне меню поля, яке необхідно видалити, наприклад поле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Телефон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і виконати команду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Видалити рядки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Після цього модифіковану таблицю потрібно зберегти. Якщо потім відкрити цю таблицю то поля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Телефон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ній не буде. 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07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Якщо після видалення поля одразу з’ясовується, що видалення було помилкове і його необхідно відновити, то на панелі швидкого доступу слід натиснути кнопку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Скасувати.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Однак, якщо після видалення поля були виконані будь-які операції, скористатися цією командою для відновлення неможливо. Якщо робиться спроба видалити поле, яке містить дані, то буде видано попередження про те, що його дані будуть утрачені.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535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Слід пам’ятати, що  в пов’язаних таблицях поля, які є первинним або зовнішнім ключем, неможливо видалити, поки не буде видалено зв’язок між таблицями.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696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 smtClean="0">
              <a:effectLst/>
            </a:endParaRPr>
          </a:p>
          <a:p>
            <a:r>
              <a:rPr lang="uk-UA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10.</a:t>
            </a: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Вставимо тепер поле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Телефон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таблицю МАГАЗИНИ на його попереднє місце. Скористаємося, наприклад, таким способом. Відкриємо таблицю в режимі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Конструктор.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Установимо курсор на імені того поля, перед яким необхідно встановити поле (у цьому випадку на поле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Працівників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і відкриємо його контекстне меню. У цьому меню натиснемо кнопку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Додати рядки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Відкриється вікно для вставлення нового поля.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Уводимо в порожній рядок дані про поле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Телефон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зберігаємо таблицю.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575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Зміна порядку розміщення полів у таблиці здійснюється стандартними способами переміщення об’єктів у системі Windows.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цього необхідно виконати такі дії.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	Відкриваємо таблицю в режимі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Конструктор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	Установлюємо курсор на селекторі того поля, яке потрібно перемістити, натискаємо кнопку миші та переміщаємо її у потрібну позицію.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	Відпускаємо кнопку миші.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006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D74D-05D6-4FA5-A0FE-FCFB5667ECCF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1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A0754-E3B3-4AE5-8334-5A7D8D99D0DF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53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3D4D5-8B29-41CC-AD9F-D860F61E6732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86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26BE-B476-4F10-92EF-5E8F098F3FFD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63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AD0A-BC18-4447-81C4-B70106899EEB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27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1C79-03A4-43EF-BF0B-2A1838ED8C3B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9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CC2F-78EE-4DAB-AE28-7EE2FCCC9D7F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17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6C602-D7B2-436E-A38A-787D03AA4BB5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6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F5C9-C2CE-4824-BBA2-613C7A3A53DD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6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204E-09AB-4BA8-9868-771DB87F4C88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19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AD62B-D05C-4AD1-AE28-D2EA13C2ADAF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429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E0679-F8D0-4550-BE94-D8E867DD5806}" type="datetime4">
              <a:rPr lang="uk-UA" smtClean="0"/>
              <a:pPr/>
              <a:t>29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77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8123" y="1164384"/>
            <a:ext cx="1662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Сьогодн</a:t>
            </a:r>
            <a:r>
              <a:rPr lang="uk-UA" sz="2400" b="1" dirty="0">
                <a:solidFill>
                  <a:schemeClr val="bg1"/>
                </a:solidFill>
              </a:rPr>
              <a:t>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1171157" y="1617074"/>
            <a:ext cx="1756555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4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B8F9FE-FD7D-4D5E-A4F0-5CB7444DCCD6}"/>
              </a:ext>
            </a:extLst>
          </p:cNvPr>
          <p:cNvSpPr txBox="1"/>
          <p:nvPr/>
        </p:nvSpPr>
        <p:spPr>
          <a:xfrm>
            <a:off x="1218123" y="2644170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</a:t>
            </a:r>
            <a:r>
              <a:rPr lang="en-US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 40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BD5F42-DCD4-4828-A98A-C0B8D74F6F8F}"/>
              </a:ext>
            </a:extLst>
          </p:cNvPr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Інформатика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52336" y="4545800"/>
            <a:ext cx="8878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rgbClr val="584332"/>
                </a:solidFill>
              </a:rPr>
              <a:t>Модифікація структури таблиць</a:t>
            </a:r>
          </a:p>
        </p:txBody>
      </p:sp>
      <p:pic>
        <p:nvPicPr>
          <p:cNvPr id="1026" name="Picture 2" descr="accounting software isolated flat color icon">
            <a:extLst>
              <a:ext uri="{FF2B5EF4-FFF2-40B4-BE49-F238E27FC236}">
                <a16:creationId xmlns:a16="http://schemas.microsoft.com/office/drawing/2014/main" id="{276D3DB8-DC2B-4E5C-BDA7-2B02E5406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482" y="233705"/>
            <a:ext cx="3395744" cy="3566958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67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Додавання полів таблиці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0136AE-F44E-4CEA-8928-68E785C34B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292"/>
          <a:stretch/>
        </p:blipFill>
        <p:spPr>
          <a:xfrm>
            <a:off x="1222740" y="1273882"/>
            <a:ext cx="10001851" cy="5325700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65209A-6623-479D-B48F-834A3C0071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292"/>
          <a:stretch/>
        </p:blipFill>
        <p:spPr>
          <a:xfrm>
            <a:off x="1222740" y="1302588"/>
            <a:ext cx="10001851" cy="5325700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0" name="Стрілка: вправо 9">
            <a:extLst>
              <a:ext uri="{FF2B5EF4-FFF2-40B4-BE49-F238E27FC236}">
                <a16:creationId xmlns:a16="http://schemas.microsoft.com/office/drawing/2014/main" id="{BC374DF5-C4FE-4ED8-AB9B-24A390E1F3A8}"/>
              </a:ext>
            </a:extLst>
          </p:cNvPr>
          <p:cNvSpPr/>
          <p:nvPr/>
        </p:nvSpPr>
        <p:spPr>
          <a:xfrm>
            <a:off x="1746474" y="3122162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C61B5108-5E28-4087-A70B-51E6E621726B}"/>
              </a:ext>
            </a:extLst>
          </p:cNvPr>
          <p:cNvSpPr/>
          <p:nvPr/>
        </p:nvSpPr>
        <p:spPr>
          <a:xfrm>
            <a:off x="2425148" y="3122162"/>
            <a:ext cx="1762539" cy="235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0C8863-3BE7-42DC-A960-9EC6ECAD39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025" y="3727295"/>
            <a:ext cx="2161670" cy="2502208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449FEE-6BD9-4477-9525-60FE798EE4D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292"/>
          <a:stretch/>
        </p:blipFill>
        <p:spPr>
          <a:xfrm>
            <a:off x="1222740" y="1302588"/>
            <a:ext cx="10001851" cy="5325700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BEAD2E-2201-4F2B-A9FE-1B72E7C8E37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5099"/>
          <a:stretch/>
        </p:blipFill>
        <p:spPr>
          <a:xfrm>
            <a:off x="1222740" y="1273882"/>
            <a:ext cx="9981475" cy="5325700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</p:spTree>
    <p:extLst>
      <p:ext uri="{BB962C8B-B14F-4D97-AF65-F5344CB8AC3E}">
        <p14:creationId xmlns:p14="http://schemas.microsoft.com/office/powerpoint/2010/main" val="273046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Зміна порядку розміщення полів у таблиці </a:t>
            </a:r>
          </a:p>
        </p:txBody>
      </p:sp>
      <p:sp>
        <p:nvSpPr>
          <p:cNvPr id="19" name="Скругленный прямоугольник 8">
            <a:extLst>
              <a:ext uri="{FF2B5EF4-FFF2-40B4-BE49-F238E27FC236}">
                <a16:creationId xmlns:a16="http://schemas.microsoft.com/office/drawing/2014/main" id="{117ED6C8-C12D-46C9-BB29-F33F5781A515}"/>
              </a:ext>
            </a:extLst>
          </p:cNvPr>
          <p:cNvSpPr/>
          <p:nvPr/>
        </p:nvSpPr>
        <p:spPr>
          <a:xfrm>
            <a:off x="207920" y="1391622"/>
            <a:ext cx="11776160" cy="79978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Зміна порядку розміщення полів у таблиці </a:t>
            </a:r>
          </a:p>
        </p:txBody>
      </p:sp>
      <p:sp>
        <p:nvSpPr>
          <p:cNvPr id="6" name="Скругленный прямоугольник 8">
            <a:extLst>
              <a:ext uri="{FF2B5EF4-FFF2-40B4-BE49-F238E27FC236}">
                <a16:creationId xmlns:a16="http://schemas.microsoft.com/office/drawing/2014/main" id="{ACD11146-94E7-40F3-BABF-D9215918BDD6}"/>
              </a:ext>
            </a:extLst>
          </p:cNvPr>
          <p:cNvSpPr/>
          <p:nvPr/>
        </p:nvSpPr>
        <p:spPr>
          <a:xfrm>
            <a:off x="207920" y="2465469"/>
            <a:ext cx="11776160" cy="799780"/>
          </a:xfrm>
          <a:prstGeom prst="roundRect">
            <a:avLst/>
          </a:pr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Відкриваємо таблицю в режимі </a:t>
            </a:r>
            <a:r>
              <a:rPr lang="uk-UA" sz="3600" b="1" i="1" dirty="0">
                <a:solidFill>
                  <a:schemeClr val="bg1"/>
                </a:solidFill>
              </a:rPr>
              <a:t>Конструктор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1B5EEFF9-A368-4ACB-BE12-B99646E2D89B}"/>
              </a:ext>
            </a:extLst>
          </p:cNvPr>
          <p:cNvSpPr/>
          <p:nvPr/>
        </p:nvSpPr>
        <p:spPr>
          <a:xfrm>
            <a:off x="207920" y="3539316"/>
            <a:ext cx="11776160" cy="1761554"/>
          </a:xfrm>
          <a:prstGeom prst="roundRect">
            <a:avLst/>
          </a:pr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Установлюємо курсор на селекторі того поля, яке потрібно перемістити, натискаємо кнопку миші та переміщаємо її у потрібну позицію</a:t>
            </a:r>
            <a:endParaRPr lang="uk-UA" sz="3600" b="1" i="1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8">
            <a:extLst>
              <a:ext uri="{FF2B5EF4-FFF2-40B4-BE49-F238E27FC236}">
                <a16:creationId xmlns:a16="http://schemas.microsoft.com/office/drawing/2014/main" id="{0A6415C5-CAA5-4578-A6CE-5DDBE313BC2B}"/>
              </a:ext>
            </a:extLst>
          </p:cNvPr>
          <p:cNvSpPr/>
          <p:nvPr/>
        </p:nvSpPr>
        <p:spPr>
          <a:xfrm>
            <a:off x="207920" y="5574937"/>
            <a:ext cx="11776160" cy="799780"/>
          </a:xfrm>
          <a:prstGeom prst="roundRect">
            <a:avLst/>
          </a:pr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Відпускаємо кнопку миші</a:t>
            </a:r>
            <a:endParaRPr lang="uk-UA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67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Зміна порядку розміщення полів у таблиці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493AB6-5EE6-4D9C-B2A2-02D4B934CF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292"/>
          <a:stretch/>
        </p:blipFill>
        <p:spPr>
          <a:xfrm>
            <a:off x="355719" y="1321749"/>
            <a:ext cx="9837292" cy="5238077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1" name="Стрілка: вправо 10">
            <a:extLst>
              <a:ext uri="{FF2B5EF4-FFF2-40B4-BE49-F238E27FC236}">
                <a16:creationId xmlns:a16="http://schemas.microsoft.com/office/drawing/2014/main" id="{09F4D9E6-343C-4493-ABE3-79941CB1DAEF}"/>
              </a:ext>
            </a:extLst>
          </p:cNvPr>
          <p:cNvSpPr/>
          <p:nvPr/>
        </p:nvSpPr>
        <p:spPr>
          <a:xfrm>
            <a:off x="1057232" y="2831302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EA206A2-1376-47B8-B582-8272ED05E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2153" y="2671119"/>
            <a:ext cx="1334128" cy="237796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35D08D-D6BD-47A2-8D29-37C8B2D6AD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326"/>
          <a:stretch/>
        </p:blipFill>
        <p:spPr>
          <a:xfrm>
            <a:off x="355719" y="1321748"/>
            <a:ext cx="9737901" cy="5238078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</p:spTree>
    <p:extLst>
      <p:ext uri="{BB962C8B-B14F-4D97-AF65-F5344CB8AC3E}">
        <p14:creationId xmlns:p14="http://schemas.microsoft.com/office/powerpoint/2010/main" val="208056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Зміна порядку розміщення полів у таблиці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665E28-39D3-477E-9E37-B18FD11E14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292"/>
          <a:stretch/>
        </p:blipFill>
        <p:spPr>
          <a:xfrm>
            <a:off x="1292087" y="1414514"/>
            <a:ext cx="9607826" cy="5115893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</p:spTree>
    <p:extLst>
      <p:ext uri="{BB962C8B-B14F-4D97-AF65-F5344CB8AC3E}">
        <p14:creationId xmlns:p14="http://schemas.microsoft.com/office/powerpoint/2010/main" val="66772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Зміна порядку розміру полів у таблиці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0D4126-4F30-4833-AE59-48B614E8D8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486"/>
          <a:stretch/>
        </p:blipFill>
        <p:spPr>
          <a:xfrm>
            <a:off x="1059906" y="1234126"/>
            <a:ext cx="10072187" cy="5352204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DD306FA1-F5E5-4F7D-800E-E99974C2DDD9}"/>
              </a:ext>
            </a:extLst>
          </p:cNvPr>
          <p:cNvSpPr/>
          <p:nvPr/>
        </p:nvSpPr>
        <p:spPr>
          <a:xfrm>
            <a:off x="2239617" y="4744278"/>
            <a:ext cx="2544418" cy="2120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463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Зміна імені полів таблиці </a:t>
            </a:r>
          </a:p>
        </p:txBody>
      </p:sp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id="{BF7D114D-2AB6-434A-A9DD-6C734DB9208B}"/>
              </a:ext>
            </a:extLst>
          </p:cNvPr>
          <p:cNvSpPr/>
          <p:nvPr/>
        </p:nvSpPr>
        <p:spPr>
          <a:xfrm>
            <a:off x="3167291" y="1152939"/>
            <a:ext cx="8755636" cy="5314122"/>
          </a:xfrm>
          <a:prstGeom prst="roundRect">
            <a:avLst>
              <a:gd name="adj" fmla="val 7154"/>
            </a:avLst>
          </a:prstGeom>
          <a:solidFill>
            <a:srgbClr val="58433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32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Для зміни імені поля достатньо встановити курсор на його імені й увести нове. Але змінювати імена полів слід лише в разі гострої необхідності, особливо для таблиць, між якими вже встановлені зв’язки. Якщо таблиці вже пов’язані, то після зміни імен полів необхідно виконати автозаміну, але вона не завжди дає позитивний результат, і деякі операції доводиться виконувати вручну.</a:t>
            </a:r>
            <a:endParaRPr lang="uk-UA" sz="2800" b="1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2024F4-80F5-4F5F-9646-35C4885303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928" y="1646523"/>
            <a:ext cx="3126785" cy="463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28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3688AD3A-5F3C-4CC1-8C8D-FC04E93F3774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>
                <a:solidFill>
                  <a:schemeClr val="bg1"/>
                </a:solidFill>
              </a:rPr>
              <a:t>Вправа для профілактики короткозорості та порушення зору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14E987-A143-48C0-8BE1-E78B0CF29A40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Дата 7">
            <a:extLst>
              <a:ext uri="{FF2B5EF4-FFF2-40B4-BE49-F238E27FC236}">
                <a16:creationId xmlns:a16="http://schemas.microsoft.com/office/drawing/2014/main" id="{E17D6C83-C6A2-4AD4-96F7-631ADCA183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F3AF7B-2DE9-4F15-8E07-B60BFAEC74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48"/>
          <a:stretch/>
        </p:blipFill>
        <p:spPr>
          <a:xfrm>
            <a:off x="2486524" y="1307241"/>
            <a:ext cx="7218951" cy="540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7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8E6349D-ACB9-47F5-89CF-188259D5AD04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Повторюємо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E15CE1-1D85-48B3-AC70-8BB7303E3349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Дата 7">
            <a:extLst>
              <a:ext uri="{FF2B5EF4-FFF2-40B4-BE49-F238E27FC236}">
                <a16:creationId xmlns:a16="http://schemas.microsoft.com/office/drawing/2014/main" id="{E00F3FDD-5894-40A9-822F-12B82AF033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EB9A93-33D0-43A6-8557-1C8B32DE0A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9" y="5041900"/>
            <a:ext cx="2207945" cy="1657522"/>
          </a:xfrm>
          <a:prstGeom prst="rect">
            <a:avLst/>
          </a:prstGeom>
        </p:spPr>
      </p:pic>
      <p:sp>
        <p:nvSpPr>
          <p:cNvPr id="14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210420" y="1608813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uk-UA" sz="2400" b="1" dirty="0">
                <a:solidFill>
                  <a:schemeClr val="bg1"/>
                </a:solidFill>
              </a:rPr>
              <a:t>1.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uk-UA" sz="2400" b="1" dirty="0">
                <a:solidFill>
                  <a:schemeClr val="bg1"/>
                </a:solidFill>
              </a:rPr>
              <a:t>Які операції з модифікації таблиць можна виконати?</a:t>
            </a:r>
          </a:p>
        </p:txBody>
      </p:sp>
      <p:sp>
        <p:nvSpPr>
          <p:cNvPr id="7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210420" y="2451696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2. </a:t>
            </a:r>
            <a:r>
              <a:rPr lang="uk-UA" sz="2400" b="1" dirty="0">
                <a:solidFill>
                  <a:schemeClr val="bg1"/>
                </a:solidFill>
              </a:rPr>
              <a:t>Як можна видалити поле із таблиці?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210420" y="3294579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3. </a:t>
            </a:r>
            <a:r>
              <a:rPr lang="uk-UA" sz="2400" b="1" dirty="0">
                <a:solidFill>
                  <a:schemeClr val="bg1"/>
                </a:solidFill>
              </a:rPr>
              <a:t>Якими способами можна відновити видалене з таблиці поле?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210420" y="4137462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4. </a:t>
            </a:r>
            <a:r>
              <a:rPr lang="uk-UA" sz="2400" b="1" dirty="0">
                <a:solidFill>
                  <a:schemeClr val="bg1"/>
                </a:solidFill>
              </a:rPr>
              <a:t>Як можна вставити нове поле в таблицю?</a:t>
            </a:r>
          </a:p>
        </p:txBody>
      </p:sp>
      <p:sp>
        <p:nvSpPr>
          <p:cNvPr id="15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210420" y="4980345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5. </a:t>
            </a:r>
            <a:r>
              <a:rPr lang="uk-UA" sz="2400" b="1" dirty="0">
                <a:solidFill>
                  <a:schemeClr val="bg1"/>
                </a:solidFill>
              </a:rPr>
              <a:t>Як можна змінити ім'я поля?</a:t>
            </a:r>
          </a:p>
        </p:txBody>
      </p:sp>
      <p:sp>
        <p:nvSpPr>
          <p:cNvPr id="16" name="Прямоугольник 7">
            <a:extLst>
              <a:ext uri="{FF2B5EF4-FFF2-40B4-BE49-F238E27FC236}">
                <a16:creationId xmlns:a16="http://schemas.microsoft.com/office/drawing/2014/main" id="{E7E9E688-1600-4B16-8CA8-D0B6E99A8367}"/>
              </a:ext>
            </a:extLst>
          </p:cNvPr>
          <p:cNvSpPr/>
          <p:nvPr/>
        </p:nvSpPr>
        <p:spPr>
          <a:xfrm>
            <a:off x="2210420" y="5823228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6</a:t>
            </a:r>
            <a:r>
              <a:rPr lang="uk-UA" sz="2400" b="1" dirty="0">
                <a:solidFill>
                  <a:schemeClr val="bg1"/>
                </a:solidFill>
              </a:rPr>
              <a:t>. Поясніть порядок зміни розміщення полів</a:t>
            </a:r>
            <a:r>
              <a:rPr lang="ru-RU" sz="2400" b="1" dirty="0">
                <a:solidFill>
                  <a:schemeClr val="bg1"/>
                </a:solidFill>
              </a:rPr>
              <a:t>.</a:t>
            </a:r>
            <a:endParaRPr lang="uk-U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13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8" grpId="0" animBg="1"/>
      <p:bldP spid="9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усеченными соседними углами 3"/>
          <p:cNvSpPr/>
          <p:nvPr/>
        </p:nvSpPr>
        <p:spPr>
          <a:xfrm>
            <a:off x="3167291" y="1201839"/>
            <a:ext cx="8665945" cy="5325961"/>
          </a:xfrm>
          <a:prstGeom prst="snip2SameRect">
            <a:avLst/>
          </a:prstGeom>
          <a:solidFill>
            <a:srgbClr val="765A4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/>
              <a:t>Опрацювати конспект.</a:t>
            </a:r>
          </a:p>
        </p:txBody>
      </p:sp>
      <p:pic>
        <p:nvPicPr>
          <p:cNvPr id="1026" name="Picture 2" descr="http://img3.wikia.nocookie.net/__cb20140428050001/rrc-kor/ru/images/8/83/%D0%9E%D0%BA_%D1%81%D0%BC%D0%B0%D0%B9%D0%B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0" y="3919482"/>
            <a:ext cx="4158750" cy="314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C3AC0D38-1648-49BA-B579-00DC76A2FFDE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Домашн</a:t>
            </a:r>
            <a:r>
              <a:rPr lang="uk-UA" sz="2000" b="1">
                <a:solidFill>
                  <a:schemeClr val="bg1"/>
                </a:solidFill>
              </a:rPr>
              <a:t>є завдання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DCA6BB-3B00-4C59-AE44-625573A7B2AC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Дата 7">
            <a:extLst>
              <a:ext uri="{FF2B5EF4-FFF2-40B4-BE49-F238E27FC236}">
                <a16:creationId xmlns:a16="http://schemas.microsoft.com/office/drawing/2014/main" id="{8C294D9C-1800-4A47-877F-D62D586F76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08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tvoyakniga.ru/images/forum_uploads/20100928123711-smayl_20141126210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395" y="573107"/>
            <a:ext cx="6207209" cy="620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D0D83C-049F-46D0-93C8-37DE93B1BEBE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960650F7-3460-4221-94DE-D162DAB6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539EA0F-F1A1-48E3-9066-E9E67BA26CAD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До нових зустрічей!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59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50048" y="2205915"/>
            <a:ext cx="9239731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uk-UA" sz="3600" b="1" dirty="0">
              <a:solidFill>
                <a:srgbClr val="584332"/>
              </a:solidFill>
              <a:latin typeface="Calibri" panose="020F050202020403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prstClr val="white"/>
                </a:solidFill>
              </a:rPr>
              <a:t>Сьогодн</a:t>
            </a:r>
            <a:r>
              <a:rPr lang="uk-UA" sz="2000" b="1" dirty="0">
                <a:solidFill>
                  <a:prstClr val="white"/>
                </a:solidFill>
              </a:rPr>
              <a:t>і</a:t>
            </a:r>
            <a:endParaRPr lang="ru-RU" sz="2000" b="1" dirty="0">
              <a:solidFill>
                <a:prstClr val="white"/>
              </a:solidFill>
            </a:endParaRPr>
          </a:p>
        </p:txBody>
      </p:sp>
      <p:sp>
        <p:nvSpPr>
          <p:cNvPr id="21" name="Дата 7"/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prstClr val="white"/>
                </a:solidFill>
              </a:rPr>
              <a:pPr algn="ctr"/>
              <a:t>29.01.2023</a:t>
            </a:fld>
            <a:endParaRPr lang="ru-RU" sz="2000" b="1">
              <a:solidFill>
                <a:prstClr val="white"/>
              </a:solidFill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54267D51-8318-448A-9EB5-607A77EE81B9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>
                <a:solidFill>
                  <a:prstClr val="white"/>
                </a:solidFill>
              </a:rPr>
              <a:t>Повторимо правила </a:t>
            </a:r>
            <a:r>
              <a:rPr lang="uk-UA" sz="2000" b="1" dirty="0">
                <a:solidFill>
                  <a:prstClr val="white"/>
                </a:solidFill>
              </a:rPr>
              <a:t>поведінки та безпеки в комп’ютерному класі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1BB305-B75F-4716-843D-A2F26D70D6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7" y="1421137"/>
            <a:ext cx="2971553" cy="200786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E6CCE0E-8B56-442B-A5CB-9D92FF2A34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761" y="1212037"/>
            <a:ext cx="3590469" cy="24260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FBED0D1-12D2-429A-B050-D2225D5F7E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235" y="1140542"/>
            <a:ext cx="4147128" cy="280219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193288D-247F-4472-A633-DFEE6B6E7C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1" r="15910" b="2459"/>
          <a:stretch/>
        </p:blipFill>
        <p:spPr>
          <a:xfrm>
            <a:off x="478637" y="3638099"/>
            <a:ext cx="3216840" cy="3196920"/>
          </a:xfrm>
          <a:prstGeom prst="rect">
            <a:avLst/>
          </a:prstGeom>
        </p:spPr>
      </p:pic>
      <p:pic>
        <p:nvPicPr>
          <p:cNvPr id="19" name="Picture 2" descr="j0281102">
            <a:extLst>
              <a:ext uri="{FF2B5EF4-FFF2-40B4-BE49-F238E27FC236}">
                <a16:creationId xmlns:a16="http://schemas.microsoft.com/office/drawing/2014/main" id="{4F082C19-4827-4D1F-8559-BD8706089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385" y="3852646"/>
            <a:ext cx="3079114" cy="2892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CD72713-F446-42E6-9D9A-28EE5B2890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146" y="4048892"/>
            <a:ext cx="3699584" cy="249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0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8E6349D-ACB9-47F5-89CF-188259D5AD04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Пригадаємо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E15CE1-1D85-48B3-AC70-8BB7303E3349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Дата 7">
            <a:extLst>
              <a:ext uri="{FF2B5EF4-FFF2-40B4-BE49-F238E27FC236}">
                <a16:creationId xmlns:a16="http://schemas.microsoft.com/office/drawing/2014/main" id="{E00F3FDD-5894-40A9-822F-12B82AF033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EB9A93-33D0-43A6-8557-1C8B32DE0A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9" y="5041900"/>
            <a:ext cx="2207945" cy="1657522"/>
          </a:xfrm>
          <a:prstGeom prst="rect">
            <a:avLst/>
          </a:prstGeom>
        </p:spPr>
      </p:pic>
      <p:sp>
        <p:nvSpPr>
          <p:cNvPr id="14" name="Прямоугольник 7">
            <a:extLst>
              <a:ext uri="{FF2B5EF4-FFF2-40B4-BE49-F238E27FC236}">
                <a16:creationId xmlns:a16="http://schemas.microsoft.com/office/drawing/2014/main" id="{C040959C-2947-4BD8-8775-FC914D825756}"/>
              </a:ext>
            </a:extLst>
          </p:cNvPr>
          <p:cNvSpPr/>
          <p:nvPr/>
        </p:nvSpPr>
        <p:spPr>
          <a:xfrm>
            <a:off x="2356194" y="1354435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 1.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uk-UA" sz="2400" b="1" dirty="0">
                <a:solidFill>
                  <a:schemeClr val="bg1"/>
                </a:solidFill>
              </a:rPr>
              <a:t>Що називають первинним ключем?</a:t>
            </a:r>
          </a:p>
        </p:txBody>
      </p:sp>
      <p:sp>
        <p:nvSpPr>
          <p:cNvPr id="15" name="Прямоугольник 7">
            <a:extLst>
              <a:ext uri="{FF2B5EF4-FFF2-40B4-BE49-F238E27FC236}">
                <a16:creationId xmlns:a16="http://schemas.microsoft.com/office/drawing/2014/main" id="{A876491A-DAB0-41B6-81F0-DAB7334F47A9}"/>
              </a:ext>
            </a:extLst>
          </p:cNvPr>
          <p:cNvSpPr/>
          <p:nvPr/>
        </p:nvSpPr>
        <p:spPr>
          <a:xfrm>
            <a:off x="2356194" y="2277160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2.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uk-UA" sz="2400" b="1" dirty="0">
                <a:solidFill>
                  <a:schemeClr val="bg1"/>
                </a:solidFill>
              </a:rPr>
              <a:t>Як можна скасувати зв’язок між таблицями?</a:t>
            </a:r>
          </a:p>
        </p:txBody>
      </p:sp>
      <p:sp>
        <p:nvSpPr>
          <p:cNvPr id="16" name="Прямоугольник 7">
            <a:extLst>
              <a:ext uri="{FF2B5EF4-FFF2-40B4-BE49-F238E27FC236}">
                <a16:creationId xmlns:a16="http://schemas.microsoft.com/office/drawing/2014/main" id="{9F0216F2-DC57-4093-8F5A-3000C110E032}"/>
              </a:ext>
            </a:extLst>
          </p:cNvPr>
          <p:cNvSpPr/>
          <p:nvPr/>
        </p:nvSpPr>
        <p:spPr>
          <a:xfrm>
            <a:off x="2356194" y="3198772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3.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uk-UA" sz="2400" b="1" dirty="0">
                <a:solidFill>
                  <a:schemeClr val="bg1"/>
                </a:solidFill>
              </a:rPr>
              <a:t>Поясніть порядок зв’язування таблиць.</a:t>
            </a:r>
          </a:p>
        </p:txBody>
      </p:sp>
      <p:sp>
        <p:nvSpPr>
          <p:cNvPr id="19" name="Прямоугольник 7">
            <a:extLst>
              <a:ext uri="{FF2B5EF4-FFF2-40B4-BE49-F238E27FC236}">
                <a16:creationId xmlns:a16="http://schemas.microsoft.com/office/drawing/2014/main" id="{DF638831-6ECD-4649-BB1C-BD8BDA11F7BB}"/>
              </a:ext>
            </a:extLst>
          </p:cNvPr>
          <p:cNvSpPr/>
          <p:nvPr/>
        </p:nvSpPr>
        <p:spPr>
          <a:xfrm>
            <a:off x="2356194" y="4120892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4.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uk-UA" sz="2400" b="1" dirty="0">
                <a:solidFill>
                  <a:schemeClr val="bg1"/>
                </a:solidFill>
              </a:rPr>
              <a:t>Із якою метою таблиці бажано створювати спочатку на папері?</a:t>
            </a:r>
          </a:p>
        </p:txBody>
      </p:sp>
      <p:sp>
        <p:nvSpPr>
          <p:cNvPr id="20" name="Прямоугольник 7">
            <a:extLst>
              <a:ext uri="{FF2B5EF4-FFF2-40B4-BE49-F238E27FC236}">
                <a16:creationId xmlns:a16="http://schemas.microsoft.com/office/drawing/2014/main" id="{B756409C-A3FC-4AFE-A13B-7903FD2C570F}"/>
              </a:ext>
            </a:extLst>
          </p:cNvPr>
          <p:cNvSpPr/>
          <p:nvPr/>
        </p:nvSpPr>
        <p:spPr>
          <a:xfrm>
            <a:off x="2356194" y="5041803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5.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uk-UA" sz="2400" b="1" dirty="0">
                <a:solidFill>
                  <a:schemeClr val="bg1"/>
                </a:solidFill>
              </a:rPr>
              <a:t>Що розуміють під терміном «структура таблиці»?</a:t>
            </a:r>
          </a:p>
        </p:txBody>
      </p:sp>
      <p:sp>
        <p:nvSpPr>
          <p:cNvPr id="21" name="Прямоугольник 7">
            <a:extLst>
              <a:ext uri="{FF2B5EF4-FFF2-40B4-BE49-F238E27FC236}">
                <a16:creationId xmlns:a16="http://schemas.microsoft.com/office/drawing/2014/main" id="{EF8ED750-F9C7-4280-9860-6278EF19BE8A}"/>
              </a:ext>
            </a:extLst>
          </p:cNvPr>
          <p:cNvSpPr/>
          <p:nvPr/>
        </p:nvSpPr>
        <p:spPr>
          <a:xfrm>
            <a:off x="2356194" y="5957861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6.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uk-UA" sz="2400" b="1" dirty="0">
                <a:solidFill>
                  <a:schemeClr val="bg1"/>
                </a:solidFill>
              </a:rPr>
              <a:t>Поясніть порядок уведення типу даних поля та його властивості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  <a:endParaRPr lang="uk-U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02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Модифікація структури таблиць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43261A-1D99-4470-9CA9-CC0C5735F6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292"/>
          <a:stretch/>
        </p:blipFill>
        <p:spPr>
          <a:xfrm>
            <a:off x="1017775" y="1347491"/>
            <a:ext cx="9966313" cy="5306777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BA35EA1-0FE3-4E27-A5E7-3325E9A32FED}"/>
              </a:ext>
            </a:extLst>
          </p:cNvPr>
          <p:cNvSpPr/>
          <p:nvPr/>
        </p:nvSpPr>
        <p:spPr>
          <a:xfrm>
            <a:off x="7938053" y="2369937"/>
            <a:ext cx="3046036" cy="4284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030F2426-4C95-4133-BC91-95F803548A00}"/>
              </a:ext>
            </a:extLst>
          </p:cNvPr>
          <p:cNvSpPr/>
          <p:nvPr/>
        </p:nvSpPr>
        <p:spPr>
          <a:xfrm>
            <a:off x="1017774" y="1566846"/>
            <a:ext cx="6920278" cy="10904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60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Модифікація структури таблиць</a:t>
            </a:r>
          </a:p>
        </p:txBody>
      </p:sp>
      <p:sp>
        <p:nvSpPr>
          <p:cNvPr id="6" name="Скругленный прямоугольник 1">
            <a:extLst>
              <a:ext uri="{FF2B5EF4-FFF2-40B4-BE49-F238E27FC236}">
                <a16:creationId xmlns:a16="http://schemas.microsoft.com/office/drawing/2014/main" id="{FC8058B1-2D6E-483D-8E20-34881737775A}"/>
              </a:ext>
            </a:extLst>
          </p:cNvPr>
          <p:cNvSpPr/>
          <p:nvPr/>
        </p:nvSpPr>
        <p:spPr>
          <a:xfrm>
            <a:off x="3243713" y="2135248"/>
            <a:ext cx="8755636" cy="3660919"/>
          </a:xfrm>
          <a:prstGeom prst="roundRect">
            <a:avLst>
              <a:gd name="adj" fmla="val 7154"/>
            </a:avLst>
          </a:prstGeom>
          <a:solidFill>
            <a:srgbClr val="58433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36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Таблицю можна модифікувати на будь-якому етапі створення бази даних. Але найкраще це робити до встановлення </a:t>
            </a:r>
            <a:r>
              <a:rPr lang="uk-UA" sz="36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sz="36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між таблицями   й уведення до них даних.</a:t>
            </a:r>
            <a:endParaRPr lang="uk-UA" sz="3200" b="1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A689D9-16C6-4844-9A62-C15CA8C3ACA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928" y="1646523"/>
            <a:ext cx="3126785" cy="463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45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Модифікація структури таблиць</a:t>
            </a:r>
          </a:p>
        </p:txBody>
      </p:sp>
      <p:sp>
        <p:nvSpPr>
          <p:cNvPr id="6" name="Скругленный прямоугольник 8">
            <a:extLst>
              <a:ext uri="{FF2B5EF4-FFF2-40B4-BE49-F238E27FC236}">
                <a16:creationId xmlns:a16="http://schemas.microsoft.com/office/drawing/2014/main" id="{5A8076AE-E222-4F97-B6FF-2A9F69D7134B}"/>
              </a:ext>
            </a:extLst>
          </p:cNvPr>
          <p:cNvSpPr/>
          <p:nvPr/>
        </p:nvSpPr>
        <p:spPr>
          <a:xfrm>
            <a:off x="4606787" y="1325782"/>
            <a:ext cx="2978426" cy="799780"/>
          </a:xfrm>
          <a:prstGeom prst="roundRect">
            <a:avLst/>
          </a:pr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Операція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15B6AC0A-BFD4-4937-B11B-BA866091DB3B}"/>
              </a:ext>
            </a:extLst>
          </p:cNvPr>
          <p:cNvSpPr/>
          <p:nvPr/>
        </p:nvSpPr>
        <p:spPr>
          <a:xfrm>
            <a:off x="195229" y="2887036"/>
            <a:ext cx="3369606" cy="1312082"/>
          </a:xfrm>
          <a:prstGeom prst="roundRect">
            <a:avLst/>
          </a:prstGeom>
          <a:solidFill>
            <a:srgbClr val="765A4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видалення полів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8">
            <a:extLst>
              <a:ext uri="{FF2B5EF4-FFF2-40B4-BE49-F238E27FC236}">
                <a16:creationId xmlns:a16="http://schemas.microsoft.com/office/drawing/2014/main" id="{77FE0A01-C900-4B19-952E-83637E57E25A}"/>
              </a:ext>
            </a:extLst>
          </p:cNvPr>
          <p:cNvSpPr/>
          <p:nvPr/>
        </p:nvSpPr>
        <p:spPr>
          <a:xfrm>
            <a:off x="2383995" y="5001517"/>
            <a:ext cx="3060340" cy="1312082"/>
          </a:xfrm>
          <a:prstGeom prst="roundRect">
            <a:avLst/>
          </a:prstGeom>
          <a:solidFill>
            <a:srgbClr val="765A4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додавання нових полів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35AD6DC1-836F-4D07-9B2B-E8D844630AEB}"/>
              </a:ext>
            </a:extLst>
          </p:cNvPr>
          <p:cNvSpPr/>
          <p:nvPr/>
        </p:nvSpPr>
        <p:spPr>
          <a:xfrm>
            <a:off x="4411197" y="2887036"/>
            <a:ext cx="3369606" cy="1312082"/>
          </a:xfrm>
          <a:prstGeom prst="roundRect">
            <a:avLst/>
          </a:prstGeom>
          <a:solidFill>
            <a:srgbClr val="765A4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змінення порядку розміщення полів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8">
            <a:extLst>
              <a:ext uri="{FF2B5EF4-FFF2-40B4-BE49-F238E27FC236}">
                <a16:creationId xmlns:a16="http://schemas.microsoft.com/office/drawing/2014/main" id="{5BA6704E-7DBA-48B3-A3E8-5D30B6ECA17A}"/>
              </a:ext>
            </a:extLst>
          </p:cNvPr>
          <p:cNvSpPr/>
          <p:nvPr/>
        </p:nvSpPr>
        <p:spPr>
          <a:xfrm>
            <a:off x="8627165" y="2887036"/>
            <a:ext cx="3369606" cy="1312082"/>
          </a:xfrm>
          <a:prstGeom prst="roundRect">
            <a:avLst/>
          </a:prstGeom>
          <a:solidFill>
            <a:srgbClr val="765A4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змінення типів та властивостей полів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8">
            <a:extLst>
              <a:ext uri="{FF2B5EF4-FFF2-40B4-BE49-F238E27FC236}">
                <a16:creationId xmlns:a16="http://schemas.microsoft.com/office/drawing/2014/main" id="{8672268E-5C6F-43BF-9B94-5E325775731D}"/>
              </a:ext>
            </a:extLst>
          </p:cNvPr>
          <p:cNvSpPr/>
          <p:nvPr/>
        </p:nvSpPr>
        <p:spPr>
          <a:xfrm>
            <a:off x="6747667" y="5001517"/>
            <a:ext cx="3060340" cy="1312082"/>
          </a:xfrm>
          <a:prstGeom prst="roundRect">
            <a:avLst/>
          </a:prstGeom>
          <a:solidFill>
            <a:srgbClr val="765A4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змінення імен полів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1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Видалення полів таблиці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105127-BB8E-43C6-9542-960A37A0B7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486"/>
          <a:stretch/>
        </p:blipFill>
        <p:spPr>
          <a:xfrm>
            <a:off x="912420" y="1401840"/>
            <a:ext cx="9841649" cy="5229700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C381F739-CCCB-49B3-8205-35A8B441C5C1}"/>
              </a:ext>
            </a:extLst>
          </p:cNvPr>
          <p:cNvSpPr/>
          <p:nvPr/>
        </p:nvSpPr>
        <p:spPr>
          <a:xfrm>
            <a:off x="912419" y="2541863"/>
            <a:ext cx="1231619" cy="41718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66F9A3-2AED-4006-AE72-4D230737B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9297" y="3081351"/>
            <a:ext cx="994972" cy="18132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326C21-30CB-403D-8956-E09AD4A7B6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837"/>
          <a:stretch/>
        </p:blipFill>
        <p:spPr>
          <a:xfrm>
            <a:off x="895532" y="1430546"/>
            <a:ext cx="9878391" cy="5229700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4" name="Стрілка: вправо 3">
            <a:extLst>
              <a:ext uri="{FF2B5EF4-FFF2-40B4-BE49-F238E27FC236}">
                <a16:creationId xmlns:a16="http://schemas.microsoft.com/office/drawing/2014/main" id="{BEA8EA09-1212-4DB5-B854-326F5C67EE2D}"/>
              </a:ext>
            </a:extLst>
          </p:cNvPr>
          <p:cNvSpPr/>
          <p:nvPr/>
        </p:nvSpPr>
        <p:spPr>
          <a:xfrm>
            <a:off x="126915" y="2963823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613D20C-E64E-4E2A-8D26-F69428FFE9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486"/>
          <a:stretch/>
        </p:blipFill>
        <p:spPr>
          <a:xfrm>
            <a:off x="889752" y="1401840"/>
            <a:ext cx="10022309" cy="5325700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1" name="Стрілка: вправо 10">
            <a:extLst>
              <a:ext uri="{FF2B5EF4-FFF2-40B4-BE49-F238E27FC236}">
                <a16:creationId xmlns:a16="http://schemas.microsoft.com/office/drawing/2014/main" id="{0C3B1779-D17C-4BEE-8138-9EB1CED2F5B9}"/>
              </a:ext>
            </a:extLst>
          </p:cNvPr>
          <p:cNvSpPr/>
          <p:nvPr/>
        </p:nvSpPr>
        <p:spPr>
          <a:xfrm>
            <a:off x="1600699" y="3198878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538A00-9B11-43B5-A4CC-F66DC9E451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2204" y="3561817"/>
            <a:ext cx="1486107" cy="1695687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13FBF748-B299-4618-A3C7-EF74DD0CB9BD}"/>
              </a:ext>
            </a:extLst>
          </p:cNvPr>
          <p:cNvSpPr/>
          <p:nvPr/>
        </p:nvSpPr>
        <p:spPr>
          <a:xfrm>
            <a:off x="2517913" y="4704522"/>
            <a:ext cx="1802296" cy="3313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D8F1E7F-2E29-44EA-92E2-AAFAA3631BE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5486"/>
          <a:stretch/>
        </p:blipFill>
        <p:spPr>
          <a:xfrm>
            <a:off x="889751" y="1401840"/>
            <a:ext cx="10022309" cy="5325700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</p:spTree>
    <p:extLst>
      <p:ext uri="{BB962C8B-B14F-4D97-AF65-F5344CB8AC3E}">
        <p14:creationId xmlns:p14="http://schemas.microsoft.com/office/powerpoint/2010/main" val="357815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44444E-6 L 0.08815 0.0506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1" y="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4" grpId="2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Видалення полів таблиці</a:t>
            </a:r>
          </a:p>
        </p:txBody>
      </p:sp>
      <p:sp>
        <p:nvSpPr>
          <p:cNvPr id="4" name="Стрілка: вправо 3">
            <a:extLst>
              <a:ext uri="{FF2B5EF4-FFF2-40B4-BE49-F238E27FC236}">
                <a16:creationId xmlns:a16="http://schemas.microsoft.com/office/drawing/2014/main" id="{BEA8EA09-1212-4DB5-B854-326F5C67EE2D}"/>
              </a:ext>
            </a:extLst>
          </p:cNvPr>
          <p:cNvSpPr/>
          <p:nvPr/>
        </p:nvSpPr>
        <p:spPr>
          <a:xfrm>
            <a:off x="338950" y="1358192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613D20C-E64E-4E2A-8D26-F69428FFE9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486"/>
          <a:stretch/>
        </p:blipFill>
        <p:spPr>
          <a:xfrm>
            <a:off x="1084845" y="1358192"/>
            <a:ext cx="10022309" cy="5325700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EEC51025-A0D1-4CFD-91C0-E1EE711AD329}"/>
              </a:ext>
            </a:extLst>
          </p:cNvPr>
          <p:cNvSpPr/>
          <p:nvPr/>
        </p:nvSpPr>
        <p:spPr>
          <a:xfrm>
            <a:off x="1357313" y="1264444"/>
            <a:ext cx="323849" cy="3786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534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29.01.2023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Видалення полів таблиці</a:t>
            </a:r>
          </a:p>
        </p:txBody>
      </p:sp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id="{D41AD91F-8F38-4D43-9EAC-BAA57E69AFFA}"/>
              </a:ext>
            </a:extLst>
          </p:cNvPr>
          <p:cNvSpPr/>
          <p:nvPr/>
        </p:nvSpPr>
        <p:spPr>
          <a:xfrm>
            <a:off x="3285567" y="2121995"/>
            <a:ext cx="8755636" cy="3660919"/>
          </a:xfrm>
          <a:prstGeom prst="roundRect">
            <a:avLst>
              <a:gd name="adj" fmla="val 7154"/>
            </a:avLst>
          </a:prstGeom>
          <a:solidFill>
            <a:srgbClr val="58433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40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пов’язаних таблицях поля, які є первинним або зовнішнім ключем, неможливо видалити, поки не буде видалено зв’язок між таблицями.</a:t>
            </a:r>
            <a:endParaRPr lang="uk-UA" sz="3600" b="1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BAC689D-F505-44DA-B999-CBC18487CA2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928" y="1646523"/>
            <a:ext cx="3126785" cy="463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9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2097</TotalTime>
  <Words>892</Words>
  <Application>Microsoft Office PowerPoint</Application>
  <PresentationFormat>Широкоэкранный</PresentationFormat>
  <Paragraphs>122</Paragraphs>
  <Slides>19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https://vsimpptx.com</dc:title>
  <dc:creator>Василь Цупа</dc:creator>
  <cp:lastModifiedBy>Valeria</cp:lastModifiedBy>
  <cp:revision>220</cp:revision>
  <dcterms:created xsi:type="dcterms:W3CDTF">2015-10-20T21:14:13Z</dcterms:created>
  <dcterms:modified xsi:type="dcterms:W3CDTF">2023-01-29T17:30:23Z</dcterms:modified>
</cp:coreProperties>
</file>