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1208" r:id="rId2"/>
    <p:sldId id="1210" r:id="rId3"/>
    <p:sldId id="1209" r:id="rId4"/>
    <p:sldId id="1007" r:id="rId5"/>
    <p:sldId id="1190" r:id="rId6"/>
    <p:sldId id="1193" r:id="rId7"/>
    <p:sldId id="1197" r:id="rId8"/>
    <p:sldId id="1198" r:id="rId9"/>
    <p:sldId id="1199" r:id="rId10"/>
    <p:sldId id="1195" r:id="rId11"/>
    <p:sldId id="1200" r:id="rId12"/>
    <p:sldId id="1165" r:id="rId13"/>
    <p:sldId id="1167" r:id="rId14"/>
    <p:sldId id="1169" r:id="rId15"/>
    <p:sldId id="1171" r:id="rId16"/>
    <p:sldId id="1172" r:id="rId17"/>
    <p:sldId id="1173" r:id="rId18"/>
    <p:sldId id="1176" r:id="rId19"/>
    <p:sldId id="1177" r:id="rId20"/>
    <p:sldId id="1178" r:id="rId21"/>
    <p:sldId id="1179" r:id="rId22"/>
    <p:sldId id="1180" r:id="rId23"/>
    <p:sldId id="1189" r:id="rId24"/>
    <p:sldId id="1183" r:id="rId25"/>
    <p:sldId id="1184" r:id="rId26"/>
    <p:sldId id="1205" r:id="rId27"/>
    <p:sldId id="1202" r:id="rId28"/>
    <p:sldId id="561" r:id="rId29"/>
    <p:sldId id="563" r:id="rId30"/>
    <p:sldId id="1203" r:id="rId31"/>
    <p:sldId id="565" r:id="rId32"/>
    <p:sldId id="559" r:id="rId33"/>
    <p:sldId id="1032" r:id="rId34"/>
  </p:sldIdLst>
  <p:sldSz cx="12192000" cy="6858000"/>
  <p:notesSz cx="6858000" cy="9144000"/>
  <p:custDataLst>
    <p:tags r:id="rId35"/>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008000"/>
    <a:srgbClr val="EB711D"/>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8" autoAdjust="0"/>
    <p:restoredTop sz="95078" autoAdjust="0"/>
  </p:normalViewPr>
  <p:slideViewPr>
    <p:cSldViewPr snapToGrid="0">
      <p:cViewPr varScale="1">
        <p:scale>
          <a:sx n="88" d="100"/>
          <a:sy n="88" d="100"/>
        </p:scale>
        <p:origin x="38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CA893-8A0C-42B0-87AE-5C8C447E9FF5}"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uk-UA"/>
        </a:p>
      </dgm:t>
    </dgm:pt>
    <dgm:pt modelId="{23C88F67-26DD-44A2-8A6A-5079CFE312E6}">
      <dgm:prSet phldrT="[Текст]" custT="1"/>
      <dgm:spPr>
        <a:xfrm>
          <a:off x="450888" y="298781"/>
          <a:ext cx="4698330" cy="597945"/>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усно</a:t>
          </a:r>
        </a:p>
      </dgm:t>
    </dgm:pt>
    <dgm:pt modelId="{D2738A26-7D05-46FA-9537-4CA8E73C7819}" type="parTrans" cxnId="{01049C4C-3FAB-4F53-A4E3-7F88146B485A}">
      <dgm:prSet/>
      <dgm:spPr/>
      <dgm:t>
        <a:bodyPr/>
        <a:lstStyle/>
        <a:p>
          <a:endParaRPr lang="uk-UA" i="1"/>
        </a:p>
      </dgm:t>
    </dgm:pt>
    <dgm:pt modelId="{8F8BA39E-BBA3-46A4-A145-3211CA3A1F4A}" type="sibTrans" cxnId="{01049C4C-3FAB-4F53-A4E3-7F88146B485A}">
      <dgm:prSet/>
      <dgm: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gm:spPr>
      <dgm:t>
        <a:bodyPr/>
        <a:lstStyle/>
        <a:p>
          <a:endParaRPr lang="uk-UA" i="1"/>
        </a:p>
      </dgm:t>
    </dgm:pt>
    <dgm:pt modelId="{A0D12918-5D3F-4397-AFEB-5F997805EBC4}">
      <dgm:prSet phldrT="[Текст]" custT="1"/>
      <dgm:spPr>
        <a:xfrm>
          <a:off x="879358" y="1195412"/>
          <a:ext cx="4269860" cy="597945"/>
        </a:xfrm>
        <a:prstGeom prst="roundRect">
          <a:avLst/>
        </a:prstGeom>
        <a:solidFill>
          <a:srgbClr val="0080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письмово</a:t>
          </a:r>
        </a:p>
      </dgm:t>
    </dgm:pt>
    <dgm:pt modelId="{48503667-5E4F-4F1E-83BD-22F5F0D5B17A}" type="parTrans" cxnId="{8965D40B-78C7-4F7C-9B99-A271DF87A4CE}">
      <dgm:prSet/>
      <dgm:spPr/>
      <dgm:t>
        <a:bodyPr/>
        <a:lstStyle/>
        <a:p>
          <a:endParaRPr lang="uk-UA" i="1"/>
        </a:p>
      </dgm:t>
    </dgm:pt>
    <dgm:pt modelId="{625B080D-2133-4C17-9CE3-CCD8E7D4A350}" type="sibTrans" cxnId="{8965D40B-78C7-4F7C-9B99-A271DF87A4CE}">
      <dgm:prSet/>
      <dgm:spPr/>
      <dgm:t>
        <a:bodyPr/>
        <a:lstStyle/>
        <a:p>
          <a:endParaRPr lang="uk-UA" i="1"/>
        </a:p>
      </dgm:t>
    </dgm:pt>
    <dgm:pt modelId="{9CA37D57-C368-4FD7-81BB-35FB87348419}">
      <dgm:prSet phldrT="[Текст]" custT="1"/>
      <dgm:spPr>
        <a:xfrm>
          <a:off x="1010864" y="2092042"/>
          <a:ext cx="4138354" cy="597945"/>
        </a:xfrm>
        <a:prstGeom prst="roundRect">
          <a:avLst/>
        </a:prstGeom>
        <a:solidFill>
          <a:srgbClr val="FFFF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002060"/>
              </a:solidFill>
              <a:latin typeface="Verdana"/>
              <a:ea typeface="+mn-ea"/>
              <a:cs typeface="+mn-cs"/>
            </a:rPr>
            <a:t>звуковим сигналом</a:t>
          </a:r>
        </a:p>
      </dgm:t>
    </dgm:pt>
    <dgm:pt modelId="{D8D04B5F-001A-407A-B46B-CCD53AB71618}" type="parTrans" cxnId="{4A569F29-DB09-41CB-8712-891D465D988F}">
      <dgm:prSet/>
      <dgm:spPr/>
      <dgm:t>
        <a:bodyPr/>
        <a:lstStyle/>
        <a:p>
          <a:endParaRPr lang="uk-UA" i="1"/>
        </a:p>
      </dgm:t>
    </dgm:pt>
    <dgm:pt modelId="{E95D7CB3-3826-4963-9003-D2842EF457F0}" type="sibTrans" cxnId="{4A569F29-DB09-41CB-8712-891D465D988F}">
      <dgm:prSet/>
      <dgm:spPr/>
      <dgm:t>
        <a:bodyPr/>
        <a:lstStyle/>
        <a:p>
          <a:endParaRPr lang="uk-UA" i="1"/>
        </a:p>
      </dgm:t>
    </dgm:pt>
    <dgm:pt modelId="{3708D66F-8959-4C9D-88B1-D0D69F53A03B}">
      <dgm:prSet phldrT="[Текст]" custT="1"/>
      <dgm:spPr>
        <a:xfrm>
          <a:off x="879358" y="2988673"/>
          <a:ext cx="4269860" cy="597945"/>
        </a:xfrm>
        <a:prstGeom prst="roundRect">
          <a:avLst/>
        </a:prstGeom>
        <a:solidFill>
          <a:srgbClr val="9966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за допомогою схем</a:t>
          </a:r>
        </a:p>
      </dgm:t>
    </dgm:pt>
    <dgm:pt modelId="{C4B55A6C-B132-4E4D-85BD-B2947B388816}" type="parTrans" cxnId="{A4D50750-294E-4D2E-83C9-C3B770F5098E}">
      <dgm:prSet/>
      <dgm:spPr/>
      <dgm:t>
        <a:bodyPr/>
        <a:lstStyle/>
        <a:p>
          <a:endParaRPr lang="uk-UA" i="1"/>
        </a:p>
      </dgm:t>
    </dgm:pt>
    <dgm:pt modelId="{F78A454C-8348-4BA1-9834-6FD8E9BAD01B}" type="sibTrans" cxnId="{A4D50750-294E-4D2E-83C9-C3B770F5098E}">
      <dgm:prSet/>
      <dgm:spPr/>
      <dgm:t>
        <a:bodyPr/>
        <a:lstStyle/>
        <a:p>
          <a:endParaRPr lang="uk-UA" i="1"/>
        </a:p>
      </dgm:t>
    </dgm:pt>
    <dgm:pt modelId="{B244F0FE-7376-4C10-9B3B-1D009FE2710E}">
      <dgm:prSet phldrT="[Текст]" custT="1"/>
      <dgm:spPr>
        <a:xfrm>
          <a:off x="450888" y="3885304"/>
          <a:ext cx="4698330" cy="597945"/>
        </a:xfrm>
        <a:prstGeom prst="roundRect">
          <a:avLst/>
        </a:prstGeom>
        <a:solidFill>
          <a:srgbClr val="660066"/>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умовним жестом</a:t>
          </a:r>
        </a:p>
      </dgm:t>
    </dgm:pt>
    <dgm:pt modelId="{4E2DE1E0-4E59-4116-8E9D-07F927EAE35A}" type="parTrans" cxnId="{591F4F18-D4EB-48D8-A44F-D30D66AD81CB}">
      <dgm:prSet/>
      <dgm:spPr/>
      <dgm:t>
        <a:bodyPr/>
        <a:lstStyle/>
        <a:p>
          <a:endParaRPr lang="uk-UA" i="1"/>
        </a:p>
      </dgm:t>
    </dgm:pt>
    <dgm:pt modelId="{60B3E738-FA5F-46A0-BBDF-34C1940E3D62}" type="sibTrans" cxnId="{591F4F18-D4EB-48D8-A44F-D30D66AD81CB}">
      <dgm:prSet/>
      <dgm:spPr/>
      <dgm:t>
        <a:bodyPr/>
        <a:lstStyle/>
        <a:p>
          <a:endParaRPr lang="uk-UA" i="1"/>
        </a:p>
      </dgm:t>
    </dgm:pt>
    <dgm:pt modelId="{EBD0B082-0B55-46F1-95FB-F82A0A761EC0}" type="pres">
      <dgm:prSet presAssocID="{473CA893-8A0C-42B0-87AE-5C8C447E9FF5}" presName="Name0" presStyleCnt="0">
        <dgm:presLayoutVars>
          <dgm:chMax val="7"/>
          <dgm:chPref val="7"/>
          <dgm:dir/>
        </dgm:presLayoutVars>
      </dgm:prSet>
      <dgm:spPr/>
      <dgm:t>
        <a:bodyPr/>
        <a:lstStyle/>
        <a:p>
          <a:endParaRPr lang="ru-RU"/>
        </a:p>
      </dgm:t>
    </dgm:pt>
    <dgm:pt modelId="{55DC26E4-72C7-482F-A1C8-EBFC482F01A6}" type="pres">
      <dgm:prSet presAssocID="{473CA893-8A0C-42B0-87AE-5C8C447E9FF5}" presName="Name1" presStyleCnt="0"/>
      <dgm:spPr/>
    </dgm:pt>
    <dgm:pt modelId="{4E18CBB8-96B0-41C0-888E-F0EDC4DC3405}" type="pres">
      <dgm:prSet presAssocID="{473CA893-8A0C-42B0-87AE-5C8C447E9FF5}" presName="cycle" presStyleCnt="0"/>
      <dgm:spPr/>
    </dgm:pt>
    <dgm:pt modelId="{7AD9FC6B-4EC5-409E-A0D3-B1C6F0959378}" type="pres">
      <dgm:prSet presAssocID="{473CA893-8A0C-42B0-87AE-5C8C447E9FF5}" presName="srcNode" presStyleLbl="node1" presStyleIdx="0" presStyleCnt="5"/>
      <dgm:spPr/>
    </dgm:pt>
    <dgm:pt modelId="{77544B19-18D0-47B1-8BEC-9521DE9CE79A}" type="pres">
      <dgm:prSet presAssocID="{473CA893-8A0C-42B0-87AE-5C8C447E9FF5}" presName="conn" presStyleLbl="parChTrans1D2" presStyleIdx="0" presStyleCnt="1"/>
      <dgm:spPr/>
      <dgm:t>
        <a:bodyPr/>
        <a:lstStyle/>
        <a:p>
          <a:endParaRPr lang="ru-RU"/>
        </a:p>
      </dgm:t>
    </dgm:pt>
    <dgm:pt modelId="{3A34CB0D-4152-4829-AC8F-04B82B9E7ACE}" type="pres">
      <dgm:prSet presAssocID="{473CA893-8A0C-42B0-87AE-5C8C447E9FF5}" presName="extraNode" presStyleLbl="node1" presStyleIdx="0" presStyleCnt="5"/>
      <dgm:spPr/>
    </dgm:pt>
    <dgm:pt modelId="{F4A0E55A-B25B-41EA-BF50-E79577996F56}" type="pres">
      <dgm:prSet presAssocID="{473CA893-8A0C-42B0-87AE-5C8C447E9FF5}" presName="dstNode" presStyleLbl="node1" presStyleIdx="0" presStyleCnt="5"/>
      <dgm:spPr/>
    </dgm:pt>
    <dgm:pt modelId="{412948DD-A0BD-48A2-A730-40CA1FDB0FFF}" type="pres">
      <dgm:prSet presAssocID="{23C88F67-26DD-44A2-8A6A-5079CFE312E6}" presName="text_1" presStyleLbl="node1" presStyleIdx="0" presStyleCnt="5" custScaleY="125458">
        <dgm:presLayoutVars>
          <dgm:bulletEnabled val="1"/>
        </dgm:presLayoutVars>
      </dgm:prSet>
      <dgm:spPr>
        <a:prstGeom prst="roundRect">
          <a:avLst/>
        </a:prstGeom>
      </dgm:spPr>
      <dgm:t>
        <a:bodyPr/>
        <a:lstStyle/>
        <a:p>
          <a:endParaRPr lang="ru-RU"/>
        </a:p>
      </dgm:t>
    </dgm:pt>
    <dgm:pt modelId="{AE52D5B2-6228-4311-8299-3893C4257096}" type="pres">
      <dgm:prSet presAssocID="{23C88F67-26DD-44A2-8A6A-5079CFE312E6}" presName="accent_1" presStyleCnt="0"/>
      <dgm:spPr/>
    </dgm:pt>
    <dgm:pt modelId="{DA2EBA52-C63F-4FFB-813C-D276C87ADF04}" type="pres">
      <dgm:prSet presAssocID="{23C88F67-26DD-44A2-8A6A-5079CFE312E6}" presName="accentRepeatNode" presStyleLbl="solidFgAcc1" presStyleIdx="0" presStyleCnt="5"/>
      <dgm: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gm:spPr>
    </dgm:pt>
    <dgm:pt modelId="{72672CB6-1F98-4F10-B970-E9A55B4B2A55}" type="pres">
      <dgm:prSet presAssocID="{A0D12918-5D3F-4397-AFEB-5F997805EBC4}" presName="text_2" presStyleLbl="node1" presStyleIdx="1" presStyleCnt="5" custScaleY="125458">
        <dgm:presLayoutVars>
          <dgm:bulletEnabled val="1"/>
        </dgm:presLayoutVars>
      </dgm:prSet>
      <dgm:spPr>
        <a:prstGeom prst="roundRect">
          <a:avLst/>
        </a:prstGeom>
      </dgm:spPr>
      <dgm:t>
        <a:bodyPr/>
        <a:lstStyle/>
        <a:p>
          <a:endParaRPr lang="ru-RU"/>
        </a:p>
      </dgm:t>
    </dgm:pt>
    <dgm:pt modelId="{94F8D616-28FC-4AD9-A910-A53FF9C03EC9}" type="pres">
      <dgm:prSet presAssocID="{A0D12918-5D3F-4397-AFEB-5F997805EBC4}" presName="accent_2" presStyleCnt="0"/>
      <dgm:spPr/>
    </dgm:pt>
    <dgm:pt modelId="{032A8BCB-EDE3-45EB-AE04-C3A54ABA6493}" type="pres">
      <dgm:prSet presAssocID="{A0D12918-5D3F-4397-AFEB-5F997805EBC4}" presName="accentRepeatNode" presStyleLbl="solidFgAcc1" presStyleIdx="1" presStyleCnt="5"/>
      <dgm: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gm:spPr>
    </dgm:pt>
    <dgm:pt modelId="{8765CC8C-3EF8-4EE7-9AB1-AF8ABA46C8B2}" type="pres">
      <dgm:prSet presAssocID="{9CA37D57-C368-4FD7-81BB-35FB87348419}" presName="text_3" presStyleLbl="node1" presStyleIdx="2" presStyleCnt="5" custScaleY="125458">
        <dgm:presLayoutVars>
          <dgm:bulletEnabled val="1"/>
        </dgm:presLayoutVars>
      </dgm:prSet>
      <dgm:spPr>
        <a:prstGeom prst="roundRect">
          <a:avLst/>
        </a:prstGeom>
      </dgm:spPr>
      <dgm:t>
        <a:bodyPr/>
        <a:lstStyle/>
        <a:p>
          <a:endParaRPr lang="ru-RU"/>
        </a:p>
      </dgm:t>
    </dgm:pt>
    <dgm:pt modelId="{E582421E-6D16-4403-9200-F95D6A01429B}" type="pres">
      <dgm:prSet presAssocID="{9CA37D57-C368-4FD7-81BB-35FB87348419}" presName="accent_3" presStyleCnt="0"/>
      <dgm:spPr/>
    </dgm:pt>
    <dgm:pt modelId="{BED8321F-6B9A-4DFE-887A-81F9D3973A22}" type="pres">
      <dgm:prSet presAssocID="{9CA37D57-C368-4FD7-81BB-35FB87348419}" presName="accentRepeatNode" presStyleLbl="solidFgAcc1" presStyleIdx="2" presStyleCnt="5"/>
      <dgm: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gm:spPr>
    </dgm:pt>
    <dgm:pt modelId="{5334B692-5EB3-481B-B62A-12391070C543}" type="pres">
      <dgm:prSet presAssocID="{3708D66F-8959-4C9D-88B1-D0D69F53A03B}" presName="text_4" presStyleLbl="node1" presStyleIdx="3" presStyleCnt="5" custScaleY="125458">
        <dgm:presLayoutVars>
          <dgm:bulletEnabled val="1"/>
        </dgm:presLayoutVars>
      </dgm:prSet>
      <dgm:spPr>
        <a:prstGeom prst="roundRect">
          <a:avLst/>
        </a:prstGeom>
      </dgm:spPr>
      <dgm:t>
        <a:bodyPr/>
        <a:lstStyle/>
        <a:p>
          <a:endParaRPr lang="ru-RU"/>
        </a:p>
      </dgm:t>
    </dgm:pt>
    <dgm:pt modelId="{10474C27-9E9E-4FA5-9847-4AFD94DE1A28}" type="pres">
      <dgm:prSet presAssocID="{3708D66F-8959-4C9D-88B1-D0D69F53A03B}" presName="accent_4" presStyleCnt="0"/>
      <dgm:spPr/>
    </dgm:pt>
    <dgm:pt modelId="{12225DB6-DBB2-4B72-AD4E-F15352BA9798}" type="pres">
      <dgm:prSet presAssocID="{3708D66F-8959-4C9D-88B1-D0D69F53A03B}" presName="accentRepeatNode" presStyleLbl="solidFgAcc1" presStyleIdx="3" presStyleCnt="5"/>
      <dgm: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gm:spPr>
    </dgm:pt>
    <dgm:pt modelId="{4C65CF6B-9788-4659-8CB3-C39C33EFCF90}" type="pres">
      <dgm:prSet presAssocID="{B244F0FE-7376-4C10-9B3B-1D009FE2710E}" presName="text_5" presStyleLbl="node1" presStyleIdx="4" presStyleCnt="5" custScaleY="125458">
        <dgm:presLayoutVars>
          <dgm:bulletEnabled val="1"/>
        </dgm:presLayoutVars>
      </dgm:prSet>
      <dgm:spPr>
        <a:prstGeom prst="roundRect">
          <a:avLst/>
        </a:prstGeom>
      </dgm:spPr>
      <dgm:t>
        <a:bodyPr/>
        <a:lstStyle/>
        <a:p>
          <a:endParaRPr lang="ru-RU"/>
        </a:p>
      </dgm:t>
    </dgm:pt>
    <dgm:pt modelId="{50C87F60-A96D-462A-BE38-113C1019E878}" type="pres">
      <dgm:prSet presAssocID="{B244F0FE-7376-4C10-9B3B-1D009FE2710E}" presName="accent_5" presStyleCnt="0"/>
      <dgm:spPr/>
    </dgm:pt>
    <dgm:pt modelId="{B4E2B0BB-1E83-4F51-BC61-EDD3D0060A2D}" type="pres">
      <dgm:prSet presAssocID="{B244F0FE-7376-4C10-9B3B-1D009FE2710E}" presName="accentRepeatNode" presStyleLbl="solidFgAcc1" presStyleIdx="4" presStyleCnt="5"/>
      <dgm: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gm:spPr>
    </dgm:pt>
  </dgm:ptLst>
  <dgm:cxnLst>
    <dgm:cxn modelId="{CC67D8C6-73D4-4BD1-A247-D1B5F9FB667D}" type="presOf" srcId="{A0D12918-5D3F-4397-AFEB-5F997805EBC4}" destId="{72672CB6-1F98-4F10-B970-E9A55B4B2A55}" srcOrd="0" destOrd="0" presId="urn:microsoft.com/office/officeart/2008/layout/VerticalCurvedList"/>
    <dgm:cxn modelId="{591F4F18-D4EB-48D8-A44F-D30D66AD81CB}" srcId="{473CA893-8A0C-42B0-87AE-5C8C447E9FF5}" destId="{B244F0FE-7376-4C10-9B3B-1D009FE2710E}" srcOrd="4" destOrd="0" parTransId="{4E2DE1E0-4E59-4116-8E9D-07F927EAE35A}" sibTransId="{60B3E738-FA5F-46A0-BBDF-34C1940E3D62}"/>
    <dgm:cxn modelId="{250C3034-9581-4BD5-ADB3-AC7DB0B600F5}" type="presOf" srcId="{3708D66F-8959-4C9D-88B1-D0D69F53A03B}" destId="{5334B692-5EB3-481B-B62A-12391070C543}" srcOrd="0" destOrd="0" presId="urn:microsoft.com/office/officeart/2008/layout/VerticalCurvedList"/>
    <dgm:cxn modelId="{9D27187E-80D9-4A56-9B80-5C59C83658D6}" type="presOf" srcId="{8F8BA39E-BBA3-46A4-A145-3211CA3A1F4A}" destId="{77544B19-18D0-47B1-8BEC-9521DE9CE79A}" srcOrd="0" destOrd="0" presId="urn:microsoft.com/office/officeart/2008/layout/VerticalCurvedList"/>
    <dgm:cxn modelId="{8965D40B-78C7-4F7C-9B99-A271DF87A4CE}" srcId="{473CA893-8A0C-42B0-87AE-5C8C447E9FF5}" destId="{A0D12918-5D3F-4397-AFEB-5F997805EBC4}" srcOrd="1" destOrd="0" parTransId="{48503667-5E4F-4F1E-83BD-22F5F0D5B17A}" sibTransId="{625B080D-2133-4C17-9CE3-CCD8E7D4A350}"/>
    <dgm:cxn modelId="{AA446D78-8FD2-4531-8E42-902D0C4241BA}" type="presOf" srcId="{473CA893-8A0C-42B0-87AE-5C8C447E9FF5}" destId="{EBD0B082-0B55-46F1-95FB-F82A0A761EC0}" srcOrd="0" destOrd="0" presId="urn:microsoft.com/office/officeart/2008/layout/VerticalCurvedList"/>
    <dgm:cxn modelId="{01049C4C-3FAB-4F53-A4E3-7F88146B485A}" srcId="{473CA893-8A0C-42B0-87AE-5C8C447E9FF5}" destId="{23C88F67-26DD-44A2-8A6A-5079CFE312E6}" srcOrd="0" destOrd="0" parTransId="{D2738A26-7D05-46FA-9537-4CA8E73C7819}" sibTransId="{8F8BA39E-BBA3-46A4-A145-3211CA3A1F4A}"/>
    <dgm:cxn modelId="{4A569F29-DB09-41CB-8712-891D465D988F}" srcId="{473CA893-8A0C-42B0-87AE-5C8C447E9FF5}" destId="{9CA37D57-C368-4FD7-81BB-35FB87348419}" srcOrd="2" destOrd="0" parTransId="{D8D04B5F-001A-407A-B46B-CCD53AB71618}" sibTransId="{E95D7CB3-3826-4963-9003-D2842EF457F0}"/>
    <dgm:cxn modelId="{FB085040-4E0D-4A05-99EE-80C9725494A0}" type="presOf" srcId="{23C88F67-26DD-44A2-8A6A-5079CFE312E6}" destId="{412948DD-A0BD-48A2-A730-40CA1FDB0FFF}" srcOrd="0" destOrd="0" presId="urn:microsoft.com/office/officeart/2008/layout/VerticalCurvedList"/>
    <dgm:cxn modelId="{FDDF30E7-237C-4E1B-BD70-54941FD197FC}" type="presOf" srcId="{B244F0FE-7376-4C10-9B3B-1D009FE2710E}" destId="{4C65CF6B-9788-4659-8CB3-C39C33EFCF90}" srcOrd="0" destOrd="0" presId="urn:microsoft.com/office/officeart/2008/layout/VerticalCurvedList"/>
    <dgm:cxn modelId="{A4D50750-294E-4D2E-83C9-C3B770F5098E}" srcId="{473CA893-8A0C-42B0-87AE-5C8C447E9FF5}" destId="{3708D66F-8959-4C9D-88B1-D0D69F53A03B}" srcOrd="3" destOrd="0" parTransId="{C4B55A6C-B132-4E4D-85BD-B2947B388816}" sibTransId="{F78A454C-8348-4BA1-9834-6FD8E9BAD01B}"/>
    <dgm:cxn modelId="{237EB302-D317-4A28-BC7F-57DF0FDC9E47}" type="presOf" srcId="{9CA37D57-C368-4FD7-81BB-35FB87348419}" destId="{8765CC8C-3EF8-4EE7-9AB1-AF8ABA46C8B2}" srcOrd="0" destOrd="0" presId="urn:microsoft.com/office/officeart/2008/layout/VerticalCurvedList"/>
    <dgm:cxn modelId="{27ED2465-E49A-4317-A9DF-046CC45BD551}" type="presParOf" srcId="{EBD0B082-0B55-46F1-95FB-F82A0A761EC0}" destId="{55DC26E4-72C7-482F-A1C8-EBFC482F01A6}" srcOrd="0" destOrd="0" presId="urn:microsoft.com/office/officeart/2008/layout/VerticalCurvedList"/>
    <dgm:cxn modelId="{CBD3A883-960F-43D6-B33F-531336439C55}" type="presParOf" srcId="{55DC26E4-72C7-482F-A1C8-EBFC482F01A6}" destId="{4E18CBB8-96B0-41C0-888E-F0EDC4DC3405}" srcOrd="0" destOrd="0" presId="urn:microsoft.com/office/officeart/2008/layout/VerticalCurvedList"/>
    <dgm:cxn modelId="{817D98AA-0606-46BD-96AE-0368280F0197}" type="presParOf" srcId="{4E18CBB8-96B0-41C0-888E-F0EDC4DC3405}" destId="{7AD9FC6B-4EC5-409E-A0D3-B1C6F0959378}" srcOrd="0" destOrd="0" presId="urn:microsoft.com/office/officeart/2008/layout/VerticalCurvedList"/>
    <dgm:cxn modelId="{DAC81BD8-511D-4B3D-9A95-40CEC82983C6}" type="presParOf" srcId="{4E18CBB8-96B0-41C0-888E-F0EDC4DC3405}" destId="{77544B19-18D0-47B1-8BEC-9521DE9CE79A}" srcOrd="1" destOrd="0" presId="urn:microsoft.com/office/officeart/2008/layout/VerticalCurvedList"/>
    <dgm:cxn modelId="{6A6DB252-8DB5-46A1-8510-AA4E98D4FDB0}" type="presParOf" srcId="{4E18CBB8-96B0-41C0-888E-F0EDC4DC3405}" destId="{3A34CB0D-4152-4829-AC8F-04B82B9E7ACE}" srcOrd="2" destOrd="0" presId="urn:microsoft.com/office/officeart/2008/layout/VerticalCurvedList"/>
    <dgm:cxn modelId="{DB5F3BF2-00A2-43D9-AB61-4E8B18E60F86}" type="presParOf" srcId="{4E18CBB8-96B0-41C0-888E-F0EDC4DC3405}" destId="{F4A0E55A-B25B-41EA-BF50-E79577996F56}" srcOrd="3" destOrd="0" presId="urn:microsoft.com/office/officeart/2008/layout/VerticalCurvedList"/>
    <dgm:cxn modelId="{7DFA04F6-4BAA-4414-89E8-9E557B17D145}" type="presParOf" srcId="{55DC26E4-72C7-482F-A1C8-EBFC482F01A6}" destId="{412948DD-A0BD-48A2-A730-40CA1FDB0FFF}" srcOrd="1" destOrd="0" presId="urn:microsoft.com/office/officeart/2008/layout/VerticalCurvedList"/>
    <dgm:cxn modelId="{B9B89995-990C-40ED-A9BE-A0B6CCCF693A}" type="presParOf" srcId="{55DC26E4-72C7-482F-A1C8-EBFC482F01A6}" destId="{AE52D5B2-6228-4311-8299-3893C4257096}" srcOrd="2" destOrd="0" presId="urn:microsoft.com/office/officeart/2008/layout/VerticalCurvedList"/>
    <dgm:cxn modelId="{2AD5F1FE-CDB9-444C-9C99-4D9661B583AE}" type="presParOf" srcId="{AE52D5B2-6228-4311-8299-3893C4257096}" destId="{DA2EBA52-C63F-4FFB-813C-D276C87ADF04}" srcOrd="0" destOrd="0" presId="urn:microsoft.com/office/officeart/2008/layout/VerticalCurvedList"/>
    <dgm:cxn modelId="{8C343AF5-550C-470F-8E3A-C74BC5961457}" type="presParOf" srcId="{55DC26E4-72C7-482F-A1C8-EBFC482F01A6}" destId="{72672CB6-1F98-4F10-B970-E9A55B4B2A55}" srcOrd="3" destOrd="0" presId="urn:microsoft.com/office/officeart/2008/layout/VerticalCurvedList"/>
    <dgm:cxn modelId="{FF7AA8DC-A8C6-4A09-850A-F631BF369F8D}" type="presParOf" srcId="{55DC26E4-72C7-482F-A1C8-EBFC482F01A6}" destId="{94F8D616-28FC-4AD9-A910-A53FF9C03EC9}" srcOrd="4" destOrd="0" presId="urn:microsoft.com/office/officeart/2008/layout/VerticalCurvedList"/>
    <dgm:cxn modelId="{CFD133E7-272D-4782-8AB6-BB2033D20F44}" type="presParOf" srcId="{94F8D616-28FC-4AD9-A910-A53FF9C03EC9}" destId="{032A8BCB-EDE3-45EB-AE04-C3A54ABA6493}" srcOrd="0" destOrd="0" presId="urn:microsoft.com/office/officeart/2008/layout/VerticalCurvedList"/>
    <dgm:cxn modelId="{29FE8731-BDF5-4723-826F-3E7D2FC1D3F4}" type="presParOf" srcId="{55DC26E4-72C7-482F-A1C8-EBFC482F01A6}" destId="{8765CC8C-3EF8-4EE7-9AB1-AF8ABA46C8B2}" srcOrd="5" destOrd="0" presId="urn:microsoft.com/office/officeart/2008/layout/VerticalCurvedList"/>
    <dgm:cxn modelId="{28437D26-A724-4EAF-BD41-C703E0AEA8CE}" type="presParOf" srcId="{55DC26E4-72C7-482F-A1C8-EBFC482F01A6}" destId="{E582421E-6D16-4403-9200-F95D6A01429B}" srcOrd="6" destOrd="0" presId="urn:microsoft.com/office/officeart/2008/layout/VerticalCurvedList"/>
    <dgm:cxn modelId="{96FF38BF-6CB6-4581-AD11-5F64C6CE4693}" type="presParOf" srcId="{E582421E-6D16-4403-9200-F95D6A01429B}" destId="{BED8321F-6B9A-4DFE-887A-81F9D3973A22}" srcOrd="0" destOrd="0" presId="urn:microsoft.com/office/officeart/2008/layout/VerticalCurvedList"/>
    <dgm:cxn modelId="{BA103E2B-0E48-4159-88BC-3F55D0300D4C}" type="presParOf" srcId="{55DC26E4-72C7-482F-A1C8-EBFC482F01A6}" destId="{5334B692-5EB3-481B-B62A-12391070C543}" srcOrd="7" destOrd="0" presId="urn:microsoft.com/office/officeart/2008/layout/VerticalCurvedList"/>
    <dgm:cxn modelId="{57B3738F-DE81-414F-BE3A-064E77EF51FC}" type="presParOf" srcId="{55DC26E4-72C7-482F-A1C8-EBFC482F01A6}" destId="{10474C27-9E9E-4FA5-9847-4AFD94DE1A28}" srcOrd="8" destOrd="0" presId="urn:microsoft.com/office/officeart/2008/layout/VerticalCurvedList"/>
    <dgm:cxn modelId="{BBCB325E-DD76-4557-A780-75575E9E2586}" type="presParOf" srcId="{10474C27-9E9E-4FA5-9847-4AFD94DE1A28}" destId="{12225DB6-DBB2-4B72-AD4E-F15352BA9798}" srcOrd="0" destOrd="0" presId="urn:microsoft.com/office/officeart/2008/layout/VerticalCurvedList"/>
    <dgm:cxn modelId="{1CCB9199-E62D-4671-AA21-9586DF87313A}" type="presParOf" srcId="{55DC26E4-72C7-482F-A1C8-EBFC482F01A6}" destId="{4C65CF6B-9788-4659-8CB3-C39C33EFCF90}" srcOrd="9" destOrd="0" presId="urn:microsoft.com/office/officeart/2008/layout/VerticalCurvedList"/>
    <dgm:cxn modelId="{F1F5E494-21E9-4A54-8159-608F22CBA75A}" type="presParOf" srcId="{55DC26E4-72C7-482F-A1C8-EBFC482F01A6}" destId="{50C87F60-A96D-462A-BE38-113C1019E878}" srcOrd="10" destOrd="0" presId="urn:microsoft.com/office/officeart/2008/layout/VerticalCurvedList"/>
    <dgm:cxn modelId="{7AF005A0-7E1F-4751-A96B-D23C7B4FF4B7}" type="presParOf" srcId="{50C87F60-A96D-462A-BE38-113C1019E878}" destId="{B4E2B0BB-1E83-4F51-BC61-EDD3D0060A2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800" i="1" noProof="0" dirty="0"/>
            <a:t>кожна команда є зрозумілою для виконавця;</a:t>
          </a:r>
        </a:p>
      </dgm:t>
    </dgm:pt>
    <dgm:pt modelId="{CBC678DE-E0F6-4248-85B7-DD8409BBE0F4}" type="parTrans" cxnId="{F5ABE5B7-449B-46C8-BE46-F3A4F660E09A}">
      <dgm:prSet/>
      <dgm:spPr/>
      <dgm:t>
        <a:bodyPr/>
        <a:lstStyle/>
        <a:p>
          <a:endParaRPr lang="uk-UA" i="1" noProof="0" dirty="0"/>
        </a:p>
      </dgm:t>
    </dgm:pt>
    <dgm:pt modelId="{CB2F3BEF-FA31-40CA-87C5-7058F5D23E9E}" type="sibTrans" cxnId="{F5ABE5B7-449B-46C8-BE46-F3A4F660E09A}">
      <dgm:prSet/>
      <dgm:spPr/>
      <dgm:t>
        <a:bodyPr/>
        <a:lstStyle/>
        <a:p>
          <a:endParaRPr lang="uk-UA" i="1" noProof="0" dirty="0"/>
        </a:p>
      </dgm:t>
    </dgm:pt>
    <dgm:pt modelId="{1B81C372-925C-46FC-96B1-2F1AAF945560}">
      <dgm:prSet phldrT="[Текст]" custT="1"/>
      <dgm:spPr>
        <a:solidFill>
          <a:srgbClr val="7030A0"/>
        </a:solidFill>
      </dgm:spPr>
      <dgm:t>
        <a:bodyPr/>
        <a:lstStyle/>
        <a:p>
          <a:r>
            <a:rPr lang="uk-UA" sz="2800" i="1" noProof="0" dirty="0"/>
            <a:t>нова  команда  не  розпочинається,   поки  не  завершено попередню;</a:t>
          </a:r>
        </a:p>
      </dgm:t>
    </dgm:pt>
    <dgm:pt modelId="{EFDD7AA1-CE6D-4DAE-A006-A48F62651F7D}" type="parTrans" cxnId="{A6441D21-127F-4A5A-946F-CDEE8A3F4D19}">
      <dgm:prSet/>
      <dgm:spPr/>
      <dgm:t>
        <a:bodyPr/>
        <a:lstStyle/>
        <a:p>
          <a:endParaRPr lang="uk-UA" i="1" noProof="0" dirty="0"/>
        </a:p>
      </dgm:t>
    </dgm:pt>
    <dgm:pt modelId="{EAA467BD-7E67-4E63-841E-1141B6CA2872}" type="sibTrans" cxnId="{A6441D21-127F-4A5A-946F-CDEE8A3F4D19}">
      <dgm:prSet/>
      <dgm:spPr/>
      <dgm:t>
        <a:bodyPr/>
        <a:lstStyle/>
        <a:p>
          <a:endParaRPr lang="uk-UA" i="1" noProof="0" dirty="0"/>
        </a:p>
      </dgm:t>
    </dgm:pt>
    <dgm:pt modelId="{FFF60420-B008-4E57-9B7A-8B5C4B8F1F0F}">
      <dgm:prSet phldrT="[Текст]" custT="1"/>
      <dgm:spPr/>
      <dgm:t>
        <a:bodyPr/>
        <a:lstStyle/>
        <a:p>
          <a:r>
            <a:rPr lang="uk-UA" sz="2800" i="1" noProof="0" dirty="0">
              <a:solidFill>
                <a:srgbClr val="002060"/>
              </a:solidFill>
            </a:rPr>
            <a:t>кількість команд обмежена і їх можна виконати за досить короткий час;</a:t>
          </a:r>
        </a:p>
      </dgm:t>
    </dgm:pt>
    <dgm:pt modelId="{F58F1996-42CF-41B9-87C6-9B7541547FDC}" type="parTrans" cxnId="{62C63869-0694-4175-851B-A15176CAA5F3}">
      <dgm:prSet/>
      <dgm:spPr/>
      <dgm:t>
        <a:bodyPr/>
        <a:lstStyle/>
        <a:p>
          <a:endParaRPr lang="uk-UA" i="1" noProof="0" dirty="0"/>
        </a:p>
      </dgm:t>
    </dgm:pt>
    <dgm:pt modelId="{893D8247-1D02-4E45-A80D-A06E4F50304F}" type="sibTrans" cxnId="{62C63869-0694-4175-851B-A15176CAA5F3}">
      <dgm:prSet/>
      <dgm:spPr/>
      <dgm:t>
        <a:bodyPr/>
        <a:lstStyle/>
        <a:p>
          <a:endParaRPr lang="uk-UA" i="1" noProof="0" dirty="0"/>
        </a:p>
      </dgm:t>
    </dgm:pt>
    <dgm:pt modelId="{574467BF-CB95-4D99-A5FA-460B08A3B1CD}">
      <dgm:prSet phldrT="[Текст]" custT="1"/>
      <dgm:spPr/>
      <dgm:t>
        <a:bodyPr/>
        <a:lstStyle/>
        <a:p>
          <a:r>
            <a:rPr lang="uk-UA" sz="2800" i="1" noProof="0" dirty="0"/>
            <a:t>послідовне виконання всіх команд приводить до отримання результату.</a:t>
          </a:r>
        </a:p>
      </dgm:t>
    </dgm:pt>
    <dgm:pt modelId="{0F061BA2-5564-42A8-83BD-2FAEFB9E7F8C}" type="parTrans" cxnId="{30A8916B-4F0E-4CFD-BBDB-2B015C36E62E}">
      <dgm:prSet/>
      <dgm:spPr/>
      <dgm:t>
        <a:bodyPr/>
        <a:lstStyle/>
        <a:p>
          <a:endParaRPr lang="uk-UA" i="1" noProof="0" dirty="0"/>
        </a:p>
      </dgm:t>
    </dgm:pt>
    <dgm:pt modelId="{583EE810-A9FA-4532-AC5C-F17662F9099C}" type="sibTrans" cxnId="{30A8916B-4F0E-4CFD-BBDB-2B015C36E62E}">
      <dgm:prSet/>
      <dgm:spPr/>
      <dgm:t>
        <a:bodyPr/>
        <a:lstStyle/>
        <a:p>
          <a:endParaRPr lang="uk-UA" i="1" noProof="0" dirty="0"/>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7468">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stretch>
            <a:fillRect/>
          </a:stretch>
        </a:blipFill>
      </dgm:spPr>
    </dgm:pt>
    <dgm:pt modelId="{AD2F74AD-5B6A-4346-8349-090AC68FEE9A}" type="pres">
      <dgm:prSet presAssocID="{1B81C372-925C-46FC-96B1-2F1AAF945560}" presName="text_2" presStyleLbl="node1" presStyleIdx="1" presStyleCnt="4" custScaleY="127468">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stretch>
            <a:fillRect/>
          </a:stretch>
        </a:blipFill>
      </dgm:spPr>
    </dgm:pt>
    <dgm:pt modelId="{46297F79-2755-4E7F-87B4-88629DD167EF}" type="pres">
      <dgm:prSet presAssocID="{FFF60420-B008-4E57-9B7A-8B5C4B8F1F0F}" presName="text_3" presStyleLbl="node1" presStyleIdx="2" presStyleCnt="4" custScaleY="127468">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stretch>
            <a:fillRect/>
          </a:stretch>
        </a:blipFill>
      </dgm:spPr>
    </dgm:pt>
    <dgm:pt modelId="{E97A966C-ADE1-481C-9602-29D743F1F5D5}" type="pres">
      <dgm:prSet presAssocID="{574467BF-CB95-4D99-A5FA-460B08A3B1CD}" presName="text_4" presStyleLbl="node1" presStyleIdx="3" presStyleCnt="4" custScaleY="127468">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44B19-18D0-47B1-8BEC-9521DE9CE79A}">
      <dsp:nvSpPr>
        <dsp:cNvPr id="0" name=""/>
        <dsp:cNvSpPr/>
      </dsp:nvSpPr>
      <dsp: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12948DD-A0BD-48A2-A730-40CA1FDB0FFF}">
      <dsp:nvSpPr>
        <dsp:cNvPr id="0" name=""/>
        <dsp:cNvSpPr/>
      </dsp:nvSpPr>
      <dsp:spPr>
        <a:xfrm>
          <a:off x="450888" y="222668"/>
          <a:ext cx="6085090" cy="750170"/>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усно</a:t>
          </a:r>
        </a:p>
      </dsp:txBody>
      <dsp:txXfrm>
        <a:off x="487508" y="259288"/>
        <a:ext cx="6011850" cy="676930"/>
      </dsp:txXfrm>
    </dsp:sp>
    <dsp:sp modelId="{DA2EBA52-C63F-4FFB-813C-D276C87ADF04}">
      <dsp:nvSpPr>
        <dsp:cNvPr id="0" name=""/>
        <dsp:cNvSpPr/>
      </dsp:nvSpPr>
      <dsp: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72672CB6-1F98-4F10-B970-E9A55B4B2A55}">
      <dsp:nvSpPr>
        <dsp:cNvPr id="0" name=""/>
        <dsp:cNvSpPr/>
      </dsp:nvSpPr>
      <dsp:spPr>
        <a:xfrm>
          <a:off x="879358" y="1119299"/>
          <a:ext cx="5656620" cy="750170"/>
        </a:xfrm>
        <a:prstGeom prst="roundRect">
          <a:avLst/>
        </a:prstGeom>
        <a:solidFill>
          <a:srgbClr val="008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письмово</a:t>
          </a:r>
        </a:p>
      </dsp:txBody>
      <dsp:txXfrm>
        <a:off x="915978" y="1155919"/>
        <a:ext cx="5583380" cy="676930"/>
      </dsp:txXfrm>
    </dsp:sp>
    <dsp:sp modelId="{032A8BCB-EDE3-45EB-AE04-C3A54ABA6493}">
      <dsp:nvSpPr>
        <dsp:cNvPr id="0" name=""/>
        <dsp:cNvSpPr/>
      </dsp:nvSpPr>
      <dsp: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sp:spPr>
      <dsp:style>
        <a:lnRef idx="1">
          <a:scrgbClr r="0" g="0" b="0"/>
        </a:lnRef>
        <a:fillRef idx="1">
          <a:scrgbClr r="0" g="0" b="0"/>
        </a:fillRef>
        <a:effectRef idx="2">
          <a:scrgbClr r="0" g="0" b="0"/>
        </a:effectRef>
        <a:fontRef idx="minor"/>
      </dsp:style>
    </dsp:sp>
    <dsp:sp modelId="{8765CC8C-3EF8-4EE7-9AB1-AF8ABA46C8B2}">
      <dsp:nvSpPr>
        <dsp:cNvPr id="0" name=""/>
        <dsp:cNvSpPr/>
      </dsp:nvSpPr>
      <dsp:spPr>
        <a:xfrm>
          <a:off x="1010864" y="2015930"/>
          <a:ext cx="5525114" cy="750170"/>
        </a:xfrm>
        <a:prstGeom prst="roundRect">
          <a:avLst/>
        </a:prstGeom>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002060"/>
              </a:solidFill>
              <a:latin typeface="Verdana"/>
              <a:ea typeface="+mn-ea"/>
              <a:cs typeface="+mn-cs"/>
            </a:rPr>
            <a:t>звуковим сигналом</a:t>
          </a:r>
        </a:p>
      </dsp:txBody>
      <dsp:txXfrm>
        <a:off x="1047484" y="2052550"/>
        <a:ext cx="5451874" cy="676930"/>
      </dsp:txXfrm>
    </dsp:sp>
    <dsp:sp modelId="{BED8321F-6B9A-4DFE-887A-81F9D3973A22}">
      <dsp:nvSpPr>
        <dsp:cNvPr id="0" name=""/>
        <dsp:cNvSpPr/>
      </dsp:nvSpPr>
      <dsp: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sp:spPr>
      <dsp:style>
        <a:lnRef idx="1">
          <a:scrgbClr r="0" g="0" b="0"/>
        </a:lnRef>
        <a:fillRef idx="1">
          <a:scrgbClr r="0" g="0" b="0"/>
        </a:fillRef>
        <a:effectRef idx="2">
          <a:scrgbClr r="0" g="0" b="0"/>
        </a:effectRef>
        <a:fontRef idx="minor"/>
      </dsp:style>
    </dsp:sp>
    <dsp:sp modelId="{5334B692-5EB3-481B-B62A-12391070C543}">
      <dsp:nvSpPr>
        <dsp:cNvPr id="0" name=""/>
        <dsp:cNvSpPr/>
      </dsp:nvSpPr>
      <dsp:spPr>
        <a:xfrm>
          <a:off x="879358" y="2912561"/>
          <a:ext cx="5656620" cy="750170"/>
        </a:xfrm>
        <a:prstGeom prst="roundRect">
          <a:avLst/>
        </a:prstGeom>
        <a:solidFill>
          <a:srgbClr val="9966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за допомогою схем</a:t>
          </a:r>
        </a:p>
      </dsp:txBody>
      <dsp:txXfrm>
        <a:off x="915978" y="2949181"/>
        <a:ext cx="5583380" cy="676930"/>
      </dsp:txXfrm>
    </dsp:sp>
    <dsp:sp modelId="{12225DB6-DBB2-4B72-AD4E-F15352BA9798}">
      <dsp:nvSpPr>
        <dsp:cNvPr id="0" name=""/>
        <dsp:cNvSpPr/>
      </dsp:nvSpPr>
      <dsp: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sp:spPr>
      <dsp:style>
        <a:lnRef idx="1">
          <a:scrgbClr r="0" g="0" b="0"/>
        </a:lnRef>
        <a:fillRef idx="1">
          <a:scrgbClr r="0" g="0" b="0"/>
        </a:fillRef>
        <a:effectRef idx="2">
          <a:scrgbClr r="0" g="0" b="0"/>
        </a:effectRef>
        <a:fontRef idx="minor"/>
      </dsp:style>
    </dsp:sp>
    <dsp:sp modelId="{4C65CF6B-9788-4659-8CB3-C39C33EFCF90}">
      <dsp:nvSpPr>
        <dsp:cNvPr id="0" name=""/>
        <dsp:cNvSpPr/>
      </dsp:nvSpPr>
      <dsp:spPr>
        <a:xfrm>
          <a:off x="450888" y="3809192"/>
          <a:ext cx="6085090" cy="750170"/>
        </a:xfrm>
        <a:prstGeom prst="roundRect">
          <a:avLst/>
        </a:prstGeom>
        <a:solidFill>
          <a:srgbClr val="6600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умовним жестом</a:t>
          </a:r>
        </a:p>
      </dsp:txBody>
      <dsp:txXfrm>
        <a:off x="487508" y="3845812"/>
        <a:ext cx="6011850" cy="676930"/>
      </dsp:txXfrm>
    </dsp:sp>
    <dsp:sp modelId="{B4E2B0BB-1E83-4F51-BC61-EDD3D0060A2D}">
      <dsp:nvSpPr>
        <dsp:cNvPr id="0" name=""/>
        <dsp:cNvSpPr/>
      </dsp:nvSpPr>
      <dsp: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511139" y="-843786"/>
          <a:ext cx="6561912" cy="6561912"/>
        </a:xfrm>
        <a:prstGeom prst="blockArc">
          <a:avLst>
            <a:gd name="adj1" fmla="val 18900000"/>
            <a:gd name="adj2" fmla="val 2700000"/>
            <a:gd name="adj3" fmla="val 32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50081" y="271752"/>
          <a:ext cx="11283425" cy="95584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кожна команда є зрозумілою для виконавця;</a:t>
          </a:r>
        </a:p>
      </dsp:txBody>
      <dsp:txXfrm>
        <a:off x="550081" y="271752"/>
        <a:ext cx="11283425" cy="955842"/>
      </dsp:txXfrm>
    </dsp:sp>
    <dsp:sp modelId="{27878C57-BBF6-4C22-88FA-1C3D4933722D}">
      <dsp:nvSpPr>
        <dsp:cNvPr id="0" name=""/>
        <dsp:cNvSpPr/>
      </dsp:nvSpPr>
      <dsp:spPr>
        <a:xfrm>
          <a:off x="81413" y="281005"/>
          <a:ext cx="937335" cy="93733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979998" y="1396749"/>
          <a:ext cx="10853508" cy="955842"/>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нова  команда  не  розпочинається,   поки  не  завершено попередню;</a:t>
          </a:r>
        </a:p>
      </dsp:txBody>
      <dsp:txXfrm>
        <a:off x="979998" y="1396749"/>
        <a:ext cx="10853508" cy="955842"/>
      </dsp:txXfrm>
    </dsp:sp>
    <dsp:sp modelId="{E63EBB38-5984-4F74-98F1-254621592311}">
      <dsp:nvSpPr>
        <dsp:cNvPr id="0" name=""/>
        <dsp:cNvSpPr/>
      </dsp:nvSpPr>
      <dsp:spPr>
        <a:xfrm>
          <a:off x="511330" y="1406003"/>
          <a:ext cx="937335" cy="93733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79998" y="2521747"/>
          <a:ext cx="10853508" cy="9558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solidFill>
                <a:srgbClr val="002060"/>
              </a:solidFill>
            </a:rPr>
            <a:t>кількість команд обмежена і їх можна виконати за досить короткий час;</a:t>
          </a:r>
        </a:p>
      </dsp:txBody>
      <dsp:txXfrm>
        <a:off x="979998" y="2521747"/>
        <a:ext cx="10853508" cy="955842"/>
      </dsp:txXfrm>
    </dsp:sp>
    <dsp:sp modelId="{D13D7DA6-9D1E-4150-A6AE-C6ABC36166D5}">
      <dsp:nvSpPr>
        <dsp:cNvPr id="0" name=""/>
        <dsp:cNvSpPr/>
      </dsp:nvSpPr>
      <dsp:spPr>
        <a:xfrm>
          <a:off x="511330" y="2531001"/>
          <a:ext cx="937335" cy="93733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50081" y="3646745"/>
          <a:ext cx="11283425" cy="95584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послідовне виконання всіх команд приводить до отримання результату.</a:t>
          </a:r>
        </a:p>
      </dsp:txBody>
      <dsp:txXfrm>
        <a:off x="550081" y="3646745"/>
        <a:ext cx="11283425" cy="955842"/>
      </dsp:txXfrm>
    </dsp:sp>
    <dsp:sp modelId="{AA2029A9-878F-42BF-A694-5944B1AD983E}">
      <dsp:nvSpPr>
        <dsp:cNvPr id="0" name=""/>
        <dsp:cNvSpPr/>
      </dsp:nvSpPr>
      <dsp:spPr>
        <a:xfrm>
          <a:off x="81413" y="3655998"/>
          <a:ext cx="937335" cy="937335"/>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826742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986807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598143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2187898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3" name="Місце для вмісту 2"/>
          <p:cNvSpPr>
            <a:spLocks noGrp="1"/>
          </p:cNvSpPr>
          <p:nvPr>
            <p:ph idx="1"/>
          </p:nvPr>
        </p:nvSpPr>
        <p:spPr>
          <a:xfrm>
            <a:off x="838200" y="1825625"/>
            <a:ext cx="10515600" cy="4351338"/>
          </a:xfrm>
        </p:spPr>
        <p:txBody>
          <a:bodyPr/>
          <a:lstStyle/>
          <a:p>
            <a:endParaRPr lang="uk-UA" dirty="0"/>
          </a:p>
        </p:txBody>
      </p:sp>
    </p:spTree>
    <p:extLst>
      <p:ext uri="{BB962C8B-B14F-4D97-AF65-F5344CB8AC3E}">
        <p14:creationId xmlns:p14="http://schemas.microsoft.com/office/powerpoint/2010/main" val="1101520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2755AB4D-AA86-458E-8276-2A0A28469A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897946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910218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46842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8" name="7 Marcador de pie de página"/>
          <p:cNvSpPr>
            <a:spLocks noGrp="1"/>
          </p:cNvSpPr>
          <p:nvPr>
            <p:ph type="ftr" sz="quarter" idx="11"/>
          </p:nvPr>
        </p:nvSpPr>
        <p:spPr/>
        <p:txBody>
          <a:bodyPr/>
          <a:lstStyle/>
          <a:p>
            <a:endParaRPr lang="uk-UA"/>
          </a:p>
        </p:txBody>
      </p:sp>
      <p:sp>
        <p:nvSpPr>
          <p:cNvPr id="9" name="8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101988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4" name="3 Marcador de pie de página"/>
          <p:cNvSpPr>
            <a:spLocks noGrp="1"/>
          </p:cNvSpPr>
          <p:nvPr>
            <p:ph type="ftr" sz="quarter" idx="11"/>
          </p:nvPr>
        </p:nvSpPr>
        <p:spPr/>
        <p:txBody>
          <a:bodyPr/>
          <a:lstStyle/>
          <a:p>
            <a:endParaRPr lang="uk-UA"/>
          </a:p>
        </p:txBody>
      </p:sp>
      <p:sp>
        <p:nvSpPr>
          <p:cNvPr id="5" name="4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690646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3" name="2 Marcador de pie de página"/>
          <p:cNvSpPr>
            <a:spLocks noGrp="1"/>
          </p:cNvSpPr>
          <p:nvPr>
            <p:ph type="ftr" sz="quarter" idx="11"/>
          </p:nvPr>
        </p:nvSpPr>
        <p:spPr/>
        <p:txBody>
          <a:bodyPr/>
          <a:lstStyle/>
          <a:p>
            <a:endParaRPr lang="uk-UA"/>
          </a:p>
        </p:txBody>
      </p:sp>
      <p:sp>
        <p:nvSpPr>
          <p:cNvPr id="4" name="3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3731161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03694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44E9269-1560-433C-88F4-3A78CD881B3D}" type="datetimeFigureOut">
              <a:rPr lang="uk-UA" smtClean="0"/>
              <a:pPr/>
              <a:t>13.01.2023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79781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13.01.2023</a:t>
            </a:fld>
            <a:endParaRPr lang="uk-UA"/>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pic>
        <p:nvPicPr>
          <p:cNvPr id="7" name="6 Imagen" descr="Dibujo.bmp"/>
          <p:cNvPicPr>
            <a:picLocks noChangeAspect="1"/>
          </p:cNvPicPr>
          <p:nvPr/>
        </p:nvPicPr>
        <p:blipFill>
          <a:blip r:embed="rId16"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41419139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649"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5.gif"/><Relationship Id="rId5" Type="http://schemas.openxmlformats.org/officeDocument/2006/relationships/image" Target="../media/image16.pn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7.jpeg"/><Relationship Id="rId5" Type="http://schemas.openxmlformats.org/officeDocument/2006/relationships/image" Target="../media/image16.pn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16.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4.jpeg"/><Relationship Id="rId7" Type="http://schemas.openxmlformats.org/officeDocument/2006/relationships/image" Target="../media/image71.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diagramColors" Target="../diagrams/colors1.xml"/><Relationship Id="rId12"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32.png"/><Relationship Id="rId5" Type="http://schemas.openxmlformats.org/officeDocument/2006/relationships/diagramLayout" Target="../diagrams/layout1.xml"/><Relationship Id="rId10" Type="http://schemas.openxmlformats.org/officeDocument/2006/relationships/image" Target="../media/image31.png"/><Relationship Id="rId4" Type="http://schemas.openxmlformats.org/officeDocument/2006/relationships/diagramData" Target="../diagrams/data1.xml"/><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Команда</a:t>
            </a:r>
          </a:p>
        </p:txBody>
      </p:sp>
      <p:pic>
        <p:nvPicPr>
          <p:cNvPr id="22" name="Picture 2" descr="http://thumbs.dreamstime.com/thumb_672/1330979994rc4T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94" y="1487209"/>
            <a:ext cx="4451691" cy="3754261"/>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a:blip r:embed="rId5" cstate="print"/>
          <a:stretch>
            <a:fillRect/>
          </a:stretch>
        </p:blipFill>
        <p:spPr>
          <a:xfrm>
            <a:off x="4653930" y="1316462"/>
            <a:ext cx="432048" cy="689116"/>
          </a:xfrm>
          <a:prstGeom prst="rect">
            <a:avLst/>
          </a:prstGeom>
        </p:spPr>
      </p:pic>
      <p:pic>
        <p:nvPicPr>
          <p:cNvPr id="24" name="Picture 4" descr="http://tambov-zoo.ru/alfaident/data/B/Bolshaya-panda/adFotoBig/Bolshaya-panda01.jpg"/>
          <p:cNvPicPr>
            <a:picLocks noChangeAspect="1" noChangeArrowheads="1"/>
          </p:cNvPicPr>
          <p:nvPr/>
        </p:nvPicPr>
        <p:blipFill rotWithShape="1">
          <a:blip r:embed="rId6">
            <a:extLst>
              <a:ext uri="{28A0092B-C50C-407E-A947-70E740481C1C}">
                <a14:useLocalDpi xmlns:a14="http://schemas.microsoft.com/office/drawing/2010/main" val="0"/>
              </a:ext>
            </a:extLst>
          </a:blip>
          <a:srcRect l="14391" r="15987"/>
          <a:stretch/>
        </p:blipFill>
        <p:spPr bwMode="auto">
          <a:xfrm>
            <a:off x="7464890" y="1316462"/>
            <a:ext cx="4157886" cy="3981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5" cstate="print"/>
          <a:stretch>
            <a:fillRect/>
          </a:stretch>
        </p:blipFill>
        <p:spPr>
          <a:xfrm>
            <a:off x="6861781" y="1316462"/>
            <a:ext cx="432048" cy="689116"/>
          </a:xfrm>
          <a:prstGeom prst="rect">
            <a:avLst/>
          </a:prstGeom>
        </p:spPr>
      </p:pic>
      <p:pic>
        <p:nvPicPr>
          <p:cNvPr id="26" name="Рисунок 25"/>
          <p:cNvPicPr>
            <a:picLocks noChangeAspect="1"/>
          </p:cNvPicPr>
          <p:nvPr/>
        </p:nvPicPr>
        <p:blipFill>
          <a:blip r:embed="rId5" cstate="print"/>
          <a:stretch>
            <a:fillRect/>
          </a:stretch>
        </p:blipFill>
        <p:spPr>
          <a:xfrm>
            <a:off x="6429733" y="1316462"/>
            <a:ext cx="432048" cy="689116"/>
          </a:xfrm>
          <a:prstGeom prst="rect">
            <a:avLst/>
          </a:prstGeom>
        </p:spPr>
      </p:pic>
    </p:spTree>
    <p:extLst>
      <p:ext uri="{BB962C8B-B14F-4D97-AF65-F5344CB8AC3E}">
        <p14:creationId xmlns:p14="http://schemas.microsoft.com/office/powerpoint/2010/main" val="3879659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Алгоритми 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інформатиці інструкцію називають </a:t>
            </a:r>
            <a:r>
              <a:rPr lang="uk-UA" sz="2800" b="1" i="1" kern="0" dirty="0">
                <a:solidFill>
                  <a:srgbClr val="FFFF00"/>
                </a:solidFill>
              </a:rPr>
              <a:t>алгоритмом</a:t>
            </a:r>
            <a:r>
              <a:rPr lang="uk-UA" sz="2800" b="1" i="1" kern="0" dirty="0">
                <a:solidFill>
                  <a:srgbClr val="FFFFFF"/>
                </a:solidFill>
              </a:rPr>
              <a:t>, якщо вона складається із скінченної послідовності команд, спрямованих на отримання певного результату.</a:t>
            </a:r>
            <a:endParaRPr lang="uk-UA" sz="2800" b="1" i="1" kern="0" dirty="0">
              <a:solidFill>
                <a:srgbClr val="FFFF00"/>
              </a:solidFill>
            </a:endParaRPr>
          </a:p>
        </p:txBody>
      </p:sp>
      <p:pic>
        <p:nvPicPr>
          <p:cNvPr id="8" name="Picture 2" descr="http://www.meanders.ru/tok/img/algoritm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732" y="2690245"/>
            <a:ext cx="4556500" cy="3797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lesko.eu/images/content/programm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17" y="2712053"/>
            <a:ext cx="5018871" cy="378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67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мають спільні ознаки:</a:t>
            </a:r>
            <a:endParaRPr lang="uk-UA" sz="2800" b="1" i="1" kern="0" dirty="0">
              <a:solidFill>
                <a:srgbClr val="FFFF00"/>
              </a:solidFill>
            </a:endParaRPr>
          </a:p>
        </p:txBody>
      </p:sp>
      <p:graphicFrame>
        <p:nvGraphicFramePr>
          <p:cNvPr id="10" name="Схема 9"/>
          <p:cNvGraphicFramePr/>
          <p:nvPr>
            <p:extLst/>
          </p:nvPr>
        </p:nvGraphicFramePr>
        <p:xfrm>
          <a:off x="126385" y="1572955"/>
          <a:ext cx="11901492" cy="4874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44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dgm id="{C7661E35-6C55-4B51-BE17-D9D67599F310}"/>
                                            </p:graphicEl>
                                          </p:spTgt>
                                        </p:tgtEl>
                                        <p:attrNameLst>
                                          <p:attrName>style.visibility</p:attrName>
                                        </p:attrNameLst>
                                      </p:cBhvr>
                                      <p:to>
                                        <p:strVal val="visible"/>
                                      </p:to>
                                    </p:set>
                                    <p:animEffect transition="in" filter="wipe(left)">
                                      <p:cBhvr>
                                        <p:cTn id="11" dur="500"/>
                                        <p:tgtEl>
                                          <p:spTgt spid="10">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graphicEl>
                                              <a:dgm id="{27878C57-BBF6-4C22-88FA-1C3D4933722D}"/>
                                            </p:graphicEl>
                                          </p:spTgt>
                                        </p:tgtEl>
                                        <p:attrNameLst>
                                          <p:attrName>style.visibility</p:attrName>
                                        </p:attrNameLst>
                                      </p:cBhvr>
                                      <p:to>
                                        <p:strVal val="visible"/>
                                      </p:to>
                                    </p:set>
                                    <p:animEffect transition="in" filter="wipe(left)">
                                      <p:cBhvr>
                                        <p:cTn id="14" dur="500"/>
                                        <p:tgtEl>
                                          <p:spTgt spid="10">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graphicEl>
                                              <a:dgm id="{EE2EA9E0-CBE5-43E4-BB02-325D168626A4}"/>
                                            </p:graphicEl>
                                          </p:spTgt>
                                        </p:tgtEl>
                                        <p:attrNameLst>
                                          <p:attrName>style.visibility</p:attrName>
                                        </p:attrNameLst>
                                      </p:cBhvr>
                                      <p:to>
                                        <p:strVal val="visible"/>
                                      </p:to>
                                    </p:set>
                                    <p:animEffect transition="in" filter="wipe(left)">
                                      <p:cBhvr>
                                        <p:cTn id="17" dur="1000"/>
                                        <p:tgtEl>
                                          <p:spTgt spid="10">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graphicEl>
                                              <a:dgm id="{E63EBB38-5984-4F74-98F1-254621592311}"/>
                                            </p:graphicEl>
                                          </p:spTgt>
                                        </p:tgtEl>
                                        <p:attrNameLst>
                                          <p:attrName>style.visibility</p:attrName>
                                        </p:attrNameLst>
                                      </p:cBhvr>
                                      <p:to>
                                        <p:strVal val="visible"/>
                                      </p:to>
                                    </p:set>
                                    <p:animEffect transition="in" filter="wipe(left)">
                                      <p:cBhvr>
                                        <p:cTn id="21" dur="500"/>
                                        <p:tgtEl>
                                          <p:spTgt spid="10">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graphicEl>
                                              <a:dgm id="{AD2F74AD-5B6A-4346-8349-090AC68FEE9A}"/>
                                            </p:graphicEl>
                                          </p:spTgt>
                                        </p:tgtEl>
                                        <p:attrNameLst>
                                          <p:attrName>style.visibility</p:attrName>
                                        </p:attrNameLst>
                                      </p:cBhvr>
                                      <p:to>
                                        <p:strVal val="visible"/>
                                      </p:to>
                                    </p:set>
                                    <p:animEffect transition="in" filter="wipe(left)">
                                      <p:cBhvr>
                                        <p:cTn id="24" dur="1000"/>
                                        <p:tgtEl>
                                          <p:spTgt spid="10">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
                                            <p:graphicEl>
                                              <a:dgm id="{D13D7DA6-9D1E-4150-A6AE-C6ABC36166D5}"/>
                                            </p:graphicEl>
                                          </p:spTgt>
                                        </p:tgtEl>
                                        <p:attrNameLst>
                                          <p:attrName>style.visibility</p:attrName>
                                        </p:attrNameLst>
                                      </p:cBhvr>
                                      <p:to>
                                        <p:strVal val="visible"/>
                                      </p:to>
                                    </p:set>
                                    <p:animEffect transition="in" filter="wipe(left)">
                                      <p:cBhvr>
                                        <p:cTn id="28" dur="500"/>
                                        <p:tgtEl>
                                          <p:spTgt spid="10">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graphicEl>
                                              <a:dgm id="{46297F79-2755-4E7F-87B4-88629DD167EF}"/>
                                            </p:graphicEl>
                                          </p:spTgt>
                                        </p:tgtEl>
                                        <p:attrNameLst>
                                          <p:attrName>style.visibility</p:attrName>
                                        </p:attrNameLst>
                                      </p:cBhvr>
                                      <p:to>
                                        <p:strVal val="visible"/>
                                      </p:to>
                                    </p:set>
                                    <p:animEffect transition="in" filter="wipe(left)">
                                      <p:cBhvr>
                                        <p:cTn id="31" dur="1000"/>
                                        <p:tgtEl>
                                          <p:spTgt spid="10">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
                                            <p:graphicEl>
                                              <a:dgm id="{AA2029A9-878F-42BF-A694-5944B1AD983E}"/>
                                            </p:graphicEl>
                                          </p:spTgt>
                                        </p:tgtEl>
                                        <p:attrNameLst>
                                          <p:attrName>style.visibility</p:attrName>
                                        </p:attrNameLst>
                                      </p:cBhvr>
                                      <p:to>
                                        <p:strVal val="visible"/>
                                      </p:to>
                                    </p:set>
                                    <p:animEffect transition="in" filter="wipe(left)">
                                      <p:cBhvr>
                                        <p:cTn id="35" dur="500"/>
                                        <p:tgtEl>
                                          <p:spTgt spid="10">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graphicEl>
                                              <a:dgm id="{E97A966C-ADE1-481C-9602-29D743F1F5D5}"/>
                                            </p:graphicEl>
                                          </p:spTgt>
                                        </p:tgtEl>
                                        <p:attrNameLst>
                                          <p:attrName>style.visibility</p:attrName>
                                        </p:attrNameLst>
                                      </p:cBhvr>
                                      <p:to>
                                        <p:strVal val="visible"/>
                                      </p:to>
                                    </p:set>
                                    <p:animEffect transition="in" filter="wipe(left)">
                                      <p:cBhvr>
                                        <p:cTn id="38" dur="1000"/>
                                        <p:tgtEl>
                                          <p:spTgt spid="10">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a:extLst>
              <a:ext uri="{FF2B5EF4-FFF2-40B4-BE49-F238E27FC236}">
                <a16:creationId xmlns:a16="http://schemas.microsoft.com/office/drawing/2014/main" id="{AE9F0463-8856-477B-B3C7-5957F20FC60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часто створюють і виконують </a:t>
            </a:r>
            <a:r>
              <a:rPr lang="uk-UA" sz="2800" b="1" i="1" kern="0" dirty="0">
                <a:solidFill>
                  <a:srgbClr val="FFFF00"/>
                </a:solidFill>
              </a:rPr>
              <a:t>алгоритми</a:t>
            </a:r>
            <a:r>
              <a:rPr lang="uk-UA" sz="2800" b="1" i="1" kern="0" dirty="0">
                <a:solidFill>
                  <a:srgbClr val="FFFFFF"/>
                </a:solidFill>
              </a:rPr>
              <a:t> на: </a:t>
            </a:r>
          </a:p>
        </p:txBody>
      </p:sp>
      <p:sp>
        <p:nvSpPr>
          <p:cNvPr id="7" name="TextBox 6">
            <a:extLst>
              <a:ext uri="{FF2B5EF4-FFF2-40B4-BE49-F238E27FC236}">
                <a16:creationId xmlns:a16="http://schemas.microsoft.com/office/drawing/2014/main" id="{0D212080-BE96-422E-B99B-0E8B8857B679}"/>
              </a:ext>
            </a:extLst>
          </p:cNvPr>
          <p:cNvSpPr txBox="1"/>
          <p:nvPr/>
        </p:nvSpPr>
        <p:spPr>
          <a:xfrm>
            <a:off x="72008"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Роботі</a:t>
            </a:r>
          </a:p>
        </p:txBody>
      </p:sp>
      <p:sp>
        <p:nvSpPr>
          <p:cNvPr id="8" name="TextBox 7">
            <a:extLst>
              <a:ext uri="{FF2B5EF4-FFF2-40B4-BE49-F238E27FC236}">
                <a16:creationId xmlns:a16="http://schemas.microsoft.com/office/drawing/2014/main" id="{1B3F9CF4-67A8-4CEB-9831-389FA30D90EB}"/>
              </a:ext>
            </a:extLst>
          </p:cNvPr>
          <p:cNvSpPr txBox="1"/>
          <p:nvPr/>
        </p:nvSpPr>
        <p:spPr>
          <a:xfrm>
            <a:off x="4110554"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Вулиці</a:t>
            </a:r>
          </a:p>
        </p:txBody>
      </p:sp>
      <p:sp>
        <p:nvSpPr>
          <p:cNvPr id="9" name="TextBox 8">
            <a:extLst>
              <a:ext uri="{FF2B5EF4-FFF2-40B4-BE49-F238E27FC236}">
                <a16:creationId xmlns:a16="http://schemas.microsoft.com/office/drawing/2014/main" id="{27A7F914-D2C7-4894-A29E-8A12C79F355E}"/>
              </a:ext>
            </a:extLst>
          </p:cNvPr>
          <p:cNvSpPr txBox="1"/>
          <p:nvPr/>
        </p:nvSpPr>
        <p:spPr>
          <a:xfrm>
            <a:off x="8149100"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Удома</a:t>
            </a:r>
          </a:p>
        </p:txBody>
      </p:sp>
      <p:sp>
        <p:nvSpPr>
          <p:cNvPr id="10" name="TextBox 9">
            <a:extLst>
              <a:ext uri="{FF2B5EF4-FFF2-40B4-BE49-F238E27FC236}">
                <a16:creationId xmlns:a16="http://schemas.microsoft.com/office/drawing/2014/main" id="{FD289F61-5330-486A-941E-BD4F00E0E740}"/>
              </a:ext>
            </a:extLst>
          </p:cNvPr>
          <p:cNvSpPr txBox="1"/>
          <p:nvPr/>
        </p:nvSpPr>
        <p:spPr>
          <a:xfrm>
            <a:off x="72008" y="4946727"/>
            <a:ext cx="9450683"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школі ти також щоденно використовуєш </a:t>
            </a:r>
            <a:r>
              <a:rPr lang="uk-UA" sz="2800" b="1" i="1" kern="0" dirty="0">
                <a:solidFill>
                  <a:srgbClr val="FFFF00"/>
                </a:solidFill>
              </a:rPr>
              <a:t>алгоритми</a:t>
            </a:r>
            <a:r>
              <a:rPr lang="uk-UA" sz="2800" b="1" i="1" kern="0" dirty="0">
                <a:solidFill>
                  <a:srgbClr val="FFFFFF"/>
                </a:solidFill>
              </a:rPr>
              <a:t>.</a:t>
            </a:r>
          </a:p>
        </p:txBody>
      </p:sp>
      <p:pic>
        <p:nvPicPr>
          <p:cNvPr id="11" name="Picture 2" descr="briefcase, case, job, work icon">
            <a:extLst>
              <a:ext uri="{FF2B5EF4-FFF2-40B4-BE49-F238E27FC236}">
                <a16:creationId xmlns:a16="http://schemas.microsoft.com/office/drawing/2014/main" id="{ED10AD1D-5CA9-4AA1-90D4-7E1B2C62A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76" y="2498302"/>
            <a:ext cx="2355916" cy="2355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Результат пошуку зображень за запитом &quot;traffic lights icon&quot;">
            <a:extLst>
              <a:ext uri="{FF2B5EF4-FFF2-40B4-BE49-F238E27FC236}">
                <a16:creationId xmlns:a16="http://schemas.microsoft.com/office/drawing/2014/main" id="{3A23971E-AF44-449A-AA73-9580DB9AE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970" y="2511944"/>
            <a:ext cx="1884218" cy="23559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icon">
            <a:extLst>
              <a:ext uri="{FF2B5EF4-FFF2-40B4-BE49-F238E27FC236}">
                <a16:creationId xmlns:a16="http://schemas.microsoft.com/office/drawing/2014/main" id="{02A9D5EC-F203-46ED-9E23-E1C20174C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170" y="2498264"/>
            <a:ext cx="2176909" cy="2176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Результат пошуку зображень за запитом &quot;school icon&quot;">
            <a:extLst>
              <a:ext uri="{FF2B5EF4-FFF2-40B4-BE49-F238E27FC236}">
                <a16:creationId xmlns:a16="http://schemas.microsoft.com/office/drawing/2014/main" id="{F8E73CAF-F3F3-4025-AF9F-E8C1D15C5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9781" y="4675173"/>
            <a:ext cx="2147964" cy="214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1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a:extLst>
              <a:ext uri="{FF2B5EF4-FFF2-40B4-BE49-F238E27FC236}">
                <a16:creationId xmlns:a16="http://schemas.microsoft.com/office/drawing/2014/main" id="{0ADBA36D-D659-4F7B-8D66-1C9A7A59C8AD}"/>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математики ти використовуєш такий алгоритм обчислення периметра прямокутника:</a:t>
            </a:r>
          </a:p>
        </p:txBody>
      </p:sp>
      <p:sp>
        <p:nvSpPr>
          <p:cNvPr id="7" name="TextBox 6">
            <a:extLst>
              <a:ext uri="{FF2B5EF4-FFF2-40B4-BE49-F238E27FC236}">
                <a16:creationId xmlns:a16="http://schemas.microsoft.com/office/drawing/2014/main" id="{A85E49E1-FD86-4E24-8651-69087AD62575}"/>
              </a:ext>
            </a:extLst>
          </p:cNvPr>
          <p:cNvSpPr txBox="1"/>
          <p:nvPr/>
        </p:nvSpPr>
        <p:spPr>
          <a:xfrm>
            <a:off x="72008" y="2278064"/>
            <a:ext cx="7626650"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Виміряти дві різні сторони прямокутника.</a:t>
            </a:r>
          </a:p>
        </p:txBody>
      </p:sp>
      <p:sp>
        <p:nvSpPr>
          <p:cNvPr id="8" name="TextBox 7">
            <a:extLst>
              <a:ext uri="{FF2B5EF4-FFF2-40B4-BE49-F238E27FC236}">
                <a16:creationId xmlns:a16="http://schemas.microsoft.com/office/drawing/2014/main" id="{7AA37D16-461C-45C1-A264-625C3B6B7252}"/>
              </a:ext>
            </a:extLst>
          </p:cNvPr>
          <p:cNvSpPr txBox="1"/>
          <p:nvPr/>
        </p:nvSpPr>
        <p:spPr>
          <a:xfrm>
            <a:off x="72008" y="3347622"/>
            <a:ext cx="7626650"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Знайти суму довжин двох виміряних сторін прямокутника.</a:t>
            </a:r>
          </a:p>
        </p:txBody>
      </p:sp>
      <p:sp>
        <p:nvSpPr>
          <p:cNvPr id="9" name="TextBox 8">
            <a:extLst>
              <a:ext uri="{FF2B5EF4-FFF2-40B4-BE49-F238E27FC236}">
                <a16:creationId xmlns:a16="http://schemas.microsoft.com/office/drawing/2014/main" id="{4715C503-27C9-44F6-A22C-4BBAC23474DE}"/>
              </a:ext>
            </a:extLst>
          </p:cNvPr>
          <p:cNvSpPr txBox="1"/>
          <p:nvPr/>
        </p:nvSpPr>
        <p:spPr>
          <a:xfrm>
            <a:off x="72008" y="4409837"/>
            <a:ext cx="762665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Збільшити знайдену суму удвічі.</a:t>
            </a:r>
          </a:p>
        </p:txBody>
      </p:sp>
      <p:grpSp>
        <p:nvGrpSpPr>
          <p:cNvPr id="11" name="Группа 10"/>
          <p:cNvGrpSpPr/>
          <p:nvPr/>
        </p:nvGrpSpPr>
        <p:grpSpPr>
          <a:xfrm>
            <a:off x="7970941" y="2278064"/>
            <a:ext cx="4221059" cy="4221059"/>
            <a:chOff x="7901090" y="2278064"/>
            <a:chExt cx="4221059" cy="4221059"/>
          </a:xfrm>
        </p:grpSpPr>
        <p:pic>
          <p:nvPicPr>
            <p:cNvPr id="10" name="Picture 2" descr="math tutor, tutor, tutor explaining, tutor explains math problem icon">
              <a:extLst>
                <a:ext uri="{FF2B5EF4-FFF2-40B4-BE49-F238E27FC236}">
                  <a16:creationId xmlns:a16="http://schemas.microsoft.com/office/drawing/2014/main" id="{89558D59-D815-4C8E-89CC-F1876A36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090" y="2278064"/>
              <a:ext cx="4221059" cy="4221059"/>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9735671" y="3655448"/>
              <a:ext cx="1679342" cy="590341"/>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P=2(</a:t>
              </a:r>
              <a:r>
                <a:rPr lang="en-US" sz="2200" dirty="0" err="1" smtClean="0">
                  <a:solidFill>
                    <a:schemeClr val="bg1"/>
                  </a:solidFill>
                </a:rPr>
                <a:t>a+b</a:t>
              </a:r>
              <a:r>
                <a:rPr lang="en-US" sz="2200" dirty="0" smtClean="0">
                  <a:solidFill>
                    <a:schemeClr val="bg1"/>
                  </a:solidFill>
                </a:rPr>
                <a:t>)</a:t>
              </a:r>
            </a:p>
          </p:txBody>
        </p:sp>
      </p:grpSp>
    </p:spTree>
    <p:extLst>
      <p:ext uri="{BB962C8B-B14F-4D97-AF65-F5344CB8AC3E}">
        <p14:creationId xmlns:p14="http://schemas.microsoft.com/office/powerpoint/2010/main" val="2372090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6" name="Picture 2" descr="http://asia-travel.uz/images/uzbekistan/outstanding-people/al-horezmi.jpg">
            <a:extLst>
              <a:ext uri="{FF2B5EF4-FFF2-40B4-BE49-F238E27FC236}">
                <a16:creationId xmlns:a16="http://schemas.microsoft.com/office/drawing/2014/main" id="{272F4EA1-9175-4788-A3C1-167510B35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460" y="2731101"/>
            <a:ext cx="2234231" cy="3923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190623-B695-43EB-902C-939B9C52AC51}"/>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Алгоритм</a:t>
            </a:r>
            <a:r>
              <a:rPr lang="uk-UA" sz="2800" b="1" i="1" kern="0" dirty="0">
                <a:solidFill>
                  <a:srgbClr val="FFFFFF"/>
                </a:solidFill>
              </a:rPr>
              <a:t> — це скінченна послідовність команд, виконання яких приводить до поставленої мети та отримання результату.</a:t>
            </a:r>
          </a:p>
        </p:txBody>
      </p:sp>
      <p:pic>
        <p:nvPicPr>
          <p:cNvPr id="8" name="Picture 2" descr="alert, attention, danger, error, exclamation, hanger, message, problem, warning icon">
            <a:extLst>
              <a:ext uri="{FF2B5EF4-FFF2-40B4-BE49-F238E27FC236}">
                <a16:creationId xmlns:a16="http://schemas.microsoft.com/office/drawing/2014/main" id="{3D37B743-C190-472D-BA7D-F8763B8DB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12431DBB-35FF-49CC-900D-BB0114BB4961}"/>
              </a:ext>
            </a:extLst>
          </p:cNvPr>
          <p:cNvGrpSpPr/>
          <p:nvPr/>
        </p:nvGrpSpPr>
        <p:grpSpPr>
          <a:xfrm>
            <a:off x="112440" y="2732347"/>
            <a:ext cx="8654488" cy="2831544"/>
            <a:chOff x="112440" y="2732347"/>
            <a:chExt cx="8654488" cy="2831544"/>
          </a:xfrm>
        </p:grpSpPr>
        <p:sp>
          <p:nvSpPr>
            <p:cNvPr id="10" name="TextBox 9">
              <a:extLst>
                <a:ext uri="{FF2B5EF4-FFF2-40B4-BE49-F238E27FC236}">
                  <a16:creationId xmlns:a16="http://schemas.microsoft.com/office/drawing/2014/main" id="{50BB49A7-48FC-43A6-8369-D456A1407DF6}"/>
                </a:ext>
              </a:extLst>
            </p:cNvPr>
            <p:cNvSpPr txBox="1"/>
            <p:nvPr/>
          </p:nvSpPr>
          <p:spPr>
            <a:xfrm>
              <a:off x="112440" y="3317122"/>
              <a:ext cx="8654488"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Слово </a:t>
              </a:r>
              <a:r>
                <a:rPr lang="uk-UA" sz="2800" b="1" i="1" kern="0" dirty="0">
                  <a:solidFill>
                    <a:srgbClr val="FFFF00"/>
                  </a:solidFill>
                </a:rPr>
                <a:t>алгоритм</a:t>
              </a:r>
              <a:r>
                <a:rPr lang="uk-UA" sz="2800" b="1" i="1" kern="0" dirty="0">
                  <a:solidFill>
                    <a:schemeClr val="bg1"/>
                  </a:solidFill>
                </a:rPr>
                <a:t> походить від імені перського вченого, астронома й математика Аль-Хорезмі. Приблизно у 825 р. він описав придумані в Індії правила виконання дій над числами.</a:t>
              </a:r>
            </a:p>
          </p:txBody>
        </p:sp>
        <p:sp>
          <p:nvSpPr>
            <p:cNvPr id="11" name="TextBox 10">
              <a:extLst>
                <a:ext uri="{FF2B5EF4-FFF2-40B4-BE49-F238E27FC236}">
                  <a16:creationId xmlns:a16="http://schemas.microsoft.com/office/drawing/2014/main" id="{5090338A-4617-416B-AD96-89ECEA43D5F2}"/>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grpSp>
    </p:spTree>
    <p:extLst>
      <p:ext uri="{BB962C8B-B14F-4D97-AF65-F5344CB8AC3E}">
        <p14:creationId xmlns:p14="http://schemas.microsoft.com/office/powerpoint/2010/main" val="3694853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8" name="TextBox 17">
            <a:extLst>
              <a:ext uri="{FF2B5EF4-FFF2-40B4-BE49-F238E27FC236}">
                <a16:creationId xmlns:a16="http://schemas.microsoft.com/office/drawing/2014/main" id="{EA98F11B-95F1-4952-933A-AF56406E9C0B}"/>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можна подавати:</a:t>
            </a:r>
            <a:endParaRPr lang="uk-UA" sz="2800" b="1" i="1" kern="0" dirty="0">
              <a:solidFill>
                <a:srgbClr val="FFFF00"/>
              </a:solidFill>
            </a:endParaRPr>
          </a:p>
        </p:txBody>
      </p:sp>
      <p:pic>
        <p:nvPicPr>
          <p:cNvPr id="19" name="Picture 2" descr="algorithm, block, chart, diagram, flow, flow-block, graphs, plan, program, report, scheme, structure icon">
            <a:extLst>
              <a:ext uri="{FF2B5EF4-FFF2-40B4-BE49-F238E27FC236}">
                <a16:creationId xmlns:a16="http://schemas.microsoft.com/office/drawing/2014/main" id="{4A422ABB-0083-45B0-93EA-923B00F2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90" y="3241342"/>
            <a:ext cx="3379089" cy="3379091"/>
          </a:xfrm>
          <a:prstGeom prst="rect">
            <a:avLst/>
          </a:prstGeom>
          <a:noFill/>
          <a:extLst>
            <a:ext uri="{909E8E84-426E-40DD-AFC4-6F175D3DCCD1}">
              <a14:hiddenFill xmlns:a14="http://schemas.microsoft.com/office/drawing/2010/main">
                <a:solidFill>
                  <a:srgbClr val="FFFFFF"/>
                </a:solidFill>
              </a14:hiddenFill>
            </a:ext>
          </a:extLst>
        </p:spPr>
      </p:pic>
      <p:pic>
        <p:nvPicPr>
          <p:cNvPr id="20" name="Shape 187">
            <a:extLst>
              <a:ext uri="{FF2B5EF4-FFF2-40B4-BE49-F238E27FC236}">
                <a16:creationId xmlns:a16="http://schemas.microsoft.com/office/drawing/2014/main" id="{8EEA809D-3F0B-4B65-BACD-9E0D6EE64364}"/>
              </a:ext>
            </a:extLst>
          </p:cNvPr>
          <p:cNvPicPr preferRelativeResize="0"/>
          <p:nvPr/>
        </p:nvPicPr>
        <p:blipFill>
          <a:blip r:embed="rId4"/>
          <a:stretch>
            <a:fillRect/>
          </a:stretch>
        </p:blipFill>
        <p:spPr>
          <a:xfrm>
            <a:off x="697258" y="3256840"/>
            <a:ext cx="4729664" cy="3149801"/>
          </a:xfrm>
          <a:prstGeom prst="rect">
            <a:avLst/>
          </a:prstGeom>
        </p:spPr>
      </p:pic>
      <p:sp>
        <p:nvSpPr>
          <p:cNvPr id="21" name="TextBox 20">
            <a:extLst>
              <a:ext uri="{FF2B5EF4-FFF2-40B4-BE49-F238E27FC236}">
                <a16:creationId xmlns:a16="http://schemas.microsoft.com/office/drawing/2014/main" id="{A6135615-7FE9-4DEA-A781-51AE3829758A}"/>
              </a:ext>
            </a:extLst>
          </p:cNvPr>
          <p:cNvSpPr txBox="1"/>
          <p:nvPr/>
        </p:nvSpPr>
        <p:spPr>
          <a:xfrm>
            <a:off x="72007"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Словесна форма подання</a:t>
            </a:r>
            <a:endParaRPr lang="uk-UA" sz="4000" b="1" i="1" kern="0" dirty="0">
              <a:solidFill>
                <a:srgbClr val="FFFF00"/>
              </a:solidFill>
            </a:endParaRPr>
          </a:p>
        </p:txBody>
      </p:sp>
      <p:sp>
        <p:nvSpPr>
          <p:cNvPr id="22" name="TextBox 21">
            <a:extLst>
              <a:ext uri="{FF2B5EF4-FFF2-40B4-BE49-F238E27FC236}">
                <a16:creationId xmlns:a16="http://schemas.microsoft.com/office/drawing/2014/main" id="{8541DACD-FF50-4ED3-872C-E95DD0EA0535}"/>
              </a:ext>
            </a:extLst>
          </p:cNvPr>
          <p:cNvSpPr txBox="1"/>
          <p:nvPr/>
        </p:nvSpPr>
        <p:spPr>
          <a:xfrm>
            <a:off x="6149819"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Графічна форма подання</a:t>
            </a:r>
            <a:endParaRPr lang="uk-UA" sz="4000" b="1" i="1" kern="0" dirty="0">
              <a:solidFill>
                <a:srgbClr val="FFFF00"/>
              </a:solidFill>
            </a:endParaRPr>
          </a:p>
        </p:txBody>
      </p:sp>
    </p:spTree>
    <p:extLst>
      <p:ext uri="{BB962C8B-B14F-4D97-AF65-F5344CB8AC3E}">
        <p14:creationId xmlns:p14="http://schemas.microsoft.com/office/powerpoint/2010/main" val="1248402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847970"/>
            <a:ext cx="12050142"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a:solidFill>
                  <a:srgbClr val="FFFF00"/>
                </a:solidFill>
              </a:rPr>
              <a:t>Графічно</a:t>
            </a:r>
            <a:r>
              <a:rPr lang="uk-UA" sz="2600" b="1" i="1" dirty="0">
                <a:solidFill>
                  <a:srgbClr val="FFFFFF"/>
                </a:solidFill>
              </a:rPr>
              <a:t> подано алгоритм розв'язування старовинної задачі: човняру з лівого берега на правий потрібно перевезти в човні через річку вовка, козу та капусту. У човні, крім човняра, вміщується або лише вовк, або лише коза, або лише капуста. Як це зробити, якщо на березі не можна залишати козу з вовком або козу з капустою?</a:t>
            </a:r>
          </a:p>
        </p:txBody>
      </p:sp>
      <p:sp>
        <p:nvSpPr>
          <p:cNvPr id="6" name="TextBox 5">
            <a:extLst>
              <a:ext uri="{FF2B5EF4-FFF2-40B4-BE49-F238E27FC236}">
                <a16:creationId xmlns:a16="http://schemas.microsoft.com/office/drawing/2014/main" id="{4AF87348-653E-4D0F-BB29-245C1ADDD28F}"/>
              </a:ext>
            </a:extLst>
          </p:cNvPr>
          <p:cNvSpPr txBox="1"/>
          <p:nvPr/>
        </p:nvSpPr>
        <p:spPr>
          <a:xfrm>
            <a:off x="72008" y="3451100"/>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козу на правий берег</a:t>
            </a:r>
          </a:p>
        </p:txBody>
      </p:sp>
      <p:sp>
        <p:nvSpPr>
          <p:cNvPr id="7" name="TextBox 6">
            <a:extLst>
              <a:ext uri="{FF2B5EF4-FFF2-40B4-BE49-F238E27FC236}">
                <a16:creationId xmlns:a16="http://schemas.microsoft.com/office/drawing/2014/main" id="{A6D730C9-3800-44CB-B723-C1AC48AE67D2}"/>
              </a:ext>
            </a:extLst>
          </p:cNvPr>
          <p:cNvSpPr txBox="1"/>
          <p:nvPr/>
        </p:nvSpPr>
        <p:spPr>
          <a:xfrm>
            <a:off x="6149819" y="3451100"/>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Перевезти козу на правий берег</a:t>
            </a:r>
          </a:p>
        </p:txBody>
      </p:sp>
      <p:sp>
        <p:nvSpPr>
          <p:cNvPr id="8" name="TextBox 7">
            <a:extLst>
              <a:ext uri="{FF2B5EF4-FFF2-40B4-BE49-F238E27FC236}">
                <a16:creationId xmlns:a16="http://schemas.microsoft.com/office/drawing/2014/main" id="{D40F1E47-EDDD-43B3-A968-FBDAEE5B8756}"/>
              </a:ext>
            </a:extLst>
          </p:cNvPr>
          <p:cNvSpPr txBox="1"/>
          <p:nvPr/>
        </p:nvSpPr>
        <p:spPr>
          <a:xfrm>
            <a:off x="72007" y="4332507"/>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Повернутися на лівий берег</a:t>
            </a:r>
          </a:p>
        </p:txBody>
      </p:sp>
      <p:sp>
        <p:nvSpPr>
          <p:cNvPr id="9" name="TextBox 8">
            <a:extLst>
              <a:ext uri="{FF2B5EF4-FFF2-40B4-BE49-F238E27FC236}">
                <a16:creationId xmlns:a16="http://schemas.microsoft.com/office/drawing/2014/main" id="{8BF24BC1-D992-45C1-BFBB-3A248AE103A5}"/>
              </a:ext>
            </a:extLst>
          </p:cNvPr>
          <p:cNvSpPr txBox="1"/>
          <p:nvPr/>
        </p:nvSpPr>
        <p:spPr>
          <a:xfrm>
            <a:off x="72006" y="5213914"/>
            <a:ext cx="5972331" cy="44627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вовка на правий берег</a:t>
            </a:r>
          </a:p>
        </p:txBody>
      </p:sp>
      <p:sp>
        <p:nvSpPr>
          <p:cNvPr id="10" name="TextBox 9">
            <a:extLst>
              <a:ext uri="{FF2B5EF4-FFF2-40B4-BE49-F238E27FC236}">
                <a16:creationId xmlns:a16="http://schemas.microsoft.com/office/drawing/2014/main" id="{736E8271-E1E9-46E5-A049-EFAB79C6BF4A}"/>
              </a:ext>
            </a:extLst>
          </p:cNvPr>
          <p:cNvSpPr txBox="1"/>
          <p:nvPr/>
        </p:nvSpPr>
        <p:spPr>
          <a:xfrm>
            <a:off x="3587468" y="5898674"/>
            <a:ext cx="4998094" cy="80021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козу на лівий берег</a:t>
            </a:r>
          </a:p>
        </p:txBody>
      </p:sp>
      <p:sp>
        <p:nvSpPr>
          <p:cNvPr id="11" name="TextBox 10">
            <a:extLst>
              <a:ext uri="{FF2B5EF4-FFF2-40B4-BE49-F238E27FC236}">
                <a16:creationId xmlns:a16="http://schemas.microsoft.com/office/drawing/2014/main" id="{3B3D29C6-3915-4C17-B17B-D2C881103F47}"/>
              </a:ext>
            </a:extLst>
          </p:cNvPr>
          <p:cNvSpPr txBox="1"/>
          <p:nvPr/>
        </p:nvSpPr>
        <p:spPr>
          <a:xfrm>
            <a:off x="6149820" y="4332507"/>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Повернутися на лівий берег</a:t>
            </a:r>
          </a:p>
        </p:txBody>
      </p:sp>
      <p:sp>
        <p:nvSpPr>
          <p:cNvPr id="12" name="TextBox 11">
            <a:extLst>
              <a:ext uri="{FF2B5EF4-FFF2-40B4-BE49-F238E27FC236}">
                <a16:creationId xmlns:a16="http://schemas.microsoft.com/office/drawing/2014/main" id="{16DE7A55-D83D-4857-9A5D-76A78802708C}"/>
              </a:ext>
            </a:extLst>
          </p:cNvPr>
          <p:cNvSpPr txBox="1"/>
          <p:nvPr/>
        </p:nvSpPr>
        <p:spPr>
          <a:xfrm>
            <a:off x="6149818" y="5236997"/>
            <a:ext cx="5972331" cy="41549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100" b="1" i="1" kern="0" dirty="0">
                <a:solidFill>
                  <a:srgbClr val="FFFFFF"/>
                </a:solidFill>
              </a:rPr>
              <a:t>Перевезти капусту на правий берег</a:t>
            </a:r>
          </a:p>
        </p:txBody>
      </p:sp>
      <p:sp>
        <p:nvSpPr>
          <p:cNvPr id="13" name="Стрілка: униз 12">
            <a:extLst>
              <a:ext uri="{FF2B5EF4-FFF2-40B4-BE49-F238E27FC236}">
                <a16:creationId xmlns:a16="http://schemas.microsoft.com/office/drawing/2014/main" id="{9540627D-8B90-4241-B93E-9C5256507912}"/>
              </a:ext>
            </a:extLst>
          </p:cNvPr>
          <p:cNvSpPr/>
          <p:nvPr/>
        </p:nvSpPr>
        <p:spPr>
          <a:xfrm>
            <a:off x="2713747" y="3898748"/>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Стрілка: униз 13">
            <a:extLst>
              <a:ext uri="{FF2B5EF4-FFF2-40B4-BE49-F238E27FC236}">
                <a16:creationId xmlns:a16="http://schemas.microsoft.com/office/drawing/2014/main" id="{0BF83E37-B2C1-41C1-9C8E-3A574043E30B}"/>
              </a:ext>
            </a:extLst>
          </p:cNvPr>
          <p:cNvSpPr/>
          <p:nvPr/>
        </p:nvSpPr>
        <p:spPr>
          <a:xfrm>
            <a:off x="2713747" y="4769161"/>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Стрілка: кутова вгору 14">
            <a:extLst>
              <a:ext uri="{FF2B5EF4-FFF2-40B4-BE49-F238E27FC236}">
                <a16:creationId xmlns:a16="http://schemas.microsoft.com/office/drawing/2014/main" id="{9255E3E6-3A4A-4ED8-B535-6F3C63BDE8FC}"/>
              </a:ext>
            </a:extLst>
          </p:cNvPr>
          <p:cNvSpPr/>
          <p:nvPr/>
        </p:nvSpPr>
        <p:spPr>
          <a:xfrm rot="5400000">
            <a:off x="2806325" y="5775843"/>
            <a:ext cx="896796" cy="665490"/>
          </a:xfrm>
          <a:prstGeom prst="bentUpArrow">
            <a:avLst>
              <a:gd name="adj1" fmla="val 35231"/>
              <a:gd name="adj2" fmla="val 37091"/>
              <a:gd name="adj3" fmla="val 398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Стрілка: кутова вгору 16">
            <a:extLst>
              <a:ext uri="{FF2B5EF4-FFF2-40B4-BE49-F238E27FC236}">
                <a16:creationId xmlns:a16="http://schemas.microsoft.com/office/drawing/2014/main" id="{9E49870B-378B-4645-847D-12E26287887C}"/>
              </a:ext>
            </a:extLst>
          </p:cNvPr>
          <p:cNvSpPr/>
          <p:nvPr/>
        </p:nvSpPr>
        <p:spPr>
          <a:xfrm>
            <a:off x="8585562" y="5683046"/>
            <a:ext cx="792972" cy="771632"/>
          </a:xfrm>
          <a:prstGeom prst="bentUpArrow">
            <a:avLst>
              <a:gd name="adj1" fmla="val 35231"/>
              <a:gd name="adj2" fmla="val 37091"/>
              <a:gd name="adj3" fmla="val 398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Стрілка: униз 17">
            <a:extLst>
              <a:ext uri="{FF2B5EF4-FFF2-40B4-BE49-F238E27FC236}">
                <a16:creationId xmlns:a16="http://schemas.microsoft.com/office/drawing/2014/main" id="{B5772616-0FE7-4A8D-906A-8B8E2D1A1865}"/>
              </a:ext>
            </a:extLst>
          </p:cNvPr>
          <p:cNvSpPr/>
          <p:nvPr/>
        </p:nvSpPr>
        <p:spPr>
          <a:xfrm flipH="1" flipV="1">
            <a:off x="8791559" y="4735242"/>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9" name="Стрілка: униз 18">
            <a:extLst>
              <a:ext uri="{FF2B5EF4-FFF2-40B4-BE49-F238E27FC236}">
                <a16:creationId xmlns:a16="http://schemas.microsoft.com/office/drawing/2014/main" id="{47ED2504-5A6D-481D-ABCC-43E51DF3CF29}"/>
              </a:ext>
            </a:extLst>
          </p:cNvPr>
          <p:cNvSpPr/>
          <p:nvPr/>
        </p:nvSpPr>
        <p:spPr>
          <a:xfrm flipH="1" flipV="1">
            <a:off x="8791559" y="3842437"/>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550774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Серед графічних способів подання алгоритмів окремо виділяють подання алгоритму у вигляді </a:t>
            </a:r>
            <a:r>
              <a:rPr lang="uk-UA" sz="2800" b="1" i="1" dirty="0">
                <a:solidFill>
                  <a:srgbClr val="FFFF00"/>
                </a:solidFill>
              </a:rPr>
              <a:t>блок-схем</a:t>
            </a:r>
            <a:r>
              <a:rPr lang="uk-UA" sz="2800" b="1" i="1" dirty="0">
                <a:solidFill>
                  <a:srgbClr val="FFFFFF"/>
                </a:solidFill>
              </a:rPr>
              <a:t>.</a:t>
            </a:r>
          </a:p>
        </p:txBody>
      </p:sp>
      <p:sp>
        <p:nvSpPr>
          <p:cNvPr id="6" name="TextBox 5">
            <a:extLst>
              <a:ext uri="{FF2B5EF4-FFF2-40B4-BE49-F238E27FC236}">
                <a16:creationId xmlns:a16="http://schemas.microsoft.com/office/drawing/2014/main" id="{1E8A0F13-1066-455E-A26E-0A480C90B06E}"/>
              </a:ext>
            </a:extLst>
          </p:cNvPr>
          <p:cNvSpPr txBox="1"/>
          <p:nvPr/>
        </p:nvSpPr>
        <p:spPr>
          <a:xfrm>
            <a:off x="1403648" y="2261979"/>
            <a:ext cx="6288624" cy="440120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Блок-схема</a:t>
            </a:r>
            <a:r>
              <a:rPr lang="uk-UA" sz="2800" b="1" i="1" kern="0" dirty="0">
                <a:solidFill>
                  <a:srgbClr val="FFFFFF"/>
                </a:solidFill>
              </a:rPr>
              <a:t> — це наочне графічне зображення алгоритму, коли окремі його кроки (етапи) зображуються за допомогою різних геометричних фігур (блоків), а зв'язки між етапами вказуються за допомогою стрілок, що з'єднують ці фігури.</a:t>
            </a:r>
          </a:p>
        </p:txBody>
      </p:sp>
      <p:pic>
        <p:nvPicPr>
          <p:cNvPr id="7" name="Picture 2" descr="alert, attention, danger, error, exclamation, hanger, message, problem, warning icon">
            <a:extLst>
              <a:ext uri="{FF2B5EF4-FFF2-40B4-BE49-F238E27FC236}">
                <a16:creationId xmlns:a16="http://schemas.microsoft.com/office/drawing/2014/main" id="{E623B57D-C2C2-430C-B0D0-0F9573D9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3002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Пов’язане зображення">
            <a:extLst>
              <a:ext uri="{FF2B5EF4-FFF2-40B4-BE49-F238E27FC236}">
                <a16:creationId xmlns:a16="http://schemas.microsoft.com/office/drawing/2014/main" id="{BB3CF6D9-DB4B-4A74-9D97-658581CF8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8" t="9914" r="5097" b="10176"/>
          <a:stretch/>
        </p:blipFill>
        <p:spPr bwMode="auto">
          <a:xfrm>
            <a:off x="7829275" y="2300271"/>
            <a:ext cx="4255167" cy="379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25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Основні з цих блоків такі:</a:t>
            </a:r>
          </a:p>
        </p:txBody>
      </p:sp>
      <p:sp>
        <p:nvSpPr>
          <p:cNvPr id="7" name="Прямокутник 6">
            <a:extLst>
              <a:ext uri="{FF2B5EF4-FFF2-40B4-BE49-F238E27FC236}">
                <a16:creationId xmlns:a16="http://schemas.microsoft.com/office/drawing/2014/main" id="{15FA04E5-7E83-4D24-A5F0-A74B5E0D790B}"/>
              </a:ext>
            </a:extLst>
          </p:cNvPr>
          <p:cNvSpPr/>
          <p:nvPr/>
        </p:nvSpPr>
        <p:spPr>
          <a:xfrm>
            <a:off x="4876800" y="18162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Початок або кінець алгоритму</a:t>
            </a:r>
          </a:p>
        </p:txBody>
      </p:sp>
      <p:sp>
        <p:nvSpPr>
          <p:cNvPr id="6" name="Прямокутник: округлені кути 5">
            <a:extLst>
              <a:ext uri="{FF2B5EF4-FFF2-40B4-BE49-F238E27FC236}">
                <a16:creationId xmlns:a16="http://schemas.microsoft.com/office/drawing/2014/main" id="{96A58421-C72A-4606-9BBB-245A0F41CE03}"/>
              </a:ext>
            </a:extLst>
          </p:cNvPr>
          <p:cNvSpPr/>
          <p:nvPr/>
        </p:nvSpPr>
        <p:spPr>
          <a:xfrm>
            <a:off x="350982" y="1865153"/>
            <a:ext cx="4211782" cy="94325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671E2B1D-7A3B-4034-BBF2-E5E2448F8F59}"/>
              </a:ext>
            </a:extLst>
          </p:cNvPr>
          <p:cNvSpPr/>
          <p:nvPr/>
        </p:nvSpPr>
        <p:spPr>
          <a:xfrm>
            <a:off x="4876800" y="2976788"/>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введення-виведення даних</a:t>
            </a:r>
          </a:p>
        </p:txBody>
      </p:sp>
      <p:sp>
        <p:nvSpPr>
          <p:cNvPr id="12" name="Паралелограм 11">
            <a:extLst>
              <a:ext uri="{FF2B5EF4-FFF2-40B4-BE49-F238E27FC236}">
                <a16:creationId xmlns:a16="http://schemas.microsoft.com/office/drawing/2014/main" id="{E1375147-E68D-4067-8021-83DC6D13564D}"/>
              </a:ext>
            </a:extLst>
          </p:cNvPr>
          <p:cNvSpPr/>
          <p:nvPr/>
        </p:nvSpPr>
        <p:spPr>
          <a:xfrm>
            <a:off x="350982" y="3025679"/>
            <a:ext cx="4211782" cy="943252"/>
          </a:xfrm>
          <a:prstGeom prst="parallelogram">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кутник 14">
            <a:extLst>
              <a:ext uri="{FF2B5EF4-FFF2-40B4-BE49-F238E27FC236}">
                <a16:creationId xmlns:a16="http://schemas.microsoft.com/office/drawing/2014/main" id="{9572F3FC-3857-4779-A4A9-25A97CC86418}"/>
              </a:ext>
            </a:extLst>
          </p:cNvPr>
          <p:cNvSpPr/>
          <p:nvPr/>
        </p:nvSpPr>
        <p:spPr>
          <a:xfrm>
            <a:off x="4876799" y="4127096"/>
            <a:ext cx="7245351" cy="13315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умовного переходу (розгалуження)</a:t>
            </a:r>
          </a:p>
        </p:txBody>
      </p:sp>
      <p:sp>
        <p:nvSpPr>
          <p:cNvPr id="17" name="Прямокутник 16">
            <a:extLst>
              <a:ext uri="{FF2B5EF4-FFF2-40B4-BE49-F238E27FC236}">
                <a16:creationId xmlns:a16="http://schemas.microsoft.com/office/drawing/2014/main" id="{D39F5A88-F8AC-46B2-9650-71115A988A37}"/>
              </a:ext>
            </a:extLst>
          </p:cNvPr>
          <p:cNvSpPr/>
          <p:nvPr/>
        </p:nvSpPr>
        <p:spPr>
          <a:xfrm>
            <a:off x="4876799" y="55841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Командний блок</a:t>
            </a:r>
          </a:p>
        </p:txBody>
      </p:sp>
      <p:sp>
        <p:nvSpPr>
          <p:cNvPr id="18" name="Прямокутник 17">
            <a:extLst>
              <a:ext uri="{FF2B5EF4-FFF2-40B4-BE49-F238E27FC236}">
                <a16:creationId xmlns:a16="http://schemas.microsoft.com/office/drawing/2014/main" id="{A07F6267-8C90-4E73-B813-A9A4347B445A}"/>
              </a:ext>
            </a:extLst>
          </p:cNvPr>
          <p:cNvSpPr/>
          <p:nvPr/>
        </p:nvSpPr>
        <p:spPr>
          <a:xfrm>
            <a:off x="350982" y="5633053"/>
            <a:ext cx="4211782" cy="9432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0" name="Групувати 29">
            <a:extLst>
              <a:ext uri="{FF2B5EF4-FFF2-40B4-BE49-F238E27FC236}">
                <a16:creationId xmlns:a16="http://schemas.microsoft.com/office/drawing/2014/main" id="{9376455C-AA55-4327-B66F-B32CBE03CC9D}"/>
              </a:ext>
            </a:extLst>
          </p:cNvPr>
          <p:cNvGrpSpPr/>
          <p:nvPr/>
        </p:nvGrpSpPr>
        <p:grpSpPr>
          <a:xfrm>
            <a:off x="230948" y="4127095"/>
            <a:ext cx="4447270" cy="1331595"/>
            <a:chOff x="230948" y="4127095"/>
            <a:chExt cx="4447270" cy="1331595"/>
          </a:xfrm>
        </p:grpSpPr>
        <p:sp>
          <p:nvSpPr>
            <p:cNvPr id="8" name="Блок-схема: рішення 7">
              <a:extLst>
                <a:ext uri="{FF2B5EF4-FFF2-40B4-BE49-F238E27FC236}">
                  <a16:creationId xmlns:a16="http://schemas.microsoft.com/office/drawing/2014/main" id="{03ACD01B-6C7A-409F-9BE2-77477610EA08}"/>
                </a:ext>
              </a:extLst>
            </p:cNvPr>
            <p:cNvSpPr/>
            <p:nvPr/>
          </p:nvSpPr>
          <p:spPr>
            <a:xfrm>
              <a:off x="1469006" y="4127095"/>
              <a:ext cx="1987455" cy="1331595"/>
            </a:xfrm>
            <a:prstGeom prst="flowChartDecision">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a:p>
          </p:txBody>
        </p:sp>
        <p:cxnSp>
          <p:nvCxnSpPr>
            <p:cNvPr id="21" name="Сполучна лінія: уступом 20">
              <a:extLst>
                <a:ext uri="{FF2B5EF4-FFF2-40B4-BE49-F238E27FC236}">
                  <a16:creationId xmlns:a16="http://schemas.microsoft.com/office/drawing/2014/main" id="{E5FE3963-AA04-4F75-BEA0-AF6F59B7774C}"/>
                </a:ext>
              </a:extLst>
            </p:cNvPr>
            <p:cNvCxnSpPr>
              <a:cxnSpLocks/>
              <a:stCxn id="8" idx="3"/>
            </p:cNvCxnSpPr>
            <p:nvPr/>
          </p:nvCxnSpPr>
          <p:spPr>
            <a:xfrm>
              <a:off x="3456461" y="4792893"/>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Сполучна лінія: уступом 25">
              <a:extLst>
                <a:ext uri="{FF2B5EF4-FFF2-40B4-BE49-F238E27FC236}">
                  <a16:creationId xmlns:a16="http://schemas.microsoft.com/office/drawing/2014/main" id="{776982EA-E364-42A8-8230-3AE974E61405}"/>
                </a:ext>
              </a:extLst>
            </p:cNvPr>
            <p:cNvCxnSpPr>
              <a:cxnSpLocks/>
            </p:cNvCxnSpPr>
            <p:nvPr/>
          </p:nvCxnSpPr>
          <p:spPr>
            <a:xfrm flipH="1">
              <a:off x="445831" y="4792892"/>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Прямокутник 27">
              <a:extLst>
                <a:ext uri="{FF2B5EF4-FFF2-40B4-BE49-F238E27FC236}">
                  <a16:creationId xmlns:a16="http://schemas.microsoft.com/office/drawing/2014/main" id="{64574B55-105B-4B86-AF95-5F7428704602}"/>
                </a:ext>
              </a:extLst>
            </p:cNvPr>
            <p:cNvSpPr/>
            <p:nvPr/>
          </p:nvSpPr>
          <p:spPr>
            <a:xfrm>
              <a:off x="3440160"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Так</a:t>
              </a:r>
            </a:p>
          </p:txBody>
        </p:sp>
        <p:sp>
          <p:nvSpPr>
            <p:cNvPr id="29" name="Прямокутник 28">
              <a:extLst>
                <a:ext uri="{FF2B5EF4-FFF2-40B4-BE49-F238E27FC236}">
                  <a16:creationId xmlns:a16="http://schemas.microsoft.com/office/drawing/2014/main" id="{D0EA6D1F-5C29-435E-8C00-605FE2A4715D}"/>
                </a:ext>
              </a:extLst>
            </p:cNvPr>
            <p:cNvSpPr/>
            <p:nvPr/>
          </p:nvSpPr>
          <p:spPr>
            <a:xfrm>
              <a:off x="230948"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Ні</a:t>
              </a:r>
            </a:p>
          </p:txBody>
        </p:sp>
      </p:grpSp>
    </p:spTree>
    <p:extLst>
      <p:ext uri="{BB962C8B-B14F-4D97-AF65-F5344CB8AC3E}">
        <p14:creationId xmlns:p14="http://schemas.microsoft.com/office/powerpoint/2010/main" val="3721484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Effect transition="in" filter="fade">
                                      <p:cBhvr>
                                        <p:cTn id="33" dur="1000"/>
                                        <p:tgtEl>
                                          <p:spTgt spid="3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6" grpId="0" animBg="1"/>
      <p:bldP spid="9" grpId="0" animBg="1"/>
      <p:bldP spid="12" grpId="0" animBg="1"/>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233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700" b="1" i="1" dirty="0">
                <a:solidFill>
                  <a:srgbClr val="FFFFFF"/>
                </a:solidFill>
              </a:rPr>
              <a:t>Використовуючи дані блоки, можна подати, наприклад, алгоритм чищення картоплі в такому вигляді:</a:t>
            </a:r>
          </a:p>
        </p:txBody>
      </p:sp>
      <p:pic>
        <p:nvPicPr>
          <p:cNvPr id="3" name="Рисунок 2">
            <a:extLst>
              <a:ext uri="{FF2B5EF4-FFF2-40B4-BE49-F238E27FC236}">
                <a16:creationId xmlns:a16="http://schemas.microsoft.com/office/drawing/2014/main" id="{D48F57BF-796E-4C6D-AB49-C039C8E07510}"/>
              </a:ext>
            </a:extLst>
          </p:cNvPr>
          <p:cNvPicPr>
            <a:picLocks noChangeAspect="1"/>
          </p:cNvPicPr>
          <p:nvPr/>
        </p:nvPicPr>
        <p:blipFill>
          <a:blip r:embed="rId3"/>
          <a:stretch>
            <a:fillRect/>
          </a:stretch>
        </p:blipFill>
        <p:spPr>
          <a:xfrm>
            <a:off x="923791" y="2191852"/>
            <a:ext cx="10344417" cy="4503636"/>
          </a:xfrm>
          <a:prstGeom prst="rect">
            <a:avLst/>
          </a:prstGeom>
        </p:spPr>
      </p:pic>
    </p:spTree>
    <p:extLst>
      <p:ext uri="{BB962C8B-B14F-4D97-AF65-F5344CB8AC3E}">
        <p14:creationId xmlns:p14="http://schemas.microsoft.com/office/powerpoint/2010/main" val="3459787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Розгадай ребус</a:t>
            </a:r>
            <a:endParaRPr lang="ru-RU" dirty="0"/>
          </a:p>
        </p:txBody>
      </p:sp>
      <p:pic>
        <p:nvPicPr>
          <p:cNvPr id="4" name="Picture 2" descr="Картинки по запросу Кама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862" y="1576403"/>
            <a:ext cx="4603120" cy="31050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Картинки по запросу Буква 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26" y="1830010"/>
            <a:ext cx="3225466" cy="3225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0649" y="4935014"/>
            <a:ext cx="3046735" cy="584775"/>
          </a:xfrm>
          <a:prstGeom prst="rect">
            <a:avLst/>
          </a:prstGeom>
          <a:noFill/>
        </p:spPr>
        <p:txBody>
          <a:bodyPr wrap="square" rtlCol="0">
            <a:spAutoFit/>
          </a:bodyPr>
          <a:lstStyle/>
          <a:p>
            <a:r>
              <a:rPr lang="uk-UA" sz="3200" b="1" dirty="0" smtClean="0">
                <a:solidFill>
                  <a:srgbClr val="584332"/>
                </a:solidFill>
              </a:rPr>
              <a:t>2,1,2,5</a:t>
            </a:r>
            <a:endParaRPr lang="ru-RU" sz="3200" b="1" dirty="0">
              <a:solidFill>
                <a:srgbClr val="584332"/>
              </a:solidFill>
            </a:endParaRPr>
          </a:p>
        </p:txBody>
      </p:sp>
      <p:sp>
        <p:nvSpPr>
          <p:cNvPr id="7" name="TextBox 6"/>
          <p:cNvSpPr txBox="1"/>
          <p:nvPr/>
        </p:nvSpPr>
        <p:spPr>
          <a:xfrm>
            <a:off x="3036801" y="5773396"/>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smtClean="0">
                <a:ln>
                  <a:noFill/>
                </a:ln>
                <a:solidFill>
                  <a:srgbClr val="FFFFFF"/>
                </a:solidFill>
                <a:effectLst/>
                <a:uLnTx/>
                <a:uFillTx/>
                <a:latin typeface="Verdana"/>
                <a:ea typeface="+mn-ea"/>
                <a:cs typeface="Times New Roman" panose="02020603050405020304" pitchFamily="18" charset="0"/>
              </a:rPr>
              <a:t>Наказ</a:t>
            </a:r>
            <a:endPar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endParaRPr>
          </a:p>
        </p:txBody>
      </p:sp>
    </p:spTree>
    <p:extLst>
      <p:ext uri="{BB962C8B-B14F-4D97-AF65-F5344CB8AC3E}">
        <p14:creationId xmlns:p14="http://schemas.microsoft.com/office/powerpoint/2010/main" val="662742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3633" y="87153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Але такий алгоритм евакуації не можна виконати за допомогою комп'ютера! </a:t>
            </a:r>
          </a:p>
        </p:txBody>
      </p:sp>
      <p:sp>
        <p:nvSpPr>
          <p:cNvPr id="6" name="TextBox 5">
            <a:extLst>
              <a:ext uri="{FF2B5EF4-FFF2-40B4-BE49-F238E27FC236}">
                <a16:creationId xmlns:a16="http://schemas.microsoft.com/office/drawing/2014/main" id="{81BA0A11-BE76-421D-80C0-DF0ECC2F97C8}"/>
              </a:ext>
            </a:extLst>
          </p:cNvPr>
          <p:cNvSpPr txBox="1"/>
          <p:nvPr/>
        </p:nvSpPr>
        <p:spPr>
          <a:xfrm>
            <a:off x="0" y="3206665"/>
            <a:ext cx="5244710"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Для виконання алгоритму за допомогою комп'ютера його необхідно записати «зрозумілою» комп'ютеру мовою. Такий запис називають </a:t>
            </a:r>
            <a:r>
              <a:rPr lang="uk-UA" sz="2800" b="1" i="1" dirty="0">
                <a:solidFill>
                  <a:srgbClr val="FFFF00"/>
                </a:solidFill>
              </a:rPr>
              <a:t>програмою</a:t>
            </a:r>
            <a:r>
              <a:rPr lang="uk-UA" sz="2800" b="1" i="1" dirty="0">
                <a:solidFill>
                  <a:srgbClr val="FFFFFF"/>
                </a:solidFill>
              </a:rPr>
              <a:t>.</a:t>
            </a:r>
          </a:p>
        </p:txBody>
      </p:sp>
      <p:pic>
        <p:nvPicPr>
          <p:cNvPr id="7" name="Picture 2" descr="http://www.downstech.com.au/images/computer.jpg">
            <a:extLst>
              <a:ext uri="{FF2B5EF4-FFF2-40B4-BE49-F238E27FC236}">
                <a16:creationId xmlns:a16="http://schemas.microsoft.com/office/drawing/2014/main" id="{79C5933D-5F29-42E4-ABEE-59AE18FF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517" y="2284401"/>
            <a:ext cx="6558475" cy="4088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BA0A11-BE76-421D-80C0-DF0ECC2F97C8}"/>
              </a:ext>
            </a:extLst>
          </p:cNvPr>
          <p:cNvSpPr txBox="1"/>
          <p:nvPr/>
        </p:nvSpPr>
        <p:spPr>
          <a:xfrm>
            <a:off x="0" y="1840773"/>
            <a:ext cx="6580094" cy="1384995"/>
          </a:xfrm>
          <a:prstGeom prst="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smtClean="0">
                <a:solidFill>
                  <a:srgbClr val="FFFFFF"/>
                </a:solidFill>
              </a:rPr>
              <a:t>Як  комп'ютеру подати алгоритм, щоб він його зрозумів?  </a:t>
            </a:r>
            <a:endParaRPr lang="uk-UA" sz="2800" b="1" i="1" dirty="0">
              <a:solidFill>
                <a:srgbClr val="FFFFFF"/>
              </a:solidFill>
            </a:endParaRPr>
          </a:p>
        </p:txBody>
      </p:sp>
    </p:spTree>
    <p:extLst>
      <p:ext uri="{BB962C8B-B14F-4D97-AF65-F5344CB8AC3E}">
        <p14:creationId xmlns:p14="http://schemas.microsoft.com/office/powerpoint/2010/main" val="2927326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az-Cyrl-AZ" sz="2800" b="1" i="1" dirty="0">
                <a:solidFill>
                  <a:srgbClr val="FFFFFF"/>
                </a:solidFill>
              </a:rPr>
              <a:t>Створюють алгоритми люди. А виконують їх люди та різні пристрої — комп'ютери, роботи, верстати, супутники, складна побутова техніка й навіть дитячі іграшки.</a:t>
            </a:r>
          </a:p>
        </p:txBody>
      </p:sp>
      <p:sp>
        <p:nvSpPr>
          <p:cNvPr id="6" name="TextBox 5">
            <a:extLst>
              <a:ext uri="{FF2B5EF4-FFF2-40B4-BE49-F238E27FC236}">
                <a16:creationId xmlns:a16="http://schemas.microsoft.com/office/drawing/2014/main" id="{C0C5CCA8-EED2-4EBF-B28D-9A35042011EB}"/>
              </a:ext>
            </a:extLst>
          </p:cNvPr>
          <p:cNvSpPr txBox="1"/>
          <p:nvPr/>
        </p:nvSpPr>
        <p:spPr>
          <a:xfrm>
            <a:off x="1403648" y="3090208"/>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Виконавець алгоритму </a:t>
            </a:r>
            <a:r>
              <a:rPr lang="uk-UA" sz="2800" b="1" i="1" kern="0" dirty="0">
                <a:solidFill>
                  <a:srgbClr val="FFFFFF"/>
                </a:solidFill>
              </a:rPr>
              <a:t>— це об'єкт: людина, тварина, машина чи пристрій, який здатний виконати команди алгоритму.</a:t>
            </a:r>
          </a:p>
        </p:txBody>
      </p:sp>
      <p:pic>
        <p:nvPicPr>
          <p:cNvPr id="7" name="Picture 2" descr="alert, attention, danger, error, exclamation, hanger, message, problem, warning icon">
            <a:extLst>
              <a:ext uri="{FF2B5EF4-FFF2-40B4-BE49-F238E27FC236}">
                <a16:creationId xmlns:a16="http://schemas.microsoft.com/office/drawing/2014/main" id="{2F5940C9-A9A9-4326-A5AB-5C4B5DCA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1285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nfosmi.net/images/stories/articles/2013/Zdorovie/01-2013/02/566_delaya_eto_chelovek_teryaet_30_minyt_zhizni.jpeg">
            <a:extLst>
              <a:ext uri="{FF2B5EF4-FFF2-40B4-BE49-F238E27FC236}">
                <a16:creationId xmlns:a16="http://schemas.microsoft.com/office/drawing/2014/main" id="{E8C2D5F1-6BF6-447A-872D-668E50DB1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91" y="4536830"/>
            <a:ext cx="3456386" cy="2160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budivnik.pp.ua/wp-content/uploads/2010/02/20Kb.jpg">
            <a:extLst>
              <a:ext uri="{FF2B5EF4-FFF2-40B4-BE49-F238E27FC236}">
                <a16:creationId xmlns:a16="http://schemas.microsoft.com/office/drawing/2014/main" id="{3D4ACD71-BA71-45C2-80EF-CD23C2B9B6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034" y="4601639"/>
            <a:ext cx="2779678" cy="21191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Ð ÐµÐ·ÑÐ»ÑÑÐ°Ñ Ð¿Ð¾ÑÑÐºÑ Ð·Ð¾Ð±ÑÐ°Ð¶ÐµÐ½Ñ Ð·Ð° Ð·Ð°Ð¿Ð¸ÑÐ¾Ð¼ &quot;smartphone icon&quot;">
            <a:extLst>
              <a:ext uri="{FF2B5EF4-FFF2-40B4-BE49-F238E27FC236}">
                <a16:creationId xmlns:a16="http://schemas.microsoft.com/office/drawing/2014/main" id="{38E98D94-6897-4624-8083-B0E36BC47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965" y="4533246"/>
            <a:ext cx="2255982" cy="225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84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fade">
                                      <p:cBhvr>
                                        <p:cTn id="33" dur="1000"/>
                                        <p:tgtEl>
                                          <p:spTgt spid="5122"/>
                                        </p:tgtEl>
                                      </p:cBhvr>
                                    </p:animEffect>
                                    <p:anim calcmode="lin" valueType="num">
                                      <p:cBhvr>
                                        <p:cTn id="34" dur="1000" fill="hold"/>
                                        <p:tgtEl>
                                          <p:spTgt spid="5122"/>
                                        </p:tgtEl>
                                        <p:attrNameLst>
                                          <p:attrName>ppt_x</p:attrName>
                                        </p:attrNameLst>
                                      </p:cBhvr>
                                      <p:tavLst>
                                        <p:tav tm="0">
                                          <p:val>
                                            <p:strVal val="#ppt_x"/>
                                          </p:val>
                                        </p:tav>
                                        <p:tav tm="100000">
                                          <p:val>
                                            <p:strVal val="#ppt_x"/>
                                          </p:val>
                                        </p:tav>
                                      </p:tavLst>
                                    </p:anim>
                                    <p:anim calcmode="lin" valueType="num">
                                      <p:cBhvr>
                                        <p:cTn id="3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свій набір команд, кожна з яких йому зрозуміла, і він навчений або здатний їх виконувати.</a:t>
            </a:r>
          </a:p>
        </p:txBody>
      </p:sp>
      <p:sp>
        <p:nvSpPr>
          <p:cNvPr id="6" name="TextBox 5">
            <a:extLst>
              <a:ext uri="{FF2B5EF4-FFF2-40B4-BE49-F238E27FC236}">
                <a16:creationId xmlns:a16="http://schemas.microsoft.com/office/drawing/2014/main" id="{C6E7C0CD-540B-4002-BA24-F4158B49A33C}"/>
              </a:ext>
            </a:extLst>
          </p:cNvPr>
          <p:cNvSpPr txBox="1"/>
          <p:nvPr/>
        </p:nvSpPr>
        <p:spPr>
          <a:xfrm>
            <a:off x="1403648" y="2258935"/>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Система команд виконавця </a:t>
            </a:r>
            <a:r>
              <a:rPr lang="uk-UA" sz="2800" b="1" i="1" kern="0" dirty="0">
                <a:solidFill>
                  <a:srgbClr val="FFFFFF"/>
                </a:solidFill>
              </a:rPr>
              <a:t>— це набір команд, які він може виконати.</a:t>
            </a:r>
          </a:p>
        </p:txBody>
      </p:sp>
      <p:pic>
        <p:nvPicPr>
          <p:cNvPr id="7" name="Picture 2" descr="alert, attention, danger, error, exclamation, hanger, message, problem, warning icon">
            <a:extLst>
              <a:ext uri="{FF2B5EF4-FFF2-40B4-BE49-F238E27FC236}">
                <a16:creationId xmlns:a16="http://schemas.microsoft.com/office/drawing/2014/main" id="{EA295275-3460-4F94-BA07-306E802C5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29722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24gadget.ru/uploads/posts/2013-05/1369036262_10.jpg">
            <a:extLst>
              <a:ext uri="{FF2B5EF4-FFF2-40B4-BE49-F238E27FC236}">
                <a16:creationId xmlns:a16="http://schemas.microsoft.com/office/drawing/2014/main" id="{0658FB1B-DFF4-4694-8E6E-B2AF92CE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155" y="3347234"/>
            <a:ext cx="4525547" cy="3344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2532DDE3-2C5B-45E1-9CB0-1514C65985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78958" y="3429000"/>
            <a:ext cx="3674569" cy="3103212"/>
          </a:xfrm>
          <a:prstGeom prst="rect">
            <a:avLst/>
          </a:prstGeom>
        </p:spPr>
      </p:pic>
    </p:spTree>
    <p:extLst>
      <p:ext uri="{BB962C8B-B14F-4D97-AF65-F5344CB8AC3E}">
        <p14:creationId xmlns:p14="http://schemas.microsoft.com/office/powerpoint/2010/main" val="215897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або що може бути виконавцем команд?</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Дресировані тигри в цирку — це виконавці: вони виконують ті команди, яких їх навчив дресирувальник. Хлопчика, що переходить дорогу на зелене світло світлофора, також можна назвати виконавцем. Мобільний телефон, за допомогою якого ти надсилаєш другові повідомлення, теж виконує команди після натискання певних кнопок.</a:t>
            </a:r>
            <a:endParaRPr lang="uk-UA" sz="2800" b="1" i="1" kern="0" dirty="0">
              <a:solidFill>
                <a:srgbClr val="FFFF00"/>
              </a:solidFill>
            </a:endParaRPr>
          </a:p>
        </p:txBody>
      </p:sp>
      <p:pic>
        <p:nvPicPr>
          <p:cNvPr id="8" name="Shape 209"/>
          <p:cNvPicPr preferRelativeResize="0"/>
          <p:nvPr/>
        </p:nvPicPr>
        <p:blipFill>
          <a:blip r:embed="rId3"/>
          <a:stretch>
            <a:fillRect/>
          </a:stretch>
        </p:blipFill>
        <p:spPr>
          <a:xfrm>
            <a:off x="391956" y="4363540"/>
            <a:ext cx="3761589" cy="2097848"/>
          </a:xfrm>
          <a:prstGeom prst="rect">
            <a:avLst/>
          </a:prstGeom>
        </p:spPr>
      </p:pic>
      <p:pic>
        <p:nvPicPr>
          <p:cNvPr id="9" name="Picture 8" descr="green, light, lights, red, road, traffic, yello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702" y="4449897"/>
            <a:ext cx="2264197" cy="2264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hina-review.com.ua/uploads/posts/2012-05/1336122523_1314048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6301" y="4394536"/>
            <a:ext cx="2425849" cy="23451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visti.rovno.ua/images/articles/1136/middle/Shkolyar_.jpg."/>
          <p:cNvPicPr>
            <a:picLocks noChangeAspect="1" noChangeArrowheads="1"/>
          </p:cNvPicPr>
          <p:nvPr/>
        </p:nvPicPr>
        <p:blipFill rotWithShape="1">
          <a:blip r:embed="rId6">
            <a:extLst>
              <a:ext uri="{28A0092B-C50C-407E-A947-70E740481C1C}">
                <a14:useLocalDpi xmlns:a14="http://schemas.microsoft.com/office/drawing/2010/main" val="0"/>
              </a:ext>
            </a:extLst>
          </a:blip>
          <a:srcRect l="15254" r="12292"/>
          <a:stretch/>
        </p:blipFill>
        <p:spPr bwMode="auto">
          <a:xfrm>
            <a:off x="4774396" y="4379038"/>
            <a:ext cx="1951868" cy="226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23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4924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smtClean="0">
                <a:solidFill>
                  <a:srgbClr val="FFFFFF"/>
                </a:solidFill>
              </a:rPr>
              <a:t>Виконавець-машина </a:t>
            </a:r>
            <a:r>
              <a:rPr lang="uk-UA" sz="2600" b="1" i="1" dirty="0">
                <a:solidFill>
                  <a:srgbClr val="FFFFFF"/>
                </a:solidFill>
              </a:rPr>
              <a:t>відрізняється від виконавця-людини? </a:t>
            </a:r>
          </a:p>
        </p:txBody>
      </p:sp>
      <p:sp>
        <p:nvSpPr>
          <p:cNvPr id="12" name="TextBox 11"/>
          <p:cNvSpPr txBox="1"/>
          <p:nvPr/>
        </p:nvSpPr>
        <p:spPr>
          <a:xfrm>
            <a:off x="72008" y="1726722"/>
            <a:ext cx="1187494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Людина може мислити. Вона сама приймає рішення. Машина може виконувати лише ті команди, які для неї склала людина і при її створенні передбачила можливість їх виконання.</a:t>
            </a:r>
          </a:p>
        </p:txBody>
      </p:sp>
      <p:pic>
        <p:nvPicPr>
          <p:cNvPr id="13" name="Picture 2" descr="http://www.downstech.com.au/images/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84" y="3578296"/>
            <a:ext cx="6187984" cy="3279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g1.liveinternet.ru/images/foto/b/2/317/2931317/f_195123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 y="3558980"/>
            <a:ext cx="4841844" cy="329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11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розв'язувати задачу за вказаним алгоритмом </a:t>
            </a:r>
            <a:r>
              <a:rPr lang="uk-UA" sz="2800" b="1" i="1" dirty="0">
                <a:solidFill>
                  <a:srgbClr val="FFFF00"/>
                </a:solidFill>
              </a:rPr>
              <a:t>формально</a:t>
            </a:r>
            <a:r>
              <a:rPr lang="uk-UA" sz="2800" b="1" i="1" dirty="0">
                <a:solidFill>
                  <a:srgbClr val="FFFFFF"/>
                </a:solidFill>
              </a:rPr>
              <a:t>, тобто виконувати послідовно команду за командою, не вносячи ані до послідовності, ані до жодної команди алгоритму ніяких змін.</a:t>
            </a:r>
          </a:p>
        </p:txBody>
      </p:sp>
      <p:pic>
        <p:nvPicPr>
          <p:cNvPr id="8194" name="Picture 2" descr="algorithm, analytics, business, process, sequence, workflow icon">
            <a:extLst>
              <a:ext uri="{FF2B5EF4-FFF2-40B4-BE49-F238E27FC236}">
                <a16:creationId xmlns:a16="http://schemas.microsoft.com/office/drawing/2014/main" id="{67D96FA8-F717-4D50-90A2-B2EE2B991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42" b="29686"/>
          <a:stretch/>
        </p:blipFill>
        <p:spPr bwMode="auto">
          <a:xfrm>
            <a:off x="830101" y="3167846"/>
            <a:ext cx="9735127" cy="336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61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Effect transition="in" filter="fade">
                                      <p:cBhvr>
                                        <p:cTn id="1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Алгоритми та їх виконавці</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0" y="1068446"/>
            <a:ext cx="3455797" cy="5132371"/>
          </a:xfrm>
          <a:prstGeom prst="rect">
            <a:avLst/>
          </a:prstGeom>
        </p:spPr>
      </p:pic>
      <p:sp>
        <p:nvSpPr>
          <p:cNvPr id="5" name="Прямоугольник 4"/>
          <p:cNvSpPr/>
          <p:nvPr/>
        </p:nvSpPr>
        <p:spPr>
          <a:xfrm>
            <a:off x="4523874" y="1667924"/>
            <a:ext cx="6819128" cy="2246769"/>
          </a:xfrm>
          <a:prstGeom prst="rect">
            <a:avLst/>
          </a:prstGeom>
          <a:solidFill>
            <a:srgbClr val="FF0000"/>
          </a:solidFill>
        </p:spPr>
        <p:txBody>
          <a:bodyPr wrap="square">
            <a:spAutoFit/>
          </a:bodyPr>
          <a:lstStyle/>
          <a:p>
            <a:pPr algn="ctr"/>
            <a:r>
              <a:rPr lang="uk-UA" sz="2800" b="1" dirty="0">
                <a:solidFill>
                  <a:schemeClr val="bg1"/>
                </a:solidFill>
              </a:rPr>
              <a:t>Якщо виконавець не матиме уявлення про мету, з якою він виконує алгоритм, то такий алгоритм називається </a:t>
            </a:r>
            <a:r>
              <a:rPr lang="uk-UA" sz="2800" b="1" dirty="0">
                <a:solidFill>
                  <a:srgbClr val="FFFF00"/>
                </a:solidFill>
              </a:rPr>
              <a:t>формальним</a:t>
            </a:r>
            <a:endParaRPr lang="ru-RU" sz="2800" b="1" dirty="0">
              <a:solidFill>
                <a:srgbClr val="FFFF00"/>
              </a:solidFill>
            </a:endParaRPr>
          </a:p>
        </p:txBody>
      </p:sp>
    </p:spTree>
    <p:extLst>
      <p:ext uri="{BB962C8B-B14F-4D97-AF65-F5344CB8AC3E}">
        <p14:creationId xmlns:p14="http://schemas.microsoft.com/office/powerpoint/2010/main" val="2294297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err="1" smtClean="0"/>
              <a:t>Алгоритми</a:t>
            </a:r>
            <a:r>
              <a:rPr lang="ru-RU" sz="3600" dirty="0" smtClean="0"/>
              <a:t> та </a:t>
            </a:r>
            <a:r>
              <a:rPr lang="uk-UA" sz="3600" dirty="0" smtClean="0"/>
              <a:t>їх виконавці</a:t>
            </a:r>
            <a:endParaRPr lang="ru-RU" sz="3600" dirty="0"/>
          </a:p>
        </p:txBody>
      </p:sp>
      <p:pic>
        <p:nvPicPr>
          <p:cNvPr id="3" name="Picture 2" descr="Картинки по запросу Комп’ю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8" y="2411978"/>
            <a:ext cx="5193145" cy="3363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Картинки по запросу Смартфо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38" y="2411978"/>
            <a:ext cx="5291941" cy="3521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6852" y="1617785"/>
            <a:ext cx="9457789" cy="461665"/>
          </a:xfrm>
          <a:prstGeom prst="rect">
            <a:avLst/>
          </a:prstGeom>
          <a:solidFill>
            <a:srgbClr val="0070C0"/>
          </a:solidFill>
          <a:ln>
            <a:solidFill>
              <a:schemeClr val="tx1"/>
            </a:solidFill>
          </a:ln>
        </p:spPr>
        <p:txBody>
          <a:bodyPr wrap="square" rtlCol="0">
            <a:spAutoFit/>
          </a:bodyPr>
          <a:lstStyle/>
          <a:p>
            <a:pPr algn="ctr"/>
            <a:r>
              <a:rPr lang="ru-RU" sz="2400" b="1" dirty="0" smtClean="0">
                <a:solidFill>
                  <a:schemeClr val="bg1"/>
                </a:solidFill>
              </a:rPr>
              <a:t>Де </a:t>
            </a:r>
            <a:r>
              <a:rPr lang="ru-RU" sz="2400" b="1" dirty="0" err="1" smtClean="0">
                <a:solidFill>
                  <a:schemeClr val="bg1"/>
                </a:solidFill>
              </a:rPr>
              <a:t>використовується</a:t>
            </a:r>
            <a:r>
              <a:rPr lang="ru-RU" sz="2400" b="1" dirty="0" smtClean="0">
                <a:solidFill>
                  <a:schemeClr val="bg1"/>
                </a:solidFill>
              </a:rPr>
              <a:t> </a:t>
            </a:r>
            <a:r>
              <a:rPr lang="ru-RU" sz="2400" b="1" dirty="0" err="1" smtClean="0">
                <a:solidFill>
                  <a:schemeClr val="bg1"/>
                </a:solidFill>
              </a:rPr>
              <a:t>формальний</a:t>
            </a:r>
            <a:r>
              <a:rPr lang="ru-RU" sz="2400" b="1" dirty="0" smtClean="0">
                <a:solidFill>
                  <a:schemeClr val="bg1"/>
                </a:solidFill>
              </a:rPr>
              <a:t> алгоритм?</a:t>
            </a:r>
            <a:endParaRPr lang="ru-RU" sz="2400" b="1" dirty="0">
              <a:solidFill>
                <a:schemeClr val="bg1"/>
              </a:solidFill>
            </a:endParaRPr>
          </a:p>
        </p:txBody>
      </p:sp>
    </p:spTree>
    <p:extLst>
      <p:ext uri="{BB962C8B-B14F-4D97-AF65-F5344CB8AC3E}">
        <p14:creationId xmlns:p14="http://schemas.microsoft.com/office/powerpoint/2010/main" val="229885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Планування</a:t>
            </a:r>
          </a:p>
        </p:txBody>
      </p:sp>
      <p:pic>
        <p:nvPicPr>
          <p:cNvPr id="12" name="Picture 2" descr="http://www.oskbes.ru/i/227-main.jpg"/>
          <p:cNvPicPr>
            <a:picLocks noChangeAspect="1" noChangeArrowheads="1"/>
          </p:cNvPicPr>
          <p:nvPr/>
        </p:nvPicPr>
        <p:blipFill rotWithShape="1">
          <a:blip r:embed="rId4">
            <a:extLst>
              <a:ext uri="{28A0092B-C50C-407E-A947-70E740481C1C}">
                <a14:useLocalDpi xmlns:a14="http://schemas.microsoft.com/office/drawing/2010/main" val="0"/>
              </a:ext>
            </a:extLst>
          </a:blip>
          <a:srcRect l="9725" r="3989"/>
          <a:stretch/>
        </p:blipFill>
        <p:spPr bwMode="auto">
          <a:xfrm>
            <a:off x="75194" y="2389876"/>
            <a:ext cx="3443716" cy="2358066"/>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5" cstate="print"/>
          <a:stretch>
            <a:fillRect/>
          </a:stretch>
        </p:blipFill>
        <p:spPr>
          <a:xfrm>
            <a:off x="2775179" y="2389876"/>
            <a:ext cx="432048" cy="689116"/>
          </a:xfrm>
          <a:prstGeom prst="rect">
            <a:avLst/>
          </a:prstGeom>
        </p:spPr>
      </p:pic>
      <p:pic>
        <p:nvPicPr>
          <p:cNvPr id="14" name="Рисунок 13"/>
          <p:cNvPicPr>
            <a:picLocks noChangeAspect="1"/>
          </p:cNvPicPr>
          <p:nvPr/>
        </p:nvPicPr>
        <p:blipFill>
          <a:blip r:embed="rId5" cstate="print"/>
          <a:stretch>
            <a:fillRect/>
          </a:stretch>
        </p:blipFill>
        <p:spPr>
          <a:xfrm>
            <a:off x="3207227" y="2389876"/>
            <a:ext cx="432048" cy="689116"/>
          </a:xfrm>
          <a:prstGeom prst="rect">
            <a:avLst/>
          </a:prstGeom>
        </p:spPr>
      </p:pic>
      <p:pic>
        <p:nvPicPr>
          <p:cNvPr id="15" name="Picture 4" descr="http://stroymag.zp.ua/uploads/imagebox/%D0%BC%D0%B5%D0%B1%D0%B5%D0%BB%D1%8C/%D0%B4%D0%B8%D0%B2%D0%B0%D0%BD%D1%8B.jpg"/>
          <p:cNvPicPr>
            <a:picLocks noChangeAspect="1" noChangeArrowheads="1"/>
          </p:cNvPicPr>
          <p:nvPr/>
        </p:nvPicPr>
        <p:blipFill rotWithShape="1">
          <a:blip r:embed="rId6">
            <a:extLst>
              <a:ext uri="{28A0092B-C50C-407E-A947-70E740481C1C}">
                <a14:useLocalDpi xmlns:a14="http://schemas.microsoft.com/office/drawing/2010/main" val="0"/>
              </a:ext>
            </a:extLst>
          </a:blip>
          <a:srcRect t="16099" b="16661"/>
          <a:stretch/>
        </p:blipFill>
        <p:spPr bwMode="auto">
          <a:xfrm>
            <a:off x="4070784" y="2102116"/>
            <a:ext cx="5929811" cy="2990384"/>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p:cNvPicPr>
            <a:picLocks noChangeAspect="1"/>
          </p:cNvPicPr>
          <p:nvPr/>
        </p:nvPicPr>
        <p:blipFill>
          <a:blip r:embed="rId5" cstate="print"/>
          <a:stretch>
            <a:fillRect/>
          </a:stretch>
        </p:blipFill>
        <p:spPr>
          <a:xfrm flipH="1" flipV="1">
            <a:off x="4591476" y="2091812"/>
            <a:ext cx="432048" cy="689116"/>
          </a:xfrm>
          <a:prstGeom prst="rect">
            <a:avLst/>
          </a:prstGeom>
        </p:spPr>
      </p:pic>
      <p:sp>
        <p:nvSpPr>
          <p:cNvPr id="20" name="Прямокутник 19"/>
          <p:cNvSpPr/>
          <p:nvPr/>
        </p:nvSpPr>
        <p:spPr>
          <a:xfrm>
            <a:off x="6389377" y="1281880"/>
            <a:ext cx="1813317" cy="1107996"/>
          </a:xfrm>
          <a:prstGeom prst="rect">
            <a:avLst/>
          </a:prstGeom>
        </p:spPr>
        <p:txBody>
          <a:bodyPr wrap="none">
            <a:spAutoFit/>
          </a:bodyPr>
          <a:lstStyle/>
          <a:p>
            <a:r>
              <a:rPr lang="uk-UA" sz="6600" b="1" dirty="0"/>
              <a:t>И=У</a:t>
            </a:r>
          </a:p>
        </p:txBody>
      </p:sp>
      <p:sp>
        <p:nvSpPr>
          <p:cNvPr id="21" name="Прямокутник 20"/>
          <p:cNvSpPr/>
          <p:nvPr/>
        </p:nvSpPr>
        <p:spPr>
          <a:xfrm>
            <a:off x="9659633" y="2664367"/>
            <a:ext cx="2308645" cy="1862048"/>
          </a:xfrm>
          <a:prstGeom prst="rect">
            <a:avLst/>
          </a:prstGeom>
        </p:spPr>
        <p:txBody>
          <a:bodyPr wrap="none">
            <a:spAutoFit/>
          </a:bodyPr>
          <a:lstStyle/>
          <a:p>
            <a:r>
              <a:rPr lang="uk-UA" sz="11500" b="1" dirty="0"/>
              <a:t>НЯ</a:t>
            </a:r>
          </a:p>
        </p:txBody>
      </p:sp>
    </p:spTree>
    <p:extLst>
      <p:ext uri="{BB962C8B-B14F-4D97-AF65-F5344CB8AC3E}">
        <p14:creationId xmlns:p14="http://schemas.microsoft.com/office/powerpoint/2010/main" val="4032024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Виконавець</a:t>
            </a:r>
          </a:p>
        </p:txBody>
      </p:sp>
      <p:pic>
        <p:nvPicPr>
          <p:cNvPr id="13" name="Picture 2" descr="http://discussiya.com/wp-content/uploads/2014/07/gra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91" y="1798541"/>
            <a:ext cx="3881274" cy="3881274"/>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5" cstate="print"/>
          <a:stretch>
            <a:fillRect/>
          </a:stretch>
        </p:blipFill>
        <p:spPr>
          <a:xfrm>
            <a:off x="3446663" y="2072773"/>
            <a:ext cx="432048" cy="689116"/>
          </a:xfrm>
          <a:prstGeom prst="rect">
            <a:avLst/>
          </a:prstGeom>
        </p:spPr>
      </p:pic>
      <p:pic>
        <p:nvPicPr>
          <p:cNvPr id="15" name="Рисунок 14"/>
          <p:cNvPicPr>
            <a:picLocks noChangeAspect="1"/>
          </p:cNvPicPr>
          <p:nvPr/>
        </p:nvPicPr>
        <p:blipFill>
          <a:blip r:embed="rId5" cstate="print"/>
          <a:stretch>
            <a:fillRect/>
          </a:stretch>
        </p:blipFill>
        <p:spPr>
          <a:xfrm>
            <a:off x="3878711" y="2072773"/>
            <a:ext cx="432048" cy="689116"/>
          </a:xfrm>
          <a:prstGeom prst="rect">
            <a:avLst/>
          </a:prstGeom>
        </p:spPr>
      </p:pic>
      <p:pic>
        <p:nvPicPr>
          <p:cNvPr id="16" name="Рисунок 15"/>
          <p:cNvPicPr>
            <a:picLocks noChangeAspect="1"/>
          </p:cNvPicPr>
          <p:nvPr/>
        </p:nvPicPr>
        <p:blipFill>
          <a:blip r:embed="rId5" cstate="print"/>
          <a:stretch>
            <a:fillRect/>
          </a:stretch>
        </p:blipFill>
        <p:spPr>
          <a:xfrm>
            <a:off x="4310759" y="2072773"/>
            <a:ext cx="432048" cy="689116"/>
          </a:xfrm>
          <a:prstGeom prst="rect">
            <a:avLst/>
          </a:prstGeom>
        </p:spPr>
      </p:pic>
      <p:pic>
        <p:nvPicPr>
          <p:cNvPr id="20" name="Рисунок 19"/>
          <p:cNvPicPr>
            <a:picLocks noChangeAspect="1"/>
          </p:cNvPicPr>
          <p:nvPr/>
        </p:nvPicPr>
        <p:blipFill>
          <a:blip r:embed="rId5" cstate="print"/>
          <a:stretch>
            <a:fillRect/>
          </a:stretch>
        </p:blipFill>
        <p:spPr>
          <a:xfrm>
            <a:off x="4742807" y="2072773"/>
            <a:ext cx="432048" cy="689116"/>
          </a:xfrm>
          <a:prstGeom prst="rect">
            <a:avLst/>
          </a:prstGeom>
        </p:spPr>
      </p:pic>
      <p:sp>
        <p:nvSpPr>
          <p:cNvPr id="21" name="Прямокутник 20"/>
          <p:cNvSpPr/>
          <p:nvPr/>
        </p:nvSpPr>
        <p:spPr>
          <a:xfrm>
            <a:off x="3916770" y="3507930"/>
            <a:ext cx="2263761" cy="1569660"/>
          </a:xfrm>
          <a:prstGeom prst="rect">
            <a:avLst/>
          </a:prstGeom>
        </p:spPr>
        <p:txBody>
          <a:bodyPr wrap="none">
            <a:spAutoFit/>
          </a:bodyPr>
          <a:lstStyle/>
          <a:p>
            <a:pPr fontAlgn="base">
              <a:spcBef>
                <a:spcPct val="0"/>
              </a:spcBef>
              <a:spcAft>
                <a:spcPct val="0"/>
              </a:spcAft>
            </a:pPr>
            <a:r>
              <a:rPr lang="uk-UA" sz="9600" b="1" dirty="0">
                <a:solidFill>
                  <a:srgbClr val="19426B"/>
                </a:solidFill>
                <a:latin typeface="Arial" panose="020B0604020202020204" pitchFamily="34" charset="0"/>
              </a:rPr>
              <a:t>н=к</a:t>
            </a:r>
          </a:p>
        </p:txBody>
      </p:sp>
      <p:pic>
        <p:nvPicPr>
          <p:cNvPr id="27" name="Picture 4" descr="http://www.fonstola.ru/pic/201206/1400x1050/fonstola.ru-780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364" r="33610"/>
          <a:stretch/>
        </p:blipFill>
        <p:spPr bwMode="auto">
          <a:xfrm>
            <a:off x="6619737" y="1225329"/>
            <a:ext cx="2664297" cy="4075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8" name="Прямокутник 27"/>
          <p:cNvSpPr/>
          <p:nvPr/>
        </p:nvSpPr>
        <p:spPr>
          <a:xfrm>
            <a:off x="9461632" y="2961141"/>
            <a:ext cx="2332690" cy="1107996"/>
          </a:xfrm>
          <a:prstGeom prst="rect">
            <a:avLst/>
          </a:prstGeom>
        </p:spPr>
        <p:txBody>
          <a:bodyPr wrap="none">
            <a:spAutoFit/>
          </a:bodyPr>
          <a:lstStyle/>
          <a:p>
            <a:pPr fontAlgn="base">
              <a:spcBef>
                <a:spcPct val="0"/>
              </a:spcBef>
              <a:spcAft>
                <a:spcPct val="0"/>
              </a:spcAft>
            </a:pPr>
            <a:r>
              <a:rPr lang="uk-UA" sz="6600" b="1" dirty="0">
                <a:solidFill>
                  <a:srgbClr val="19426B"/>
                </a:solidFill>
                <a:latin typeface="Arial" panose="020B0604020202020204" pitchFamily="34" charset="0"/>
              </a:rPr>
              <a:t>ГР=Н</a:t>
            </a:r>
          </a:p>
        </p:txBody>
      </p:sp>
    </p:spTree>
    <p:extLst>
      <p:ext uri="{BB962C8B-B14F-4D97-AF65-F5344CB8AC3E}">
        <p14:creationId xmlns:p14="http://schemas.microsoft.com/office/powerpoint/2010/main" val="407529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Алгоритм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pic>
        <p:nvPicPr>
          <p:cNvPr id="22" name="Picture 2" descr="http://www.hotel-central.com.ua/img/conference/big_c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02" y="2032212"/>
            <a:ext cx="3496256" cy="2622192"/>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a:blip r:embed="rId5" cstate="print"/>
          <a:stretch>
            <a:fillRect/>
          </a:stretch>
        </p:blipFill>
        <p:spPr>
          <a:xfrm flipH="1" flipV="1">
            <a:off x="241051" y="1981674"/>
            <a:ext cx="432048" cy="689116"/>
          </a:xfrm>
          <a:prstGeom prst="rect">
            <a:avLst/>
          </a:prstGeom>
        </p:spPr>
      </p:pic>
      <p:pic>
        <p:nvPicPr>
          <p:cNvPr id="24" name="Picture 4" descr="http://otvetin.ru/uploads/posts/2009-12/1260274384_gor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09" r="20876" b="35514"/>
          <a:stretch/>
        </p:blipFill>
        <p:spPr bwMode="auto">
          <a:xfrm>
            <a:off x="4007748" y="2032211"/>
            <a:ext cx="2727945" cy="2622193"/>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5" cstate="print"/>
          <a:stretch>
            <a:fillRect/>
          </a:stretch>
        </p:blipFill>
        <p:spPr>
          <a:xfrm>
            <a:off x="6309796" y="2032211"/>
            <a:ext cx="432048" cy="689116"/>
          </a:xfrm>
          <a:prstGeom prst="rect">
            <a:avLst/>
          </a:prstGeom>
        </p:spPr>
      </p:pic>
      <p:pic>
        <p:nvPicPr>
          <p:cNvPr id="26" name="Picture 6" descr="http://animalbox.ru/wp-content/uploads/2012/02/cit_jum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5190" y="2076653"/>
            <a:ext cx="3496257" cy="2622193"/>
          </a:xfrm>
          <a:prstGeom prst="rect">
            <a:avLst/>
          </a:prstGeom>
          <a:noFill/>
          <a:extLst>
            <a:ext uri="{909E8E84-426E-40DD-AFC4-6F175D3DCCD1}">
              <a14:hiddenFill xmlns:a14="http://schemas.microsoft.com/office/drawing/2010/main">
                <a:solidFill>
                  <a:srgbClr val="FFFFFF"/>
                </a:solidFill>
              </a14:hiddenFill>
            </a:ext>
          </a:extLst>
        </p:spPr>
      </p:pic>
      <p:pic>
        <p:nvPicPr>
          <p:cNvPr id="29" name="Рисунок 28"/>
          <p:cNvPicPr>
            <a:picLocks noChangeAspect="1"/>
          </p:cNvPicPr>
          <p:nvPr/>
        </p:nvPicPr>
        <p:blipFill>
          <a:blip r:embed="rId5" cstate="print"/>
          <a:stretch>
            <a:fillRect/>
          </a:stretch>
        </p:blipFill>
        <p:spPr>
          <a:xfrm flipH="1" flipV="1">
            <a:off x="7358306" y="2032211"/>
            <a:ext cx="432048" cy="689116"/>
          </a:xfrm>
          <a:prstGeom prst="rect">
            <a:avLst/>
          </a:prstGeom>
        </p:spPr>
      </p:pic>
      <p:sp>
        <p:nvSpPr>
          <p:cNvPr id="30" name="Прямокутник 29"/>
          <p:cNvSpPr/>
          <p:nvPr/>
        </p:nvSpPr>
        <p:spPr>
          <a:xfrm>
            <a:off x="10850449" y="2395004"/>
            <a:ext cx="1276311" cy="1862048"/>
          </a:xfrm>
          <a:prstGeom prst="rect">
            <a:avLst/>
          </a:prstGeom>
        </p:spPr>
        <p:txBody>
          <a:bodyPr wrap="none">
            <a:spAutoFit/>
          </a:bodyPr>
          <a:lstStyle/>
          <a:p>
            <a:r>
              <a:rPr lang="uk-UA" sz="11500" b="1" dirty="0"/>
              <a:t>м</a:t>
            </a:r>
          </a:p>
        </p:txBody>
      </p:sp>
    </p:spTree>
    <p:extLst>
      <p:ext uri="{BB962C8B-B14F-4D97-AF65-F5344CB8AC3E}">
        <p14:creationId xmlns:p14="http://schemas.microsoft.com/office/powerpoint/2010/main" val="389726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8792" y="5882053"/>
            <a:ext cx="7815443" cy="830997"/>
          </a:xfrm>
          <a:prstGeom prst="rect">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800" b="1" dirty="0" err="1" smtClean="0">
                <a:solidFill>
                  <a:schemeClr val="bg1"/>
                </a:solidFill>
              </a:rPr>
              <a:t>Посл</a:t>
            </a:r>
            <a:r>
              <a:rPr lang="uk-UA" sz="4800" b="1" dirty="0" err="1" smtClean="0">
                <a:solidFill>
                  <a:schemeClr val="bg1"/>
                </a:solidFill>
              </a:rPr>
              <a:t>ідовність</a:t>
            </a:r>
            <a:endParaRPr lang="ru-RU" sz="4800" b="1" dirty="0" smtClean="0">
              <a:solidFill>
                <a:schemeClr val="bg1"/>
              </a:solidFill>
            </a:endParaRPr>
          </a:p>
        </p:txBody>
      </p:sp>
      <p:pic>
        <p:nvPicPr>
          <p:cNvPr id="22" name="Picture 2" descr="Картинки по запросу подаро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76" y="1347779"/>
            <a:ext cx="3396870" cy="33968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32579" y="4871844"/>
            <a:ext cx="1091690" cy="523220"/>
          </a:xfrm>
          <a:prstGeom prst="rect">
            <a:avLst/>
          </a:prstGeom>
          <a:noFill/>
        </p:spPr>
        <p:txBody>
          <a:bodyPr wrap="square" rtlCol="0">
            <a:spAutoFit/>
          </a:bodyPr>
          <a:lstStyle/>
          <a:p>
            <a:r>
              <a:rPr lang="uk-UA" sz="2800" b="1" dirty="0" smtClean="0">
                <a:solidFill>
                  <a:srgbClr val="584332"/>
                </a:solidFill>
              </a:rPr>
              <a:t>1,2</a:t>
            </a:r>
            <a:endParaRPr lang="ru-RU" sz="2800" b="1" dirty="0">
              <a:solidFill>
                <a:srgbClr val="584332"/>
              </a:solidFill>
            </a:endParaRPr>
          </a:p>
        </p:txBody>
      </p:sp>
      <p:pic>
        <p:nvPicPr>
          <p:cNvPr id="24" name="Picture 4" descr="Картинки по запросу след ботин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429" y="1217470"/>
            <a:ext cx="1496937" cy="37237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Картинки по запросу ове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5256" y="1658316"/>
            <a:ext cx="3302894" cy="247717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826867" y="4076281"/>
            <a:ext cx="3103561" cy="523220"/>
          </a:xfrm>
          <a:prstGeom prst="rect">
            <a:avLst/>
          </a:prstGeom>
          <a:noFill/>
        </p:spPr>
        <p:txBody>
          <a:bodyPr wrap="square" rtlCol="0">
            <a:spAutoFit/>
          </a:bodyPr>
          <a:lstStyle/>
          <a:p>
            <a:r>
              <a:rPr lang="uk-UA" sz="2800" b="1" dirty="0" smtClean="0">
                <a:solidFill>
                  <a:srgbClr val="584332"/>
                </a:solidFill>
              </a:rPr>
              <a:t>1,2,4</a:t>
            </a:r>
            <a:endParaRPr lang="ru-RU" sz="2800" b="1" dirty="0">
              <a:solidFill>
                <a:srgbClr val="584332"/>
              </a:solidFill>
            </a:endParaRPr>
          </a:p>
        </p:txBody>
      </p:sp>
      <p:pic>
        <p:nvPicPr>
          <p:cNvPr id="29" name="Picture 8" descr="Картинки по запросу міст"/>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7567"/>
          <a:stretch/>
        </p:blipFill>
        <p:spPr bwMode="auto">
          <a:xfrm>
            <a:off x="9053072" y="1599459"/>
            <a:ext cx="2506072" cy="2594884"/>
          </a:xfrm>
          <a:prstGeom prst="rect">
            <a:avLst/>
          </a:prstGeom>
          <a:noFill/>
          <a:extLst>
            <a:ext uri="{909E8E84-426E-40DD-AFC4-6F175D3DCCD1}">
              <a14:hiddenFill xmlns:a14="http://schemas.microsoft.com/office/drawing/2010/main">
                <a:solidFill>
                  <a:srgbClr val="FFFFFF"/>
                </a:solidFill>
              </a14:hiddenFill>
            </a:ext>
          </a:extLst>
        </p:spPr>
      </p:pic>
      <p:pic>
        <p:nvPicPr>
          <p:cNvPr id="30" name="Рисунок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1867" y="1398761"/>
            <a:ext cx="892363" cy="979469"/>
          </a:xfrm>
          <a:prstGeom prst="rect">
            <a:avLst/>
          </a:prstGeom>
        </p:spPr>
      </p:pic>
      <p:pic>
        <p:nvPicPr>
          <p:cNvPr id="31" name="Picture 10" descr="Картинки по запросу буква мягкий зна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43476" y="3909297"/>
            <a:ext cx="1076873" cy="125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39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683348" y="5445224"/>
            <a:ext cx="5196859"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команд</a:t>
            </a:r>
          </a:p>
        </p:txBody>
      </p:sp>
      <p:sp>
        <p:nvSpPr>
          <p:cNvPr id="15" name="TextBox 14"/>
          <p:cNvSpPr txBox="1"/>
          <p:nvPr/>
        </p:nvSpPr>
        <p:spPr>
          <a:xfrm>
            <a:off x="247202" y="5445224"/>
            <a:ext cx="5196859"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Система</a:t>
            </a:r>
          </a:p>
        </p:txBody>
      </p:sp>
      <p:pic>
        <p:nvPicPr>
          <p:cNvPr id="3" name="Рисунок 2"/>
          <p:cNvPicPr>
            <a:picLocks noChangeAspect="1"/>
          </p:cNvPicPr>
          <p:nvPr/>
        </p:nvPicPr>
        <p:blipFill>
          <a:blip r:embed="rId4"/>
          <a:stretch>
            <a:fillRect/>
          </a:stretch>
        </p:blipFill>
        <p:spPr>
          <a:xfrm>
            <a:off x="0" y="2013531"/>
            <a:ext cx="12192000" cy="2706953"/>
          </a:xfrm>
          <a:prstGeom prst="rect">
            <a:avLst/>
          </a:prstGeom>
        </p:spPr>
      </p:pic>
    </p:spTree>
    <p:extLst>
      <p:ext uri="{BB962C8B-B14F-4D97-AF65-F5344CB8AC3E}">
        <p14:creationId xmlns:p14="http://schemas.microsoft.com/office/powerpoint/2010/main" val="158561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Повторюємо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7" name="Стрілка вправо 8"/>
          <p:cNvSpPr/>
          <p:nvPr/>
        </p:nvSpPr>
        <p:spPr bwMode="auto">
          <a:xfrm>
            <a:off x="2049083" y="4378423"/>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Подають</a:t>
            </a:r>
          </a:p>
        </p:txBody>
      </p:sp>
      <p:sp>
        <p:nvSpPr>
          <p:cNvPr id="8" name="Стрілка вправо 7"/>
          <p:cNvSpPr/>
          <p:nvPr/>
        </p:nvSpPr>
        <p:spPr bwMode="auto">
          <a:xfrm>
            <a:off x="2049083" y="2563687"/>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Виконують</a:t>
            </a:r>
          </a:p>
        </p:txBody>
      </p:sp>
      <p:sp>
        <p:nvSpPr>
          <p:cNvPr id="9" name="Овал 8"/>
          <p:cNvSpPr/>
          <p:nvPr/>
        </p:nvSpPr>
        <p:spPr bwMode="auto">
          <a:xfrm>
            <a:off x="810411" y="2779711"/>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Алгоритм</a:t>
            </a:r>
          </a:p>
        </p:txBody>
      </p:sp>
      <p:sp>
        <p:nvSpPr>
          <p:cNvPr id="10" name="Овал 9"/>
          <p:cNvSpPr/>
          <p:nvPr/>
        </p:nvSpPr>
        <p:spPr bwMode="auto">
          <a:xfrm>
            <a:off x="5073419" y="1801824"/>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Виконавці</a:t>
            </a:r>
          </a:p>
        </p:txBody>
      </p:sp>
      <p:sp>
        <p:nvSpPr>
          <p:cNvPr id="12" name="TextBox 11"/>
          <p:cNvSpPr txBox="1"/>
          <p:nvPr/>
        </p:nvSpPr>
        <p:spPr>
          <a:xfrm>
            <a:off x="6807448" y="1916409"/>
            <a:ext cx="2472880"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Люди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3" name="TextBox 12"/>
          <p:cNvSpPr txBox="1"/>
          <p:nvPr/>
        </p:nvSpPr>
        <p:spPr>
          <a:xfrm>
            <a:off x="7464218" y="2755664"/>
            <a:ext cx="2284215"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Машини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4" name="TextBox 13"/>
          <p:cNvSpPr txBox="1"/>
          <p:nvPr/>
        </p:nvSpPr>
        <p:spPr>
          <a:xfrm>
            <a:off x="6807447" y="3552843"/>
            <a:ext cx="2472881"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Пристрої</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5" name="TextBox 14"/>
          <p:cNvSpPr txBox="1"/>
          <p:nvPr/>
        </p:nvSpPr>
        <p:spPr>
          <a:xfrm>
            <a:off x="5145427" y="4226210"/>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Словесна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6" name="TextBox 15"/>
          <p:cNvSpPr txBox="1"/>
          <p:nvPr/>
        </p:nvSpPr>
        <p:spPr>
          <a:xfrm>
            <a:off x="5145427" y="5096377"/>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Графічна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7" name="TextBox 16"/>
          <p:cNvSpPr txBox="1"/>
          <p:nvPr/>
        </p:nvSpPr>
        <p:spPr>
          <a:xfrm rot="16200000">
            <a:off x="8344149" y="3639263"/>
            <a:ext cx="5111774" cy="1139726"/>
          </a:xfrm>
          <a:prstGeom prst="roundRect">
            <a:avLst>
              <a:gd name="adj" fmla="val 9736"/>
            </a:avLst>
          </a:prstGeom>
          <a:solidFill>
            <a:srgbClr val="FFC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002060"/>
                </a:solidFill>
                <a:effectLst/>
                <a:uLnTx/>
                <a:uFillTx/>
                <a:latin typeface="Verdana"/>
                <a:ea typeface="+mn-ea"/>
                <a:cs typeface="+mn-cs"/>
              </a:rPr>
              <a:t>Система команд виконавця</a:t>
            </a:r>
          </a:p>
        </p:txBody>
      </p:sp>
    </p:spTree>
    <p:extLst>
      <p:ext uri="{BB962C8B-B14F-4D97-AF65-F5344CB8AC3E}">
        <p14:creationId xmlns:p14="http://schemas.microsoft.com/office/powerpoint/2010/main" val="316688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68451" y="2545670"/>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a:solidFill>
                  <a:srgbClr val="FFFFFF"/>
                </a:solidFill>
              </a:rPr>
              <a:t>Що таке команда?</a:t>
            </a:r>
            <a:endParaRPr lang="uk-UA" sz="2800" b="1" i="1" kern="0" dirty="0">
              <a:solidFill>
                <a:srgbClr val="FFFFFF"/>
              </a:solidFill>
            </a:endParaRP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451" y="4142516"/>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Хто або що може бути виконавцем алгоритму?</a:t>
            </a:r>
          </a:p>
        </p:txBody>
      </p:sp>
      <p:sp>
        <p:nvSpPr>
          <p:cNvPr id="10" name="TextBox 9"/>
          <p:cNvSpPr txBox="1"/>
          <p:nvPr/>
        </p:nvSpPr>
        <p:spPr>
          <a:xfrm>
            <a:off x="-3633" y="5238319"/>
            <a:ext cx="10525774" cy="523220"/>
          </a:xfrm>
          <a:prstGeom prst="rect">
            <a:avLst/>
          </a:prstGeom>
          <a:solidFill>
            <a:schemeClr val="accent2"/>
          </a:solidFill>
          <a:ln>
            <a:noFill/>
          </a:ln>
          <a:effectLst>
            <a:outerShdw blurRad="57150" dist="19050" dir="5400000" algn="ctr" rotWithShape="0">
              <a:srgbClr val="000000">
                <a:alpha val="63000"/>
              </a:srgbClr>
            </a:outerShdw>
          </a:effectLst>
        </p:spPr>
        <p:txBody>
          <a:bodyPr wrap="square" rtlCol="0">
            <a:spAutoFit/>
          </a:bodyPr>
          <a:lstStyle/>
          <a:p>
            <a:pPr lvl="1" fontAlgn="base">
              <a:spcBef>
                <a:spcPct val="0"/>
              </a:spcBef>
              <a:spcAft>
                <a:spcPct val="0"/>
              </a:spcAft>
              <a:defRPr/>
            </a:pPr>
            <a:r>
              <a:rPr lang="uk-UA" sz="2800" b="1" i="1" kern="0" dirty="0">
                <a:solidFill>
                  <a:srgbClr val="FFFFFF"/>
                </a:solidFill>
              </a:rPr>
              <a:t>5</a:t>
            </a:r>
            <a:r>
              <a:rPr lang="uk-UA" sz="2800" b="1" i="1" kern="0" dirty="0" smtClean="0">
                <a:solidFill>
                  <a:srgbClr val="FFFFFF"/>
                </a:solidFill>
              </a:rPr>
              <a:t>.У </a:t>
            </a:r>
            <a:r>
              <a:rPr lang="uk-UA" sz="2800" b="1" i="1" kern="0" dirty="0">
                <a:solidFill>
                  <a:srgbClr val="FFFFFF"/>
                </a:solidFill>
              </a:rPr>
              <a:t>яких формах можна подавати алгоритми?</a:t>
            </a:r>
          </a:p>
        </p:txBody>
      </p:sp>
      <p:sp>
        <p:nvSpPr>
          <p:cNvPr id="11" name="TextBox 10"/>
          <p:cNvSpPr txBox="1"/>
          <p:nvPr/>
        </p:nvSpPr>
        <p:spPr>
          <a:xfrm>
            <a:off x="68451" y="4688859"/>
            <a:ext cx="10457323"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L="514350" lvl="0" indent="-514350" algn="just" fontAlgn="base">
              <a:spcBef>
                <a:spcPct val="0"/>
              </a:spcBef>
              <a:spcAft>
                <a:spcPct val="0"/>
              </a:spcAft>
              <a:buFont typeface="+mj-lt"/>
              <a:buAutoNum type="arabicPeriod" startAt="3"/>
              <a:defRPr sz="2800" b="1" i="1" kern="0">
                <a:solidFill>
                  <a:srgbClr val="FFFFFF"/>
                </a:solidFill>
              </a:defRPr>
            </a:lvl1pPr>
          </a:lstStyle>
          <a:p>
            <a:pPr marL="0" lvl="0" indent="0">
              <a:buNone/>
              <a:defRPr/>
            </a:pPr>
            <a:r>
              <a:rPr lang="uk-UA" dirty="0" smtClean="0"/>
              <a:t>4. Що </a:t>
            </a:r>
            <a:r>
              <a:rPr lang="uk-UA" dirty="0"/>
              <a:t>таке система команд виконавця?</a:t>
            </a:r>
          </a:p>
        </p:txBody>
      </p:sp>
      <p:sp>
        <p:nvSpPr>
          <p:cNvPr id="13" name="TextBox 12"/>
          <p:cNvSpPr txBox="1"/>
          <p:nvPr/>
        </p:nvSpPr>
        <p:spPr>
          <a:xfrm>
            <a:off x="68451" y="316528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Що таке алгоритм? Наведіть приклади алгоритмів із власного життя й навчання.</a:t>
            </a:r>
          </a:p>
        </p:txBody>
      </p:sp>
    </p:spTree>
    <p:extLst>
      <p:ext uri="{BB962C8B-B14F-4D97-AF65-F5344CB8AC3E}">
        <p14:creationId xmlns:p14="http://schemas.microsoft.com/office/powerpoint/2010/main" val="688832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076" y="3489186"/>
            <a:ext cx="10133038" cy="532820"/>
          </a:xfrm>
        </p:spPr>
        <p:txBody>
          <a:bodyPr>
            <a:noAutofit/>
          </a:bodyPr>
          <a:lstStyle/>
          <a:p>
            <a:r>
              <a:rPr lang="uk-UA" sz="5000" dirty="0" smtClean="0">
                <a:solidFill>
                  <a:schemeClr val="tx1"/>
                </a:solidFill>
              </a:rPr>
              <a:t>Три</a:t>
            </a:r>
            <a:r>
              <a:rPr lang="uk-UA" sz="5000" dirty="0" smtClean="0">
                <a:solidFill>
                  <a:schemeClr val="tx1"/>
                </a:solidFill>
              </a:rPr>
              <a:t>надцяте </a:t>
            </a:r>
            <a:r>
              <a:rPr lang="uk-UA" sz="5000" dirty="0" smtClean="0">
                <a:solidFill>
                  <a:schemeClr val="tx1"/>
                </a:solidFill>
              </a:rPr>
              <a:t>січня</a:t>
            </a:r>
            <a:br>
              <a:rPr lang="uk-UA" sz="5000" dirty="0" smtClean="0">
                <a:solidFill>
                  <a:schemeClr val="tx1"/>
                </a:solidFill>
              </a:rPr>
            </a:br>
            <a:r>
              <a:rPr lang="uk-UA" sz="5000" dirty="0" smtClean="0">
                <a:solidFill>
                  <a:schemeClr val="tx1"/>
                </a:solidFill>
              </a:rPr>
              <a:t>Класна робота</a:t>
            </a:r>
            <a:br>
              <a:rPr lang="uk-UA" sz="5000" dirty="0" smtClean="0">
                <a:solidFill>
                  <a:schemeClr val="tx1"/>
                </a:solidFill>
              </a:rPr>
            </a:br>
            <a:r>
              <a:rPr lang="uk-UA" sz="5000" dirty="0" smtClean="0">
                <a:solidFill>
                  <a:schemeClr val="tx1"/>
                </a:solidFill>
              </a:rPr>
              <a:t/>
            </a:r>
            <a:br>
              <a:rPr lang="uk-UA" sz="5000" dirty="0" smtClean="0">
                <a:solidFill>
                  <a:schemeClr val="tx1"/>
                </a:solidFill>
              </a:rPr>
            </a:br>
            <a:r>
              <a:rPr lang="uk-UA" sz="5000" dirty="0" smtClean="0">
                <a:solidFill>
                  <a:srgbClr val="FF0000"/>
                </a:solidFill>
              </a:rPr>
              <a:t>Алгоритми </a:t>
            </a:r>
            <a:r>
              <a:rPr lang="uk-UA" sz="5000" dirty="0">
                <a:solidFill>
                  <a:srgbClr val="FF0000"/>
                </a:solidFill>
              </a:rPr>
              <a:t>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3" name="Овал 2"/>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94382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План дій</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при підготовці до виконання завдань складають </a:t>
            </a:r>
            <a:r>
              <a:rPr lang="uk-UA" sz="2800" b="1" i="1" kern="0" dirty="0">
                <a:solidFill>
                  <a:srgbClr val="FFFF00"/>
                </a:solidFill>
              </a:rPr>
              <a:t>план дій</a:t>
            </a:r>
            <a:r>
              <a:rPr lang="uk-UA" sz="2800" b="1" i="1" kern="0" dirty="0">
                <a:solidFill>
                  <a:srgbClr val="FFFFFF"/>
                </a:solidFill>
              </a:rPr>
              <a:t>.</a:t>
            </a:r>
          </a:p>
        </p:txBody>
      </p:sp>
      <p:pic>
        <p:nvPicPr>
          <p:cNvPr id="1026" name="Picture 2" descr="Результат пошуку зображень за запитом &quot;plan&quot;"/>
          <p:cNvPicPr>
            <a:picLocks noChangeAspect="1" noChangeArrowheads="1"/>
          </p:cNvPicPr>
          <p:nvPr/>
        </p:nvPicPr>
        <p:blipFill rotWithShape="1">
          <a:blip r:embed="rId3">
            <a:extLst>
              <a:ext uri="{28A0092B-C50C-407E-A947-70E740481C1C}">
                <a14:useLocalDpi xmlns:a14="http://schemas.microsoft.com/office/drawing/2010/main" val="0"/>
              </a:ext>
            </a:extLst>
          </a:blip>
          <a:srcRect t="37589"/>
          <a:stretch/>
        </p:blipFill>
        <p:spPr bwMode="auto">
          <a:xfrm>
            <a:off x="3543036" y="2214352"/>
            <a:ext cx="8579114" cy="39900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2008" y="2235433"/>
            <a:ext cx="328578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План</a:t>
            </a:r>
            <a:r>
              <a:rPr lang="uk-UA" sz="2800" b="1" i="1" kern="0" dirty="0">
                <a:solidFill>
                  <a:srgbClr val="FFFFFF"/>
                </a:solidFill>
              </a:rPr>
              <a:t> визначає порядок виконання дій для досягнення певної мети – результату.</a:t>
            </a:r>
            <a:endParaRPr lang="uk-UA" sz="2800" b="1" i="1" kern="0" dirty="0">
              <a:solidFill>
                <a:srgbClr val="FFFF00"/>
              </a:solidFill>
            </a:endParaRPr>
          </a:p>
        </p:txBody>
      </p:sp>
    </p:spTree>
    <p:extLst>
      <p:ext uri="{BB962C8B-B14F-4D97-AF65-F5344CB8AC3E}">
        <p14:creationId xmlns:p14="http://schemas.microsoft.com/office/powerpoint/2010/main" val="2731859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Чим інструкція</a:t>
            </a:r>
            <a:br>
              <a:rPr lang="uk-UA" dirty="0"/>
            </a:br>
            <a:r>
              <a:rPr lang="uk-UA" dirty="0"/>
              <a:t>відрізняється від плану?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план складається зі спонукальних речень, то він являє собою </a:t>
            </a:r>
            <a:r>
              <a:rPr lang="uk-UA" sz="2800" b="1" i="1" kern="0" dirty="0">
                <a:solidFill>
                  <a:srgbClr val="FFFF00"/>
                </a:solidFill>
              </a:rPr>
              <a:t>інструкцію</a:t>
            </a:r>
            <a:r>
              <a:rPr lang="uk-UA" sz="2800" b="1" i="1" kern="0" dirty="0">
                <a:solidFill>
                  <a:srgbClr val="FFFFFF"/>
                </a:solidFill>
              </a:rPr>
              <a:t>. При цьому в плані вказують дії, які потрібно виконати, а в інструкції — вказівки, як їх виконувати.</a:t>
            </a:r>
            <a:endParaRPr lang="uk-UA" sz="2800" b="1" i="1" kern="0" dirty="0">
              <a:solidFill>
                <a:srgbClr val="FFFF00"/>
              </a:solidFill>
            </a:endParaRPr>
          </a:p>
        </p:txBody>
      </p:sp>
      <p:pic>
        <p:nvPicPr>
          <p:cNvPr id="13" name="Picture 2" descr="http://www.hrm.ua/community/uploads/images/00/18/28/2011/07/21/5db1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19" y="3134192"/>
            <a:ext cx="4087216" cy="3686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edblog.in.ua/wp-content/uploads/2013/04/1638-thumb.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58" r="15204"/>
          <a:stretch/>
        </p:blipFill>
        <p:spPr bwMode="auto">
          <a:xfrm>
            <a:off x="1109415" y="3200226"/>
            <a:ext cx="4870452" cy="327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31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інструкціях використовують повідомлення, спрямовані на виконання певних дій, їх часто називають командами.</a:t>
            </a:r>
            <a:endParaRPr lang="uk-UA" sz="2800" b="1" i="1" kern="0" dirty="0">
              <a:solidFill>
                <a:srgbClr val="FFFF00"/>
              </a:solidFill>
            </a:endParaRPr>
          </a:p>
        </p:txBody>
      </p:sp>
      <p:pic>
        <p:nvPicPr>
          <p:cNvPr id="10" name="Shape 184"/>
          <p:cNvPicPr preferRelativeResize="0"/>
          <p:nvPr/>
        </p:nvPicPr>
        <p:blipFill>
          <a:blip r:embed="rId3"/>
          <a:stretch>
            <a:fillRect/>
          </a:stretch>
        </p:blipFill>
        <p:spPr>
          <a:xfrm>
            <a:off x="2021085" y="3772529"/>
            <a:ext cx="4157025" cy="2758773"/>
          </a:xfrm>
          <a:prstGeom prst="rect">
            <a:avLst/>
          </a:prstGeom>
        </p:spPr>
      </p:pic>
      <p:pic>
        <p:nvPicPr>
          <p:cNvPr id="12" name="Shape 187"/>
          <p:cNvPicPr preferRelativeResize="0"/>
          <p:nvPr/>
        </p:nvPicPr>
        <p:blipFill>
          <a:blip r:embed="rId4"/>
          <a:stretch>
            <a:fillRect/>
          </a:stretch>
        </p:blipFill>
        <p:spPr>
          <a:xfrm>
            <a:off x="7118254" y="3772529"/>
            <a:ext cx="4319496" cy="2876644"/>
          </a:xfrm>
          <a:prstGeom prst="rect">
            <a:avLst/>
          </a:prstGeom>
        </p:spPr>
      </p:pic>
      <p:sp>
        <p:nvSpPr>
          <p:cNvPr id="13" name="TextBox 12"/>
          <p:cNvSpPr txBox="1"/>
          <p:nvPr/>
        </p:nvSpPr>
        <p:spPr>
          <a:xfrm>
            <a:off x="1403648" y="2700090"/>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Команда</a:t>
            </a:r>
            <a:r>
              <a:rPr lang="uk-UA" sz="2800" b="1" i="1" kern="0" dirty="0">
                <a:solidFill>
                  <a:srgbClr val="FFFFFF"/>
                </a:solidFill>
              </a:rPr>
              <a:t>  —  це  повідомлення, яке  спонукає до   виконання певної дії.</a:t>
            </a:r>
          </a:p>
        </p:txBody>
      </p:sp>
      <p:pic>
        <p:nvPicPr>
          <p:cNvPr id="14" name="Picture 2" descr="alert, attention, danger, error, exclamation, hanger, message, problem, warn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40" y="2738382"/>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1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3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1989360" y="1196763"/>
            <a:ext cx="8215438"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ctr" fontAlgn="base">
              <a:spcBef>
                <a:spcPct val="0"/>
              </a:spcBef>
              <a:spcAft>
                <a:spcPct val="0"/>
              </a:spcAft>
              <a:defRPr/>
            </a:pPr>
            <a:r>
              <a:rPr lang="uk-UA" sz="2800" b="1" i="1" kern="0" dirty="0">
                <a:solidFill>
                  <a:srgbClr val="FFFFFF"/>
                </a:solidFill>
              </a:rPr>
              <a:t>Ту саму команду можна подати в різних формах:</a:t>
            </a:r>
            <a:endParaRPr lang="uk-UA" sz="2800" b="1" i="1" kern="0" dirty="0">
              <a:solidFill>
                <a:srgbClr val="FFFF00"/>
              </a:solidFill>
            </a:endParaRPr>
          </a:p>
        </p:txBody>
      </p:sp>
      <p:pic>
        <p:nvPicPr>
          <p:cNvPr id="7"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0943" y="4171060"/>
            <a:ext cx="1552042" cy="12028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nvPr>
        </p:nvGraphicFramePr>
        <p:xfrm>
          <a:off x="2826461" y="2056316"/>
          <a:ext cx="6602506" cy="4782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84" y="4266509"/>
            <a:ext cx="973439" cy="97344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10" cstate="email">
            <a:extLst>
              <a:ext uri="{28A0092B-C50C-407E-A947-70E740481C1C}">
                <a14:useLocalDpi xmlns:a14="http://schemas.microsoft.com/office/drawing/2010/main"/>
              </a:ext>
            </a:extLst>
          </a:blip>
          <a:srcRect l="477" t="391" r="-477" b="22510"/>
          <a:stretch/>
        </p:blipFill>
        <p:spPr>
          <a:xfrm>
            <a:off x="211200" y="2180521"/>
            <a:ext cx="1872208" cy="1880713"/>
          </a:xfrm>
          <a:prstGeom prst="rect">
            <a:avLst/>
          </a:prstGeom>
        </p:spPr>
      </p:pic>
      <p:pic>
        <p:nvPicPr>
          <p:cNvPr id="14" name="Picture 4" descr="edit, red, soda, text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3" y="2118529"/>
            <a:ext cx="1584176" cy="1584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dubna.ru/i/77/678_jezl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3977" y="5445224"/>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reen, light, lights, red, road, traffic, yellow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32991" y="557680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lackboard, board, business, coach, conference, defence, direction, efficiency, finance, game, gameplay, goals, internet, maneuvers, marketing, offence, optimization, plan, planning, projector, seo, strategic, strategy, tactic, tactics, training, wartheathre, wayout, web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0503" y="3999242"/>
            <a:ext cx="1383989" cy="138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36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graphicEl>
                                              <a:dgm id="{77544B19-18D0-47B1-8BEC-9521DE9CE79A}"/>
                                            </p:graphicEl>
                                          </p:spTgt>
                                        </p:tgtEl>
                                        <p:attrNameLst>
                                          <p:attrName>style.visibility</p:attrName>
                                        </p:attrNameLst>
                                      </p:cBhvr>
                                      <p:to>
                                        <p:strVal val="visible"/>
                                      </p:to>
                                    </p:set>
                                    <p:animEffect transition="in" filter="wipe(left)">
                                      <p:cBhvr>
                                        <p:cTn id="11" dur="1000"/>
                                        <p:tgtEl>
                                          <p:spTgt spid="9">
                                            <p:graphicEl>
                                              <a:dgm id="{77544B19-18D0-47B1-8BEC-9521DE9CE79A}"/>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DA2EBA52-C63F-4FFB-813C-D276C87ADF04}"/>
                                            </p:graphicEl>
                                          </p:spTgt>
                                        </p:tgtEl>
                                        <p:attrNameLst>
                                          <p:attrName>style.visibility</p:attrName>
                                        </p:attrNameLst>
                                      </p:cBhvr>
                                      <p:to>
                                        <p:strVal val="visible"/>
                                      </p:to>
                                    </p:set>
                                    <p:animEffect transition="in" filter="wipe(left)">
                                      <p:cBhvr>
                                        <p:cTn id="15" dur="250"/>
                                        <p:tgtEl>
                                          <p:spTgt spid="9">
                                            <p:graphicEl>
                                              <a:dgm id="{DA2EBA52-C63F-4FFB-813C-D276C87ADF04}"/>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9">
                                            <p:graphicEl>
                                              <a:dgm id="{412948DD-A0BD-48A2-A730-40CA1FDB0FFF}"/>
                                            </p:graphicEl>
                                          </p:spTgt>
                                        </p:tgtEl>
                                        <p:attrNameLst>
                                          <p:attrName>style.visibility</p:attrName>
                                        </p:attrNameLst>
                                      </p:cBhvr>
                                      <p:to>
                                        <p:strVal val="visible"/>
                                      </p:to>
                                    </p:set>
                                    <p:animEffect transition="in" filter="wipe(left)">
                                      <p:cBhvr>
                                        <p:cTn id="19" dur="1000"/>
                                        <p:tgtEl>
                                          <p:spTgt spid="9">
                                            <p:graphicEl>
                                              <a:dgm id="{412948DD-A0BD-48A2-A730-40CA1FDB0FFF}"/>
                                            </p:graphicEl>
                                          </p:spTgt>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graphicEl>
                                              <a:dgm id="{032A8BCB-EDE3-45EB-AE04-C3A54ABA6493}"/>
                                            </p:graphicEl>
                                          </p:spTgt>
                                        </p:tgtEl>
                                        <p:attrNameLst>
                                          <p:attrName>style.visibility</p:attrName>
                                        </p:attrNameLst>
                                      </p:cBhvr>
                                      <p:to>
                                        <p:strVal val="visible"/>
                                      </p:to>
                                    </p:set>
                                    <p:animEffect transition="in" filter="wipe(left)">
                                      <p:cBhvr>
                                        <p:cTn id="29" dur="250"/>
                                        <p:tgtEl>
                                          <p:spTgt spid="9">
                                            <p:graphicEl>
                                              <a:dgm id="{032A8BCB-EDE3-45EB-AE04-C3A54ABA6493}"/>
                                            </p:graphicEl>
                                          </p:spTgt>
                                        </p:tgtEl>
                                      </p:cBhvr>
                                    </p:animEffect>
                                  </p:childTnLst>
                                </p:cTn>
                              </p:par>
                            </p:childTnLst>
                          </p:cTn>
                        </p:par>
                        <p:par>
                          <p:cTn id="30" fill="hold">
                            <p:stCondLst>
                              <p:cond delay="4250"/>
                            </p:stCondLst>
                            <p:childTnLst>
                              <p:par>
                                <p:cTn id="31" presetID="22" presetClass="entr" presetSubtype="8" fill="hold" grpId="0" nodeType="afterEffect">
                                  <p:stCondLst>
                                    <p:cond delay="0"/>
                                  </p:stCondLst>
                                  <p:childTnLst>
                                    <p:set>
                                      <p:cBhvr>
                                        <p:cTn id="32" dur="1" fill="hold">
                                          <p:stCondLst>
                                            <p:cond delay="0"/>
                                          </p:stCondLst>
                                        </p:cTn>
                                        <p:tgtEl>
                                          <p:spTgt spid="9">
                                            <p:graphicEl>
                                              <a:dgm id="{72672CB6-1F98-4F10-B970-E9A55B4B2A55}"/>
                                            </p:graphicEl>
                                          </p:spTgt>
                                        </p:tgtEl>
                                        <p:attrNameLst>
                                          <p:attrName>style.visibility</p:attrName>
                                        </p:attrNameLst>
                                      </p:cBhvr>
                                      <p:to>
                                        <p:strVal val="visible"/>
                                      </p:to>
                                    </p:set>
                                    <p:animEffect transition="in" filter="wipe(left)">
                                      <p:cBhvr>
                                        <p:cTn id="33" dur="1000"/>
                                        <p:tgtEl>
                                          <p:spTgt spid="9">
                                            <p:graphicEl>
                                              <a:dgm id="{72672CB6-1F98-4F10-B970-E9A55B4B2A55}"/>
                                            </p:graphicEl>
                                          </p:spTgt>
                                        </p:tgtEl>
                                      </p:cBhvr>
                                    </p:animEffect>
                                  </p:childTnLst>
                                </p:cTn>
                              </p:par>
                            </p:childTnLst>
                          </p:cTn>
                        </p:par>
                        <p:par>
                          <p:cTn id="34" fill="hold">
                            <p:stCondLst>
                              <p:cond delay="525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BED8321F-6B9A-4DFE-887A-81F9D3973A22}"/>
                                            </p:graphicEl>
                                          </p:spTgt>
                                        </p:tgtEl>
                                        <p:attrNameLst>
                                          <p:attrName>style.visibility</p:attrName>
                                        </p:attrNameLst>
                                      </p:cBhvr>
                                      <p:to>
                                        <p:strVal val="visible"/>
                                      </p:to>
                                    </p:set>
                                    <p:animEffect transition="in" filter="wipe(left)">
                                      <p:cBhvr>
                                        <p:cTn id="43" dur="250"/>
                                        <p:tgtEl>
                                          <p:spTgt spid="9">
                                            <p:graphicEl>
                                              <a:dgm id="{BED8321F-6B9A-4DFE-887A-81F9D3973A22}"/>
                                            </p:graphicEl>
                                          </p:spTgt>
                                        </p:tgtEl>
                                      </p:cBhvr>
                                    </p:animEffect>
                                  </p:childTnLst>
                                </p:cTn>
                              </p:par>
                            </p:childTnLst>
                          </p:cTn>
                        </p:par>
                        <p:par>
                          <p:cTn id="44" fill="hold">
                            <p:stCondLst>
                              <p:cond delay="6250"/>
                            </p:stCondLst>
                            <p:childTnLst>
                              <p:par>
                                <p:cTn id="45" presetID="22" presetClass="entr" presetSubtype="8" fill="hold" grpId="0" nodeType="afterEffect">
                                  <p:stCondLst>
                                    <p:cond delay="0"/>
                                  </p:stCondLst>
                                  <p:childTnLst>
                                    <p:set>
                                      <p:cBhvr>
                                        <p:cTn id="46" dur="1" fill="hold">
                                          <p:stCondLst>
                                            <p:cond delay="0"/>
                                          </p:stCondLst>
                                        </p:cTn>
                                        <p:tgtEl>
                                          <p:spTgt spid="9">
                                            <p:graphicEl>
                                              <a:dgm id="{8765CC8C-3EF8-4EE7-9AB1-AF8ABA46C8B2}"/>
                                            </p:graphicEl>
                                          </p:spTgt>
                                        </p:tgtEl>
                                        <p:attrNameLst>
                                          <p:attrName>style.visibility</p:attrName>
                                        </p:attrNameLst>
                                      </p:cBhvr>
                                      <p:to>
                                        <p:strVal val="visible"/>
                                      </p:to>
                                    </p:set>
                                    <p:animEffect transition="in" filter="wipe(left)">
                                      <p:cBhvr>
                                        <p:cTn id="47" dur="1000"/>
                                        <p:tgtEl>
                                          <p:spTgt spid="9">
                                            <p:graphicEl>
                                              <a:dgm id="{8765CC8C-3EF8-4EE7-9AB1-AF8ABA46C8B2}"/>
                                            </p:graphicEl>
                                          </p:spTgt>
                                        </p:tgtEl>
                                      </p:cBhvr>
                                    </p:animEffect>
                                  </p:childTnLst>
                                </p:cTn>
                              </p:par>
                            </p:childTnLst>
                          </p:cTn>
                        </p:par>
                        <p:par>
                          <p:cTn id="48" fill="hold">
                            <p:stCondLst>
                              <p:cond delay="725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childTnLst>
                          </p:cTn>
                        </p:par>
                        <p:par>
                          <p:cTn id="54" fill="hold">
                            <p:stCondLst>
                              <p:cond delay="8000"/>
                            </p:stCondLst>
                            <p:childTnLst>
                              <p:par>
                                <p:cTn id="55" presetID="53" presetClass="entr" presetSubtype="1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childTnLst>
                          </p:cTn>
                        </p:par>
                        <p:par>
                          <p:cTn id="60" fill="hold">
                            <p:stCondLst>
                              <p:cond delay="8750"/>
                            </p:stCondLst>
                            <p:childTnLst>
                              <p:par>
                                <p:cTn id="61" presetID="22" presetClass="entr" presetSubtype="8" fill="hold" grpId="0" nodeType="afterEffect">
                                  <p:stCondLst>
                                    <p:cond delay="0"/>
                                  </p:stCondLst>
                                  <p:childTnLst>
                                    <p:set>
                                      <p:cBhvr>
                                        <p:cTn id="62" dur="1" fill="hold">
                                          <p:stCondLst>
                                            <p:cond delay="0"/>
                                          </p:stCondLst>
                                        </p:cTn>
                                        <p:tgtEl>
                                          <p:spTgt spid="9">
                                            <p:graphicEl>
                                              <a:dgm id="{12225DB6-DBB2-4B72-AD4E-F15352BA9798}"/>
                                            </p:graphicEl>
                                          </p:spTgt>
                                        </p:tgtEl>
                                        <p:attrNameLst>
                                          <p:attrName>style.visibility</p:attrName>
                                        </p:attrNameLst>
                                      </p:cBhvr>
                                      <p:to>
                                        <p:strVal val="visible"/>
                                      </p:to>
                                    </p:set>
                                    <p:animEffect transition="in" filter="wipe(left)">
                                      <p:cBhvr>
                                        <p:cTn id="63" dur="250"/>
                                        <p:tgtEl>
                                          <p:spTgt spid="9">
                                            <p:graphicEl>
                                              <a:dgm id="{12225DB6-DBB2-4B72-AD4E-F15352BA9798}"/>
                                            </p:graphicEl>
                                          </p:spTgt>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9">
                                            <p:graphicEl>
                                              <a:dgm id="{5334B692-5EB3-481B-B62A-12391070C543}"/>
                                            </p:graphicEl>
                                          </p:spTgt>
                                        </p:tgtEl>
                                        <p:attrNameLst>
                                          <p:attrName>style.visibility</p:attrName>
                                        </p:attrNameLst>
                                      </p:cBhvr>
                                      <p:to>
                                        <p:strVal val="visible"/>
                                      </p:to>
                                    </p:set>
                                    <p:animEffect transition="in" filter="wipe(left)">
                                      <p:cBhvr>
                                        <p:cTn id="67" dur="1000"/>
                                        <p:tgtEl>
                                          <p:spTgt spid="9">
                                            <p:graphicEl>
                                              <a:dgm id="{5334B692-5EB3-481B-B62A-12391070C543}"/>
                                            </p:graphicEl>
                                          </p:spTgt>
                                        </p:tgtEl>
                                      </p:cBhvr>
                                    </p:animEffect>
                                  </p:childTnLst>
                                </p:cTn>
                              </p:par>
                            </p:childTnLst>
                          </p:cTn>
                        </p:par>
                        <p:par>
                          <p:cTn id="68" fill="hold">
                            <p:stCondLst>
                              <p:cond delay="10000"/>
                            </p:stCondLst>
                            <p:childTnLst>
                              <p:par>
                                <p:cTn id="69" presetID="53" presetClass="entr" presetSubtype="16"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Effect transition="in" filter="fade">
                                      <p:cBhvr>
                                        <p:cTn id="73" dur="1000"/>
                                        <p:tgtEl>
                                          <p:spTgt spid="17"/>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9">
                                            <p:graphicEl>
                                              <a:dgm id="{B4E2B0BB-1E83-4F51-BC61-EDD3D0060A2D}"/>
                                            </p:graphicEl>
                                          </p:spTgt>
                                        </p:tgtEl>
                                        <p:attrNameLst>
                                          <p:attrName>style.visibility</p:attrName>
                                        </p:attrNameLst>
                                      </p:cBhvr>
                                      <p:to>
                                        <p:strVal val="visible"/>
                                      </p:to>
                                    </p:set>
                                    <p:animEffect transition="in" filter="wipe(left)">
                                      <p:cBhvr>
                                        <p:cTn id="77" dur="250"/>
                                        <p:tgtEl>
                                          <p:spTgt spid="9">
                                            <p:graphicEl>
                                              <a:dgm id="{B4E2B0BB-1E83-4F51-BC61-EDD3D0060A2D}"/>
                                            </p:graphicEl>
                                          </p:spTgt>
                                        </p:tgtEl>
                                      </p:cBhvr>
                                    </p:animEffect>
                                  </p:childTnLst>
                                </p:cTn>
                              </p:par>
                            </p:childTnLst>
                          </p:cTn>
                        </p:par>
                        <p:par>
                          <p:cTn id="78" fill="hold">
                            <p:stCondLst>
                              <p:cond delay="11250"/>
                            </p:stCondLst>
                            <p:childTnLst>
                              <p:par>
                                <p:cTn id="79" presetID="22" presetClass="entr" presetSubtype="8" fill="hold" grpId="0" nodeType="afterEffect">
                                  <p:stCondLst>
                                    <p:cond delay="0"/>
                                  </p:stCondLst>
                                  <p:childTnLst>
                                    <p:set>
                                      <p:cBhvr>
                                        <p:cTn id="80" dur="1" fill="hold">
                                          <p:stCondLst>
                                            <p:cond delay="0"/>
                                          </p:stCondLst>
                                        </p:cTn>
                                        <p:tgtEl>
                                          <p:spTgt spid="9">
                                            <p:graphicEl>
                                              <a:dgm id="{4C65CF6B-9788-4659-8CB3-C39C33EFCF90}"/>
                                            </p:graphicEl>
                                          </p:spTgt>
                                        </p:tgtEl>
                                        <p:attrNameLst>
                                          <p:attrName>style.visibility</p:attrName>
                                        </p:attrNameLst>
                                      </p:cBhvr>
                                      <p:to>
                                        <p:strVal val="visible"/>
                                      </p:to>
                                    </p:set>
                                    <p:animEffect transition="in" filter="wipe(left)">
                                      <p:cBhvr>
                                        <p:cTn id="81" dur="1000"/>
                                        <p:tgtEl>
                                          <p:spTgt spid="9">
                                            <p:graphicEl>
                                              <a:dgm id="{4C65CF6B-9788-4659-8CB3-C39C33EFCF90}"/>
                                            </p:graphicEl>
                                          </p:spTgt>
                                        </p:tgtEl>
                                      </p:cBhvr>
                                    </p:animEffect>
                                  </p:childTnLst>
                                </p:cTn>
                              </p:par>
                            </p:childTnLst>
                          </p:cTn>
                        </p:par>
                        <p:par>
                          <p:cTn id="82" fill="hold">
                            <p:stCondLst>
                              <p:cond delay="12250"/>
                            </p:stCondLst>
                            <p:childTnLst>
                              <p:par>
                                <p:cTn id="83" presetID="53" presetClass="entr" presetSubtype="16"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750" fill="hold"/>
                                        <p:tgtEl>
                                          <p:spTgt spid="16"/>
                                        </p:tgtEl>
                                        <p:attrNameLst>
                                          <p:attrName>ppt_w</p:attrName>
                                        </p:attrNameLst>
                                      </p:cBhvr>
                                      <p:tavLst>
                                        <p:tav tm="0">
                                          <p:val>
                                            <p:fltVal val="0"/>
                                          </p:val>
                                        </p:tav>
                                        <p:tav tm="100000">
                                          <p:val>
                                            <p:strVal val="#ppt_w"/>
                                          </p:val>
                                        </p:tav>
                                      </p:tavLst>
                                    </p:anim>
                                    <p:anim calcmode="lin" valueType="num">
                                      <p:cBhvr>
                                        <p:cTn id="86" dur="750" fill="hold"/>
                                        <p:tgtEl>
                                          <p:spTgt spid="16"/>
                                        </p:tgtEl>
                                        <p:attrNameLst>
                                          <p:attrName>ppt_h</p:attrName>
                                        </p:attrNameLst>
                                      </p:cBhvr>
                                      <p:tavLst>
                                        <p:tav tm="0">
                                          <p:val>
                                            <p:fltVal val="0"/>
                                          </p:val>
                                        </p:tav>
                                        <p:tav tm="100000">
                                          <p:val>
                                            <p:strVal val="#ppt_h"/>
                                          </p:val>
                                        </p:tav>
                                      </p:tavLst>
                                    </p:anim>
                                    <p:animEffect transition="in" filter="fade">
                                      <p:cBhvr>
                                        <p:cTn id="87" dur="750"/>
                                        <p:tgtEl>
                                          <p:spTgt spid="16"/>
                                        </p:tgtEl>
                                      </p:cBhvr>
                                    </p:animEffect>
                                  </p:childTnLst>
                                </p:cTn>
                              </p:par>
                            </p:childTnLst>
                          </p:cTn>
                        </p:par>
                        <p:par>
                          <p:cTn id="88" fill="hold">
                            <p:stCondLst>
                              <p:cond delay="13000"/>
                            </p:stCondLst>
                            <p:childTnLst>
                              <p:par>
                                <p:cTn id="89" presetID="53" presetClass="entr" presetSubtype="16"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Effect transition="in" filter="fade">
                                      <p:cBhvr>
                                        <p:cTn id="9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Форма подачі команди залежить від її призначення та об'єкта, який виконуватиме цю команду, — </a:t>
            </a:r>
            <a:r>
              <a:rPr lang="uk-UA" sz="2800" b="1" i="1" kern="0" dirty="0">
                <a:solidFill>
                  <a:srgbClr val="FFFF00"/>
                </a:solidFill>
              </a:rPr>
              <a:t>виконавця</a:t>
            </a:r>
            <a:r>
              <a:rPr lang="uk-UA" sz="2800" b="1" i="1" kern="0" dirty="0">
                <a:solidFill>
                  <a:srgbClr val="FFFFFF"/>
                </a:solidFill>
              </a:rPr>
              <a:t> команди.</a:t>
            </a:r>
            <a:endParaRPr lang="uk-UA" sz="2800" b="1" i="1" kern="0" dirty="0">
              <a:solidFill>
                <a:srgbClr val="FFFF00"/>
              </a:solidFill>
            </a:endParaRPr>
          </a:p>
        </p:txBody>
      </p:sp>
      <p:pic>
        <p:nvPicPr>
          <p:cNvPr id="8" name="Shape 179"/>
          <p:cNvPicPr preferRelativeResize="0"/>
          <p:nvPr/>
        </p:nvPicPr>
        <p:blipFill rotWithShape="1">
          <a:blip r:embed="rId3"/>
          <a:srcRect l="23104" r="10344"/>
          <a:stretch/>
        </p:blipFill>
        <p:spPr>
          <a:xfrm>
            <a:off x="1193809" y="2690244"/>
            <a:ext cx="3735874" cy="3752604"/>
          </a:xfrm>
          <a:prstGeom prst="rect">
            <a:avLst/>
          </a:prstGeom>
        </p:spPr>
      </p:pic>
      <p:pic>
        <p:nvPicPr>
          <p:cNvPr id="9" name="Shape 199"/>
          <p:cNvPicPr preferRelativeResize="0"/>
          <p:nvPr/>
        </p:nvPicPr>
        <p:blipFill>
          <a:blip r:embed="rId4"/>
          <a:stretch>
            <a:fillRect/>
          </a:stretch>
        </p:blipFill>
        <p:spPr>
          <a:xfrm>
            <a:off x="6214821" y="2643750"/>
            <a:ext cx="5474201" cy="4074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9705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031acba94ac51ebc3ddea366225748e91ab9fec"/>
</p:tagLst>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139704</TotalTime>
  <Words>946</Words>
  <Application>Microsoft Office PowerPoint</Application>
  <PresentationFormat>Широкоэкранный</PresentationFormat>
  <Paragraphs>130</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Times New Roman</vt:lpstr>
      <vt:lpstr>Verdana</vt:lpstr>
      <vt:lpstr>Wingdings</vt:lpstr>
      <vt:lpstr>La mente</vt:lpstr>
      <vt:lpstr>Розгадайте ребус</vt:lpstr>
      <vt:lpstr>Розгадай ребус</vt:lpstr>
      <vt:lpstr>Розгадайте ребус</vt:lpstr>
      <vt:lpstr>Тринадцяте січня Класна робота  Алгоритми та їх виконавці</vt:lpstr>
      <vt:lpstr>План дій</vt:lpstr>
      <vt:lpstr>Чим інструкція відрізняється від плану?</vt:lpstr>
      <vt:lpstr>Що таке команда?</vt:lpstr>
      <vt:lpstr>Що таке команда?</vt:lpstr>
      <vt:lpstr>Що таке команда?</vt:lpstr>
      <vt:lpstr>Алгоритми та їх виконавці</vt:lpstr>
      <vt:lpstr>Що називають алгоритмом?</vt:lpstr>
      <vt:lpstr>Що називають алгоритмом?</vt:lpstr>
      <vt:lpstr>Що називають алгоритмом?</vt:lpstr>
      <vt:lpstr>Що називають алгоритмом?</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Хто чи що може бути виконавцем алгоритму?</vt:lpstr>
      <vt:lpstr>Хто чи що може бути виконавцем алгоритму?</vt:lpstr>
      <vt:lpstr>Хто або що може бути виконавцем команд?</vt:lpstr>
      <vt:lpstr>Хто чи що може бути виконавцем алгоритму?</vt:lpstr>
      <vt:lpstr>Хто чи що може бути виконавцем алгоритму?</vt:lpstr>
      <vt:lpstr>Алгоритми та їх виконавці</vt:lpstr>
      <vt:lpstr>Алгоритми та їх виконавці</vt:lpstr>
      <vt:lpstr>Розгадайте ребус</vt:lpstr>
      <vt:lpstr>Розгадайте ребус</vt:lpstr>
      <vt:lpstr>Розгадайте ребус</vt:lpstr>
      <vt:lpstr>Розгадайте ребус</vt:lpstr>
      <vt:lpstr>Повторюємо</vt:lpstr>
      <vt:lpstr>Дайте відповіді на запитання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user</cp:lastModifiedBy>
  <cp:revision>819</cp:revision>
  <dcterms:created xsi:type="dcterms:W3CDTF">2016-06-06T19:48:43Z</dcterms:created>
  <dcterms:modified xsi:type="dcterms:W3CDTF">2023-01-13T05:05:55Z</dcterms:modified>
</cp:coreProperties>
</file>