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73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5" r:id="rId21"/>
    <p:sldId id="276" r:id="rId22"/>
    <p:sldId id="278" r:id="rId23"/>
    <p:sldId id="279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478971"/>
            <a:ext cx="8086182" cy="3918858"/>
          </a:xfrm>
        </p:spPr>
        <p:txBody>
          <a:bodyPr>
            <a:normAutofit/>
          </a:bodyPr>
          <a:lstStyle/>
          <a:p>
            <a:r>
              <a:rPr lang="uk-UA" b="1" dirty="0" smtClean="0"/>
              <a:t>М. Гоголь «Ревізор». Образи чиновників. Засоби </a:t>
            </a:r>
            <a:br>
              <a:rPr lang="uk-UA" b="1" dirty="0" smtClean="0"/>
            </a:br>
            <a:r>
              <a:rPr lang="uk-UA" b="1" dirty="0" smtClean="0"/>
              <a:t>комічного</a:t>
            </a:r>
            <a:br>
              <a:rPr lang="uk-UA" b="1" dirty="0" smtClean="0"/>
            </a:br>
            <a:r>
              <a:rPr lang="uk-UA" b="1" dirty="0" smtClean="0"/>
              <a:t> у творі</a:t>
            </a:r>
            <a:endParaRPr lang="uk-UA" b="1" dirty="0"/>
          </a:p>
        </p:txBody>
      </p:sp>
      <p:pic>
        <p:nvPicPr>
          <p:cNvPr id="1026" name="Picture 2" descr="😱 «Ревизор» за 9 минут. Краткое содержание по действи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52" y="2584174"/>
            <a:ext cx="6018951" cy="35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423" y="609600"/>
            <a:ext cx="4232366" cy="418011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uk-UA" dirty="0" smtClean="0"/>
              <a:t>Більше цікавить полюванням, ніж судочинством, бере хабарі «хортенятами», завжди напідпитку</a:t>
            </a:r>
            <a:endParaRPr lang="uk-UA" dirty="0"/>
          </a:p>
        </p:txBody>
      </p:sp>
      <p:pic>
        <p:nvPicPr>
          <p:cNvPr id="7174" name="Picture 6" descr="А подать сюда Ляпкина-Тяпкина – Dslov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94" y="592138"/>
            <a:ext cx="3634224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41539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uk-UA" b="1" dirty="0" smtClean="0">
                <a:solidFill>
                  <a:srgbClr val="FFFF00"/>
                </a:solidFill>
              </a:rPr>
              <a:t>Артемій </a:t>
            </a:r>
            <a:r>
              <a:rPr lang="uk-UA" b="1" dirty="0" err="1" smtClean="0">
                <a:solidFill>
                  <a:srgbClr val="FFFF00"/>
                </a:solidFill>
              </a:rPr>
              <a:t>пилипович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</a:rPr>
              <a:t>земляника</a:t>
            </a:r>
            <a:r>
              <a:rPr lang="uk-UA" b="1" dirty="0" smtClean="0">
                <a:solidFill>
                  <a:srgbClr val="FFFF00"/>
                </a:solidFill>
              </a:rPr>
              <a:t>, </a:t>
            </a:r>
            <a:r>
              <a:rPr lang="uk-UA" dirty="0" smtClean="0"/>
              <a:t>доглядач богоугодних закладів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«свиня в </a:t>
            </a:r>
            <a:r>
              <a:rPr lang="uk-UA" dirty="0" err="1" smtClean="0"/>
              <a:t>ярмолці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8196" name="Picture 4" descr="krasitel: характеристика земляника в ревизор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0" y="246090"/>
            <a:ext cx="3884023" cy="62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423" y="609601"/>
            <a:ext cx="4232366" cy="332667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uk-UA" dirty="0" smtClean="0"/>
              <a:t>Хворі одужують, як мухи, дорогих ліків не вживають</a:t>
            </a:r>
            <a:endParaRPr lang="uk-UA" dirty="0"/>
          </a:p>
        </p:txBody>
      </p:sp>
      <p:pic>
        <p:nvPicPr>
          <p:cNvPr id="9218" name="Picture 2" descr="Характеристика Земляники из &amp;quot;Ревизора&amp;quot; Н.В.Гоголя. Роль и значение  персонажа :: SYL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04" y="846070"/>
            <a:ext cx="3275262" cy="48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41539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b="1" dirty="0" smtClean="0">
                <a:solidFill>
                  <a:srgbClr val="FFFF00"/>
                </a:solidFill>
              </a:rPr>
              <a:t>Іван </a:t>
            </a:r>
            <a:r>
              <a:rPr lang="uk-UA" b="1" dirty="0" err="1" smtClean="0">
                <a:solidFill>
                  <a:srgbClr val="FFFF00"/>
                </a:solidFill>
              </a:rPr>
              <a:t>кузьмич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</a:rPr>
              <a:t>шпеків</a:t>
            </a:r>
            <a:r>
              <a:rPr lang="uk-UA" b="1" dirty="0" smtClean="0">
                <a:solidFill>
                  <a:srgbClr val="FFFF00"/>
                </a:solidFill>
              </a:rPr>
              <a:t>, </a:t>
            </a:r>
            <a:r>
              <a:rPr lang="uk-UA" dirty="0" smtClean="0"/>
              <a:t>поштмейстер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простосердна до наївності людина</a:t>
            </a:r>
            <a:endParaRPr lang="uk-UA" dirty="0"/>
          </a:p>
        </p:txBody>
      </p:sp>
      <p:pic>
        <p:nvPicPr>
          <p:cNvPr id="10242" name="Picture 2" descr="Почтмейстер Шпекин: характеристика и образ героя в комедии Н.В. Гоголя  &amp;quot;Ревизор&amp;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02" y="592138"/>
            <a:ext cx="3275409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423" y="609601"/>
            <a:ext cx="4232366" cy="332667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uk-UA" dirty="0" smtClean="0"/>
              <a:t>Поштові справи занедбані, пошта не доходить, читає чужі листи</a:t>
            </a:r>
            <a:endParaRPr lang="uk-UA" dirty="0"/>
          </a:p>
        </p:txBody>
      </p:sp>
      <p:pic>
        <p:nvPicPr>
          <p:cNvPr id="11268" name="Picture 4" descr="Почтмейстер Шпекин: характеристика и образ героя в комедии Н.В. Гоголя  &amp;quot;Ревизор&amp;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56" y="696119"/>
            <a:ext cx="30861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 п</a:t>
            </a:r>
            <a:r>
              <a:rPr lang="en-US" b="1" dirty="0" smtClean="0"/>
              <a:t>’</a:t>
            </a:r>
            <a:r>
              <a:rPr lang="uk-UA" b="1" dirty="0" err="1" smtClean="0"/>
              <a:t>єсі</a:t>
            </a:r>
            <a:r>
              <a:rPr lang="uk-UA" b="1" dirty="0" smtClean="0"/>
              <a:t> Гоголь намагається максимально охопити всі сторони тогочасного життя та управління</a:t>
            </a:r>
            <a:endParaRPr lang="uk-UA" b="1" dirty="0"/>
          </a:p>
        </p:txBody>
      </p:sp>
      <p:pic>
        <p:nvPicPr>
          <p:cNvPr id="12290" name="Picture 2" descr="Городничий — глуп, как сивый мерин…» Городская знать перехватила письмо  Хлестакова другу в комедии «Ревизор». /Из цикла «Читаю Гоголя»/ — ХРОНИКИ и  КОММЕНТА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11" y="2018216"/>
            <a:ext cx="7311843" cy="47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Тут і судочинство, і освіта, і охорона </a:t>
            </a:r>
            <a:r>
              <a:rPr lang="uk-UA" b="1" dirty="0" err="1" smtClean="0"/>
              <a:t>здоров</a:t>
            </a:r>
            <a:r>
              <a:rPr lang="en-US" b="1" dirty="0" smtClean="0"/>
              <a:t>’</a:t>
            </a:r>
            <a:r>
              <a:rPr lang="uk-UA" b="1" dirty="0" smtClean="0"/>
              <a:t>я, і пошта, і соціальне забезпечення, і поліція</a:t>
            </a:r>
            <a:endParaRPr lang="uk-UA" b="1" dirty="0"/>
          </a:p>
        </p:txBody>
      </p:sp>
      <p:pic>
        <p:nvPicPr>
          <p:cNvPr id="13314" name="Picture 2" descr="Ревизор (1952) - Фильмы - КиноКопи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09" y="19838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10362610" cy="565165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/>
              <a:t>Для зображення своїх героїв автор використав такі прийоми, як </a:t>
            </a:r>
            <a:r>
              <a:rPr lang="uk-UA" b="1" dirty="0" smtClean="0">
                <a:solidFill>
                  <a:srgbClr val="FFFF00"/>
                </a:solidFill>
              </a:rPr>
              <a:t>гротеск</a:t>
            </a:r>
            <a:r>
              <a:rPr lang="uk-UA" b="1" dirty="0" smtClean="0"/>
              <a:t> </a:t>
            </a:r>
            <a:r>
              <a:rPr lang="uk-UA" i="1" dirty="0" smtClean="0"/>
              <a:t>(порівняння чиновників із тваринами</a:t>
            </a:r>
            <a:r>
              <a:rPr lang="uk-UA" b="1" dirty="0" smtClean="0"/>
              <a:t>) та </a:t>
            </a:r>
            <a:r>
              <a:rPr lang="uk-UA" b="1" dirty="0" smtClean="0">
                <a:solidFill>
                  <a:srgbClr val="FFFF00"/>
                </a:solidFill>
              </a:rPr>
              <a:t>гіперболу</a:t>
            </a:r>
            <a:r>
              <a:rPr lang="uk-UA" b="1" dirty="0" smtClean="0"/>
              <a:t> </a:t>
            </a:r>
            <a:r>
              <a:rPr lang="uk-UA" i="1" dirty="0" smtClean="0"/>
              <a:t>(перебільшення </a:t>
            </a:r>
            <a:r>
              <a:rPr lang="uk-UA" i="1" dirty="0" err="1" smtClean="0"/>
              <a:t>Хлєстакова</a:t>
            </a:r>
            <a:r>
              <a:rPr lang="uk-UA" i="1" dirty="0" smtClean="0"/>
              <a:t> про авторство та своє знайомство з міністрами)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9331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62610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Такого </a:t>
            </a:r>
            <a:r>
              <a:rPr lang="uk-UA" b="1" dirty="0" err="1" smtClean="0"/>
              <a:t>всеохопного</a:t>
            </a:r>
            <a:r>
              <a:rPr lang="uk-UA" b="1" dirty="0" smtClean="0"/>
              <a:t> погляду на офіційний державоустрій російська література іще не знала</a:t>
            </a:r>
            <a:endParaRPr lang="uk-UA" b="1" dirty="0"/>
          </a:p>
        </p:txBody>
      </p:sp>
      <p:pic>
        <p:nvPicPr>
          <p:cNvPr id="14338" name="Picture 2" descr="Фильм «Ревизор» 1952: актеры, время выхода и описание на Первом канале /  Channel One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42" y="2438927"/>
            <a:ext cx="6634752" cy="37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7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62610" cy="147857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«Ревізором» М.В. Гоголь, по суті, не хотів нікого ображати…</a:t>
            </a:r>
            <a:endParaRPr lang="uk-UA" b="1" dirty="0"/>
          </a:p>
        </p:txBody>
      </p:sp>
      <p:pic>
        <p:nvPicPr>
          <p:cNvPr id="21506" name="Picture 2" descr="✓ История создания поэмы ревизор. История создания «Ревизора» Гоголя -  paruslif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3" y="2097088"/>
            <a:ext cx="63817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3" y="609600"/>
            <a:ext cx="4136571" cy="4441371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Антон Антонович </a:t>
            </a:r>
            <a:r>
              <a:rPr lang="uk-UA" b="1" dirty="0" err="1" smtClean="0">
                <a:solidFill>
                  <a:srgbClr val="FFFF00"/>
                </a:solidFill>
              </a:rPr>
              <a:t>Сквозник</a:t>
            </a:r>
            <a:r>
              <a:rPr lang="uk-UA" b="1" dirty="0" smtClean="0">
                <a:solidFill>
                  <a:srgbClr val="FFFF00"/>
                </a:solidFill>
              </a:rPr>
              <a:t>-Дмухановський, </a:t>
            </a:r>
            <a:r>
              <a:rPr lang="uk-UA" dirty="0" err="1" smtClean="0"/>
              <a:t>городничий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«Хоч і хабарник, але поводиться солідно»</a:t>
            </a:r>
            <a:endParaRPr lang="uk-UA" dirty="0"/>
          </a:p>
        </p:txBody>
      </p:sp>
      <p:pic>
        <p:nvPicPr>
          <p:cNvPr id="2050" name="Picture 2" descr="Напишите пожалуйста речевую характеристику городничего из комедии ревезор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87" y="592138"/>
            <a:ext cx="3905039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62610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За законами комізму у смішне становище тут потрапляють не дрібні грішники, яким і так нема куди падати, але владні люди високих рангів</a:t>
            </a:r>
            <a:endParaRPr lang="uk-UA" b="1" dirty="0"/>
          </a:p>
        </p:txBody>
      </p:sp>
      <p:pic>
        <p:nvPicPr>
          <p:cNvPr id="20482" name="Picture 2" descr="Ревізор&amp;quot; головні герої (+ коротка характеристика)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68" y="2310266"/>
            <a:ext cx="6667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62610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Гоголь хотів світлим сміхом вселити любов навіть у носіїв зла. Цей сміх має розпочати боротьбу з лиходіями</a:t>
            </a:r>
            <a:endParaRPr lang="uk-UA" b="1" dirty="0"/>
          </a:p>
        </p:txBody>
      </p:sp>
      <p:pic>
        <p:nvPicPr>
          <p:cNvPr id="22530" name="Picture 2" descr="Смотреть фильм Ревизор онлайн бесплатно в хорошем качеств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8942" r="5713" b="4063"/>
          <a:stretch/>
        </p:blipFill>
        <p:spPr bwMode="auto">
          <a:xfrm>
            <a:off x="4476206" y="2246811"/>
            <a:ext cx="3823063" cy="41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62610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Після «ревізора» гоголь не міг сміятися. Сміх «ревізора» довів його до «німоти».</a:t>
            </a:r>
            <a:endParaRPr lang="uk-UA" b="1" dirty="0"/>
          </a:p>
        </p:txBody>
      </p:sp>
      <p:pic>
        <p:nvPicPr>
          <p:cNvPr id="23554" name="Picture 2" descr="Посібник &amp;quot;М.В.Гоголь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1" y="2003730"/>
            <a:ext cx="4155882" cy="465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62610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Початок «паралічу» відчутно вже в німій сцені, що увінчує комедію: «Чого смієтесь? Із себе смієтесь!..» – розвиток комічного сягнув кульмінації</a:t>
            </a:r>
            <a:endParaRPr lang="uk-UA" b="1" dirty="0"/>
          </a:p>
        </p:txBody>
      </p:sp>
      <p:pic>
        <p:nvPicPr>
          <p:cNvPr id="24578" name="Picture 2" descr="Николай Гоголь цитата: Над кем смеетесь - над собой смеетесь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6"/>
          <a:stretch/>
        </p:blipFill>
        <p:spPr bwMode="auto">
          <a:xfrm>
            <a:off x="2794272" y="2655796"/>
            <a:ext cx="6892912" cy="28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362610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Д/З: читати повість М. Гоголя «Шинель» </a:t>
            </a:r>
            <a:br>
              <a:rPr lang="uk-UA" b="1" dirty="0" smtClean="0"/>
            </a:br>
            <a:r>
              <a:rPr lang="uk-UA" b="1" dirty="0" smtClean="0"/>
              <a:t>(с. 216-227)</a:t>
            </a:r>
            <a:endParaRPr lang="uk-UA" b="1" dirty="0"/>
          </a:p>
        </p:txBody>
      </p:sp>
      <p:pic>
        <p:nvPicPr>
          <p:cNvPr id="15362" name="Picture 2" descr="Шинель – аналіз праці. Аналіз «Шинель» Гоголя Які головні проблеми твору  гоголя шин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89" y="2056990"/>
            <a:ext cx="7106721" cy="43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363147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uk-UA" dirty="0" smtClean="0"/>
              <a:t>Бере хабарі й дозволяє брати іншим, привласнює державні кошти</a:t>
            </a:r>
            <a:endParaRPr lang="uk-UA" dirty="0"/>
          </a:p>
        </p:txBody>
      </p:sp>
      <p:pic>
        <p:nvPicPr>
          <p:cNvPr id="3074" name="Picture 2" descr="Почему городничий поверил Хлестакову? | Взрослые читатели детских книг |  Яндекс Дзе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58" y="592138"/>
            <a:ext cx="3899296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3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3" y="609600"/>
            <a:ext cx="4136571" cy="4441371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Анна </a:t>
            </a:r>
            <a:r>
              <a:rPr lang="uk-UA" b="1" dirty="0" err="1" smtClean="0">
                <a:solidFill>
                  <a:srgbClr val="FFFF00"/>
                </a:solidFill>
              </a:rPr>
              <a:t>андріївна</a:t>
            </a:r>
            <a:r>
              <a:rPr lang="uk-UA" b="1" dirty="0" smtClean="0">
                <a:solidFill>
                  <a:srgbClr val="FFFF00"/>
                </a:solidFill>
              </a:rPr>
              <a:t>, </a:t>
            </a:r>
            <a:r>
              <a:rPr lang="uk-UA" dirty="0" smtClean="0"/>
              <a:t>дружина</a:t>
            </a: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dirty="0" err="1" smtClean="0"/>
              <a:t>городничого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Провінціальна кокетка, при нагоді виявляє пиху</a:t>
            </a:r>
            <a:endParaRPr lang="uk-UA" dirty="0"/>
          </a:p>
        </p:txBody>
      </p:sp>
      <p:pic>
        <p:nvPicPr>
          <p:cNvPr id="17410" name="Picture 2" descr="Анна Андреев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04" y="592138"/>
            <a:ext cx="3666005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41539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b="1" dirty="0" smtClean="0">
                <a:solidFill>
                  <a:srgbClr val="FFFF00"/>
                </a:solidFill>
              </a:rPr>
              <a:t>Лука </a:t>
            </a:r>
            <a:r>
              <a:rPr lang="uk-UA" b="1" dirty="0" err="1" smtClean="0">
                <a:solidFill>
                  <a:srgbClr val="FFFF00"/>
                </a:solidFill>
              </a:rPr>
              <a:t>лукич</a:t>
            </a:r>
            <a:r>
              <a:rPr lang="uk-UA" b="1" dirty="0" smtClean="0">
                <a:solidFill>
                  <a:srgbClr val="FFFF00"/>
                </a:solidFill>
              </a:rPr>
              <a:t>, </a:t>
            </a:r>
            <a:r>
              <a:rPr lang="uk-UA" dirty="0" smtClean="0"/>
              <a:t>доглядач шкіл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«всього боїшся: всякий втручається»</a:t>
            </a:r>
            <a:endParaRPr lang="uk-UA" dirty="0"/>
          </a:p>
        </p:txBody>
      </p:sp>
      <p:pic>
        <p:nvPicPr>
          <p:cNvPr id="4098" name="Picture 2" descr="Хлопов Лука Лукич из «Ревизора»: поведение смотрителя, характеристика -  tarologiay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984377"/>
            <a:ext cx="5891213" cy="441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423" y="609600"/>
            <a:ext cx="4232366" cy="418011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uk-UA" dirty="0" smtClean="0"/>
              <a:t>Наляканий безкінечними перевірками й доганами, тому страшенно їх боїться</a:t>
            </a:r>
            <a:endParaRPr lang="uk-UA" dirty="0"/>
          </a:p>
        </p:txBody>
      </p:sp>
      <p:pic>
        <p:nvPicPr>
          <p:cNvPr id="5122" name="Picture 2" descr="Характеристика и образ луки лукича хлопова - СПК им. П. К. Менько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97" y="592138"/>
            <a:ext cx="3223418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3" y="609600"/>
            <a:ext cx="4136571" cy="4441371"/>
          </a:xfrm>
        </p:spPr>
        <p:txBody>
          <a:bodyPr/>
          <a:lstStyle/>
          <a:p>
            <a:r>
              <a:rPr lang="uk-UA" b="1" dirty="0" err="1" smtClean="0">
                <a:solidFill>
                  <a:srgbClr val="FFFF00"/>
                </a:solidFill>
              </a:rPr>
              <a:t>Бобчинський</a:t>
            </a:r>
            <a:r>
              <a:rPr lang="uk-UA" b="1" dirty="0" smtClean="0">
                <a:solidFill>
                  <a:srgbClr val="FFFF00"/>
                </a:solidFill>
              </a:rPr>
              <a:t> і </a:t>
            </a:r>
            <a:r>
              <a:rPr lang="uk-UA" b="1" dirty="0" err="1" smtClean="0">
                <a:solidFill>
                  <a:srgbClr val="FFFF00"/>
                </a:solidFill>
              </a:rPr>
              <a:t>добчинський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dirty="0" smtClean="0"/>
              <a:t>дворяни, які відокремилися від своїх земель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8434" name="Picture 2" descr="Бобчинський і Добчинський - характеристика героїв комедії «Ревізор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1236993"/>
            <a:ext cx="5891213" cy="403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423" y="609600"/>
            <a:ext cx="4232366" cy="418011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uk-UA" dirty="0" smtClean="0"/>
              <a:t>Обидва низенькі, куценькі, дуже допитливі й надзвичайно схожі один на одного</a:t>
            </a:r>
            <a:endParaRPr lang="uk-UA" dirty="0"/>
          </a:p>
        </p:txBody>
      </p:sp>
      <p:pic>
        <p:nvPicPr>
          <p:cNvPr id="19458" name="Picture 2" descr="Кейс інноваційних навчальних методик. Розробки уроків із зарубіжної  літератури. 9 кла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39" y="935621"/>
            <a:ext cx="3649323" cy="49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3" y="609600"/>
            <a:ext cx="4136571" cy="4441371"/>
          </a:xfrm>
        </p:spPr>
        <p:txBody>
          <a:bodyPr/>
          <a:lstStyle/>
          <a:p>
            <a:r>
              <a:rPr lang="uk-UA" b="1" dirty="0" err="1" smtClean="0">
                <a:solidFill>
                  <a:srgbClr val="FFFF00"/>
                </a:solidFill>
              </a:rPr>
              <a:t>Аммос</a:t>
            </a:r>
            <a:r>
              <a:rPr lang="uk-UA" b="1" dirty="0" smtClean="0">
                <a:solidFill>
                  <a:srgbClr val="FFFF00"/>
                </a:solidFill>
              </a:rPr>
              <a:t> Федорович </a:t>
            </a:r>
            <a:r>
              <a:rPr lang="uk-UA" b="1" dirty="0" err="1" smtClean="0">
                <a:solidFill>
                  <a:srgbClr val="FFFF00"/>
                </a:solidFill>
              </a:rPr>
              <a:t>ляпкін-тяпкін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dirty="0" smtClean="0"/>
              <a:t>суддя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людина, що прочитала 5 чи 6 книг, і тому вільнодумна</a:t>
            </a:r>
            <a:endParaRPr lang="uk-UA" dirty="0"/>
          </a:p>
        </p:txBody>
      </p:sp>
      <p:pic>
        <p:nvPicPr>
          <p:cNvPr id="6148" name="Picture 4" descr="Ляпкин-Тяпкин характеристика образа чиновника Аммоса Федоровича в комедии  “Ревизор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94" y="1299266"/>
            <a:ext cx="5891213" cy="418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56</TotalTime>
  <Words>309</Words>
  <Application>Microsoft Office PowerPoint</Application>
  <PresentationFormat>Произвольный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Контур</vt:lpstr>
      <vt:lpstr>М. Гоголь «Ревізор». Образи чиновників. Засоби  комічного  у творі</vt:lpstr>
      <vt:lpstr>Антон Антонович Сквозник-Дмухановський, городничий.  «Хоч і хабарник, але поводиться солідно»</vt:lpstr>
      <vt:lpstr>Бере хабарі й дозволяє брати іншим, привласнює державні кошти</vt:lpstr>
      <vt:lpstr>Анна андріївна, дружина городничого.  Провінціальна кокетка, при нагоді виявляє пиху</vt:lpstr>
      <vt:lpstr>Лука лукич, доглядач шкіл  «всього боїшся: всякий втручається»</vt:lpstr>
      <vt:lpstr>Наляканий безкінечними перевірками й доганами, тому страшенно їх боїться</vt:lpstr>
      <vt:lpstr>Бобчинський і добчинський дворяни, які відокремилися від своїх земель  </vt:lpstr>
      <vt:lpstr>Обидва низенькі, куценькі, дуже допитливі й надзвичайно схожі один на одного</vt:lpstr>
      <vt:lpstr>Аммос Федорович ляпкін-тяпкін суддя  людина, що прочитала 5 чи 6 книг, і тому вільнодумна</vt:lpstr>
      <vt:lpstr>Більше цікавить полюванням, ніж судочинством, бере хабарі «хортенятами», завжди напідпитку</vt:lpstr>
      <vt:lpstr>Артемій пилипович земляника, доглядач богоугодних закладів  «свиня в ярмолці»</vt:lpstr>
      <vt:lpstr>Хворі одужують, як мухи, дорогих ліків не вживають</vt:lpstr>
      <vt:lpstr>Іван кузьмич шпеків, поштмейстер  простосердна до наївності людина</vt:lpstr>
      <vt:lpstr>Поштові справи занедбані, пошта не доходить, читає чужі листи</vt:lpstr>
      <vt:lpstr>У п’єсі Гоголь намагається максимально охопити всі сторони тогочасного життя та управління</vt:lpstr>
      <vt:lpstr>Тут і судочинство, і освіта, і охорона здоров’я, і пошта, і соціальне забезпечення, і поліція</vt:lpstr>
      <vt:lpstr>Для зображення своїх героїв автор використав такі прийоми, як гротеск (порівняння чиновників із тваринами) та гіперболу (перебільшення Хлєстакова про авторство та своє знайомство з міністрами)</vt:lpstr>
      <vt:lpstr>Такого всеохопного погляду на офіційний державоустрій російська література іще не знала</vt:lpstr>
      <vt:lpstr>«Ревізором» М.В. Гоголь, по суті, не хотів нікого ображати…</vt:lpstr>
      <vt:lpstr>За законами комізму у смішне становище тут потрапляють не дрібні грішники, яким і так нема куди падати, але владні люди високих рангів</vt:lpstr>
      <vt:lpstr>Гоголь хотів світлим сміхом вселити любов навіть у носіїв зла. Цей сміх має розпочати боротьбу з лиходіями</vt:lpstr>
      <vt:lpstr>Після «ревізора» гоголь не міг сміятися. Сміх «ревізора» довів його до «німоти».</vt:lpstr>
      <vt:lpstr>Початок «паралічу» відчутно вже в німій сцені, що увінчує комедію: «Чого смієтесь? Із себе смієтесь!..» – розвиток комічного сягнув кульмінації</vt:lpstr>
      <vt:lpstr>Д/З: читати повість М. Гоголя «Шинель»  (с. 216-227)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Гоголь «Ревізор». Образи чиновників. Засоби  комічного  у творі</dc:title>
  <dc:creator>Марія</dc:creator>
  <cp:lastModifiedBy>Пользователь Windows</cp:lastModifiedBy>
  <cp:revision>7</cp:revision>
  <dcterms:created xsi:type="dcterms:W3CDTF">2022-02-08T17:40:43Z</dcterms:created>
  <dcterms:modified xsi:type="dcterms:W3CDTF">2023-02-01T16:12:51Z</dcterms:modified>
</cp:coreProperties>
</file>