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4" r:id="rId5"/>
    <p:sldId id="265" r:id="rId6"/>
    <p:sldId id="261" r:id="rId7"/>
    <p:sldId id="260" r:id="rId8"/>
    <p:sldId id="259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1470025"/>
          </a:xfrm>
        </p:spPr>
        <p:txBody>
          <a:bodyPr/>
          <a:lstStyle/>
          <a:p>
            <a:r>
              <a:rPr lang="ru-RU" dirty="0" err="1" smtClean="0"/>
              <a:t>Розділ</a:t>
            </a:r>
            <a:r>
              <a:rPr lang="ru-RU" dirty="0" smtClean="0"/>
              <a:t> I. </a:t>
            </a:r>
            <a:r>
              <a:rPr lang="ru-RU" dirty="0" err="1" smtClean="0"/>
              <a:t>Україна</a:t>
            </a:r>
            <a:r>
              <a:rPr lang="ru-RU" dirty="0" smtClean="0"/>
              <a:t> в роки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7286644" cy="1643074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Тема:</a:t>
            </a:r>
            <a:r>
              <a:rPr lang="ru-RU" b="1" dirty="0" smtClean="0">
                <a:solidFill>
                  <a:schemeClr val="tx1"/>
                </a:solidFill>
              </a:rPr>
              <a:t>§2. Перша </a:t>
            </a:r>
            <a:r>
              <a:rPr lang="ru-RU" b="1" dirty="0" err="1" smtClean="0">
                <a:solidFill>
                  <a:schemeClr val="tx1"/>
                </a:solidFill>
              </a:rPr>
              <a:t>світова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війна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національний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рух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702" y="1571612"/>
            <a:ext cx="214314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20.01</a:t>
            </a:r>
            <a:endParaRPr lang="ru-RU" sz="4800" b="1" dirty="0"/>
          </a:p>
        </p:txBody>
      </p:sp>
      <p:pic>
        <p:nvPicPr>
          <p:cNvPr id="5" name="Picture 2" descr="Воєнні дії на території України в 1914-1917 рр ❤️| Істор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4529128" cy="2814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6215074" y="5214950"/>
            <a:ext cx="2724916" cy="142280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643174" y="2786058"/>
            <a:ext cx="616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rgbClr val="00B050"/>
                </a:solidFill>
              </a:rPr>
              <a:t>Я</a:t>
            </a:r>
            <a:r>
              <a:rPr lang="uk-UA" sz="5400" b="1" cap="none" spc="0" dirty="0" smtClean="0">
                <a:ln/>
                <a:solidFill>
                  <a:srgbClr val="00B050"/>
                </a:solidFill>
                <a:effectLst/>
              </a:rPr>
              <a:t> вивчив/вивчила…</a:t>
            </a:r>
            <a:endParaRPr lang="uk-UA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57224" y="4572008"/>
            <a:ext cx="7750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684F00"/>
                </a:solidFill>
                <a:effectLst/>
              </a:rPr>
              <a:t>Цікавим для мене було…</a:t>
            </a:r>
            <a:endParaRPr lang="uk-UA" sz="5400" b="1" cap="none" spc="0" dirty="0">
              <a:ln/>
              <a:solidFill>
                <a:srgbClr val="684F00"/>
              </a:solidFill>
              <a:effectLst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85918" y="1785926"/>
            <a:ext cx="7019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C00000"/>
                </a:solidFill>
              </a:rPr>
              <a:t>Я дізнався/дізналась…</a:t>
            </a:r>
            <a:endParaRPr lang="uk-UA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5720" y="785794"/>
            <a:ext cx="8704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002060"/>
                </a:solidFill>
                <a:effectLst/>
              </a:rPr>
              <a:t>Я до уроку знав/знала про…</a:t>
            </a:r>
            <a:endParaRPr lang="uk-UA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466573" y="-4809"/>
            <a:ext cx="5564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Скажи одним реченням</a:t>
            </a:r>
            <a:endParaRPr lang="uk-U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смайли настрі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2284565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52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г учителя англійської мови Чепурної Марини Вікторівни: Домашнє завд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5022"/>
            <a:ext cx="9144000" cy="71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08" y="2143116"/>
            <a:ext cx="332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 параграф -2,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Переглянути конспект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1785926"/>
            <a:ext cx="3256590" cy="2496301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85720" y="142852"/>
            <a:ext cx="2928958" cy="14287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Домашнє завдання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8980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154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Ваші думки?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3286148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Губернія</a:t>
            </a:r>
            <a:r>
              <a:rPr lang="ru-RU" sz="3600" b="1" dirty="0" smtClean="0"/>
              <a:t> 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142984"/>
            <a:ext cx="328614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Коронний</a:t>
            </a:r>
            <a:r>
              <a:rPr lang="ru-RU" sz="3600" b="1" dirty="0" smtClean="0"/>
              <a:t> край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00438"/>
            <a:ext cx="3286148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Русифікація</a:t>
            </a:r>
            <a:r>
              <a:rPr lang="ru-RU" sz="4000" b="1" dirty="0" smtClean="0"/>
              <a:t> 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643182"/>
            <a:ext cx="3786214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Денаціоналізація</a:t>
            </a:r>
            <a:r>
              <a:rPr lang="ru-RU" sz="3600" dirty="0" smtClean="0"/>
              <a:t> </a:t>
            </a:r>
            <a:endParaRPr lang="ru-RU" sz="3600" b="1" dirty="0"/>
          </a:p>
        </p:txBody>
      </p:sp>
      <p:pic>
        <p:nvPicPr>
          <p:cNvPr id="5122" name="Picture 2" descr="C:\Users\User\Desktop\картинки для през\1645151685_9-kartinkin-net-p-kartinki-chelovechk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09904"/>
            <a:ext cx="3196714" cy="426243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428992" y="428604"/>
            <a:ext cx="16430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+0,5б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714884"/>
            <a:ext cx="41434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Новітня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800" dirty="0" smtClean="0"/>
              <a:t> </a:t>
            </a:r>
            <a:endParaRPr lang="ru-RU" sz="2800" b="1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28596" y="5243514"/>
            <a:ext cx="3571900" cy="16144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Політичний</a:t>
            </a:r>
            <a:r>
              <a:rPr lang="ru-RU" b="1" dirty="0" smtClean="0">
                <a:solidFill>
                  <a:srgbClr val="FF0000"/>
                </a:solidFill>
              </a:rPr>
              <a:t> режим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Тоталітарний</a:t>
            </a:r>
            <a:r>
              <a:rPr lang="ru-RU" b="1" dirty="0" smtClean="0">
                <a:solidFill>
                  <a:srgbClr val="FF0000"/>
                </a:solidFill>
              </a:rPr>
              <a:t> режим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1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 в  </a:t>
            </a:r>
            <a:r>
              <a:rPr lang="ru-RU" sz="2400" dirty="0" err="1" smtClean="0"/>
              <a:t>геополітичних</a:t>
            </a:r>
            <a:r>
              <a:rPr lang="ru-RU" sz="2400" dirty="0" smtClean="0"/>
              <a:t> планах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Антанти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Центральних</a:t>
            </a:r>
            <a:r>
              <a:rPr lang="ru-RU" sz="2400" dirty="0" smtClean="0"/>
              <a:t> держав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186766" cy="2482849"/>
          </a:xfrm>
        </p:spPr>
        <p:txBody>
          <a:bodyPr/>
          <a:lstStyle/>
          <a:p>
            <a:r>
              <a:rPr lang="ru-RU" dirty="0" err="1" smtClean="0"/>
              <a:t>Країни</a:t>
            </a:r>
            <a:r>
              <a:rPr lang="ru-RU" dirty="0" smtClean="0"/>
              <a:t>  </a:t>
            </a:r>
            <a:r>
              <a:rPr lang="ru-RU" dirty="0" err="1" smtClean="0"/>
              <a:t>Антанти____________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держав____________</a:t>
            </a: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072166" y="214290"/>
            <a:ext cx="3071834" cy="1214422"/>
          </a:xfrm>
          <a:prstGeom prst="wedgeRectCallout">
            <a:avLst>
              <a:gd name="adj1" fmla="val -40591"/>
              <a:gd name="adj2" fmla="val 558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Завдання:користуючись книгою ст.9-10 запишіть терміни до робочого зошита </a:t>
            </a:r>
          </a:p>
          <a:p>
            <a:pPr algn="ctr"/>
            <a:r>
              <a:rPr lang="uk-UA" b="1" dirty="0" smtClean="0"/>
              <a:t>  (2-4 </a:t>
            </a:r>
            <a:r>
              <a:rPr lang="uk-UA" b="1" dirty="0" err="1" smtClean="0"/>
              <a:t>хв</a:t>
            </a:r>
            <a:r>
              <a:rPr lang="uk-UA" b="1" dirty="0" smtClean="0"/>
              <a:t>)2б</a:t>
            </a:r>
            <a:endParaRPr lang="ru-RU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00034" y="1714488"/>
            <a:ext cx="3071834" cy="14287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Світова </a:t>
            </a:r>
            <a:r>
              <a:rPr lang="uk-UA" sz="2800" b="1" dirty="0" err="1" smtClean="0"/>
              <a:t>війна-</a:t>
            </a:r>
            <a:r>
              <a:rPr lang="uk-UA" sz="2800" b="1" dirty="0" smtClean="0"/>
              <a:t>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3714744" y="1643050"/>
            <a:ext cx="3571900" cy="15001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Геополітика-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0222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Усно+</a:t>
            </a:r>
            <a:r>
              <a:rPr lang="uk-UA" dirty="0" smtClean="0"/>
              <a:t> 0,5б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85159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07210" y="142852"/>
            <a:ext cx="65367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плани були в інших країн на Україну?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4450"/>
            <a:ext cx="91122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51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політичних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діяли</a:t>
            </a:r>
            <a:r>
              <a:rPr lang="ru-RU" sz="2400" dirty="0" smtClean="0"/>
              <a:t> в </a:t>
            </a:r>
            <a:r>
              <a:rPr lang="ru-RU" sz="2400" dirty="0" err="1" smtClean="0"/>
              <a:t>Наддніпрянській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786446" y="285728"/>
            <a:ext cx="3071834" cy="1214422"/>
          </a:xfrm>
          <a:prstGeom prst="wedgeRectCallout">
            <a:avLst>
              <a:gd name="adj1" fmla="val -40591"/>
              <a:gd name="adj2" fmla="val 558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Завдання:користуючись книгою ст10-11запишіть </a:t>
            </a:r>
            <a:r>
              <a:rPr lang="uk-UA" b="1" dirty="0" err="1" smtClean="0"/>
              <a:t>темін</a:t>
            </a:r>
            <a:r>
              <a:rPr lang="uk-UA" b="1" dirty="0" smtClean="0"/>
              <a:t> та заповніть стрілочки </a:t>
            </a:r>
          </a:p>
          <a:p>
            <a:pPr algn="ctr"/>
            <a:r>
              <a:rPr lang="uk-UA" b="1" dirty="0" smtClean="0"/>
              <a:t>  (2-5 </a:t>
            </a:r>
            <a:r>
              <a:rPr lang="uk-UA" b="1" dirty="0" err="1" smtClean="0"/>
              <a:t>хв</a:t>
            </a:r>
            <a:r>
              <a:rPr lang="uk-UA" b="1" dirty="0" smtClean="0"/>
              <a:t>)2б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78592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Репресії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 — заходи державного примусу, по</a:t>
            </a:r>
            <a:r>
              <a:rPr lang="ru-RU" b="1" dirty="0" err="1" smtClean="0"/>
              <a:t>карання</a:t>
            </a:r>
            <a:r>
              <a:rPr lang="ru-RU" b="1" dirty="0" smtClean="0"/>
              <a:t>, у 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за </a:t>
            </a:r>
            <a:r>
              <a:rPr lang="ru-RU" b="1" dirty="0" err="1" smtClean="0"/>
              <a:t>ідейні</a:t>
            </a:r>
            <a:r>
              <a:rPr lang="ru-RU" b="1" dirty="0" smtClean="0"/>
              <a:t> </a:t>
            </a:r>
            <a:r>
              <a:rPr lang="ru-RU" b="1" dirty="0" err="1" smtClean="0"/>
              <a:t>переконання</a:t>
            </a:r>
            <a:r>
              <a:rPr lang="ru-RU" b="1" dirty="0" smtClean="0"/>
              <a:t>, </a:t>
            </a:r>
            <a:r>
              <a:rPr lang="ru-RU" b="1" dirty="0" err="1" smtClean="0"/>
              <a:t>нерідко</a:t>
            </a:r>
            <a:r>
              <a:rPr lang="ru-RU" b="1" dirty="0" smtClean="0"/>
              <a:t> </a:t>
            </a:r>
            <a:r>
              <a:rPr lang="ru-RU" b="1" dirty="0" err="1" smtClean="0"/>
              <a:t>позасудовим</a:t>
            </a:r>
            <a:r>
              <a:rPr lang="ru-RU" b="1" dirty="0" smtClean="0"/>
              <a:t> шляхом.</a:t>
            </a:r>
            <a:endParaRPr lang="ru-RU" b="1" dirty="0"/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500306"/>
            <a:ext cx="2745981" cy="392909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00034" y="2643182"/>
            <a:ext cx="5286412" cy="13573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1.Яку роль відіграв С.Петлюра?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00034" y="3929066"/>
            <a:ext cx="5286412" cy="13573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факти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00034" y="5286388"/>
            <a:ext cx="5286412" cy="13573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факти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082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/>
              <a:t>Заснування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Союзу </a:t>
            </a:r>
            <a:r>
              <a:rPr lang="ru-RU" sz="2800" dirty="0" err="1" smtClean="0"/>
              <a:t>визволення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471990" cy="4697427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План</a:t>
            </a:r>
          </a:p>
          <a:p>
            <a:r>
              <a:rPr lang="uk-UA" dirty="0" smtClean="0"/>
              <a:t>Назва –СВУ 14…1914</a:t>
            </a:r>
            <a:endParaRPr lang="uk-UA" dirty="0" smtClean="0"/>
          </a:p>
          <a:p>
            <a:r>
              <a:rPr lang="uk-UA" dirty="0" smtClean="0"/>
              <a:t>Партійні </a:t>
            </a:r>
            <a:r>
              <a:rPr lang="uk-UA" dirty="0" err="1" smtClean="0"/>
              <a:t>керівники-Д.Донцов</a:t>
            </a:r>
            <a:endParaRPr lang="uk-UA" dirty="0" smtClean="0"/>
          </a:p>
          <a:p>
            <a:r>
              <a:rPr lang="uk-UA" dirty="0" err="1" smtClean="0"/>
              <a:t>Мета-</a:t>
            </a:r>
            <a:endParaRPr lang="uk-UA" dirty="0" smtClean="0"/>
          </a:p>
          <a:p>
            <a:r>
              <a:rPr lang="uk-UA" dirty="0" err="1" smtClean="0"/>
              <a:t>Дії-</a:t>
            </a:r>
            <a:endParaRPr lang="uk-UA" dirty="0" smtClean="0"/>
          </a:p>
          <a:p>
            <a:r>
              <a:rPr lang="uk-UA" dirty="0" err="1" smtClean="0"/>
              <a:t>Здобутки-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643570" y="285728"/>
            <a:ext cx="3357586" cy="1143008"/>
          </a:xfrm>
          <a:prstGeom prst="wedgeRectCallout">
            <a:avLst>
              <a:gd name="adj1" fmla="val -40591"/>
              <a:gd name="adj2" fmla="val 558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Завдання:користуючись книгою ст.11-12за планом охарактеризуйте партію</a:t>
            </a:r>
          </a:p>
          <a:p>
            <a:pPr algn="ctr"/>
            <a:r>
              <a:rPr lang="uk-UA" b="1" dirty="0" smtClean="0"/>
              <a:t>  (1-3 </a:t>
            </a:r>
            <a:r>
              <a:rPr lang="uk-UA" b="1" dirty="0" err="1" smtClean="0"/>
              <a:t>хв</a:t>
            </a:r>
            <a:r>
              <a:rPr lang="uk-UA" b="1" dirty="0" smtClean="0"/>
              <a:t>)1,5б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38455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929322" y="5929330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Franklin Gothic Book"/>
              </a:rPr>
              <a:t>Дмитро </a:t>
            </a:r>
            <a:r>
              <a:rPr lang="uk-UA" b="1" dirty="0" err="1">
                <a:latin typeface="Franklin Gothic Book"/>
              </a:rPr>
              <a:t>Донцов</a:t>
            </a:r>
            <a:endParaRPr lang="ru-RU" b="1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296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err="1" smtClean="0"/>
              <a:t>Український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рух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західноукраїнських</a:t>
            </a:r>
            <a:r>
              <a:rPr lang="ru-RU" sz="3200" dirty="0" smtClean="0"/>
              <a:t> землях. </a:t>
            </a:r>
            <a:endParaRPr lang="ru-RU" sz="32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643570" y="285728"/>
            <a:ext cx="3357586" cy="1143008"/>
          </a:xfrm>
          <a:prstGeom prst="wedgeRectCallout">
            <a:avLst>
              <a:gd name="adj1" fmla="val -40591"/>
              <a:gd name="adj2" fmla="val 558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Завдання:користуючись книгою ст.12- 13за планом охарактеризуйте партію</a:t>
            </a:r>
          </a:p>
          <a:p>
            <a:pPr algn="ctr"/>
            <a:r>
              <a:rPr lang="uk-UA" b="1" dirty="0" smtClean="0"/>
              <a:t>  (1-3 </a:t>
            </a:r>
            <a:r>
              <a:rPr lang="uk-UA" b="1" dirty="0" err="1" smtClean="0"/>
              <a:t>хв</a:t>
            </a:r>
            <a:r>
              <a:rPr lang="uk-UA" b="1" dirty="0" smtClean="0"/>
              <a:t>)1,5б</a:t>
            </a:r>
            <a:endParaRPr lang="ru-RU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4614866" cy="461488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План</a:t>
            </a:r>
          </a:p>
          <a:p>
            <a:r>
              <a:rPr lang="uk-UA" dirty="0" smtClean="0"/>
              <a:t>Назва –ГУР-ЗУР</a:t>
            </a:r>
            <a:endParaRPr lang="uk-UA" dirty="0" smtClean="0"/>
          </a:p>
          <a:p>
            <a:r>
              <a:rPr lang="uk-UA" dirty="0" smtClean="0"/>
              <a:t>Партійні </a:t>
            </a:r>
            <a:r>
              <a:rPr lang="uk-UA" dirty="0" err="1" smtClean="0"/>
              <a:t>керівники-</a:t>
            </a:r>
            <a:endParaRPr lang="uk-UA" dirty="0" smtClean="0"/>
          </a:p>
          <a:p>
            <a:r>
              <a:rPr lang="uk-UA" dirty="0" err="1" smtClean="0"/>
              <a:t>Мета-</a:t>
            </a:r>
            <a:endParaRPr lang="uk-UA" dirty="0" smtClean="0"/>
          </a:p>
          <a:p>
            <a:r>
              <a:rPr lang="uk-UA" dirty="0" err="1" smtClean="0"/>
              <a:t>Дії-</a:t>
            </a:r>
            <a:endParaRPr lang="uk-UA" dirty="0" smtClean="0"/>
          </a:p>
          <a:p>
            <a:r>
              <a:rPr lang="uk-UA" dirty="0" err="1" smtClean="0"/>
              <a:t>Здобутки-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2990845" cy="37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357950" y="564357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Franklin Gothic Book"/>
              </a:rPr>
              <a:t>Кость Левицький</a:t>
            </a:r>
            <a:endParaRPr lang="ru-RU" b="1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0112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Українські січові стрільці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7686" y="1142984"/>
            <a:ext cx="4357718" cy="53578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 </a:t>
            </a:r>
            <a:r>
              <a:rPr lang="ru-RU" dirty="0" smtClean="0">
                <a:solidFill>
                  <a:srgbClr val="FF0000"/>
                </a:solidFill>
              </a:rPr>
              <a:t>початку </a:t>
            </a:r>
            <a:r>
              <a:rPr lang="ru-RU" dirty="0" err="1" smtClean="0">
                <a:solidFill>
                  <a:srgbClr val="FF0000"/>
                </a:solidFill>
              </a:rPr>
              <a:t>серпня</a:t>
            </a:r>
            <a:r>
              <a:rPr lang="ru-RU" dirty="0" smtClean="0">
                <a:solidFill>
                  <a:srgbClr val="FF0000"/>
                </a:solidFill>
              </a:rPr>
              <a:t> 1914  р</a:t>
            </a:r>
            <a:r>
              <a:rPr lang="ru-RU" dirty="0" smtClean="0"/>
              <a:t>. Головна </a:t>
            </a:r>
            <a:r>
              <a:rPr lang="ru-RU" dirty="0" err="1" smtClean="0"/>
              <a:t>українська</a:t>
            </a:r>
            <a:r>
              <a:rPr lang="ru-RU" dirty="0" smtClean="0"/>
              <a:t> рада заявила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формувати</a:t>
            </a:r>
            <a:r>
              <a:rPr lang="ru-RU" dirty="0" smtClean="0"/>
              <a:t> полки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добровольців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австрійської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Українські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січові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стрільці</a:t>
            </a:r>
            <a:r>
              <a:rPr lang="ru-RU" dirty="0" smtClean="0">
                <a:solidFill>
                  <a:srgbClr val="FF0000"/>
                </a:solidFill>
              </a:rPr>
              <a:t> (УСС).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Г</a:t>
            </a:r>
            <a:r>
              <a:rPr lang="ru-RU" dirty="0" err="1" smtClean="0"/>
              <a:t>оловна</a:t>
            </a:r>
            <a:r>
              <a:rPr lang="ru-RU" dirty="0" smtClean="0"/>
              <a:t> </a:t>
            </a:r>
            <a:r>
              <a:rPr lang="ru-RU" dirty="0" err="1"/>
              <a:t>Українська</a:t>
            </a:r>
            <a:r>
              <a:rPr lang="ru-RU" dirty="0"/>
              <a:t> Рада почала переговори з </a:t>
            </a:r>
            <a:r>
              <a:rPr lang="ru-RU" dirty="0" err="1"/>
              <a:t>габсбурзьким</a:t>
            </a:r>
            <a:r>
              <a:rPr lang="ru-RU" dirty="0"/>
              <a:t> урядом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</a:t>
            </a:r>
            <a:r>
              <a:rPr lang="ru-RU" dirty="0"/>
              <a:t> </a:t>
            </a:r>
            <a:r>
              <a:rPr lang="ru-RU" dirty="0" err="1"/>
              <a:t>ного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формування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українців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dirty="0" err="1"/>
              <a:t>Відень</a:t>
            </a:r>
            <a:r>
              <a:rPr lang="ru-RU" dirty="0"/>
              <a:t> </a:t>
            </a:r>
            <a:r>
              <a:rPr lang="ru-RU" dirty="0" err="1"/>
              <a:t>ухвалив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йшлося</a:t>
            </a:r>
            <a:r>
              <a:rPr lang="ru-RU" dirty="0"/>
              <a:t> про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/>
              <a:t>легіон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 </a:t>
            </a:r>
            <a:r>
              <a:rPr lang="ru-RU" dirty="0" err="1"/>
              <a:t>легіону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 </a:t>
            </a:r>
            <a:r>
              <a:rPr lang="ru-RU" dirty="0" smtClean="0"/>
              <a:t> (УСС</a:t>
            </a:r>
            <a:r>
              <a:rPr lang="ru-RU" dirty="0"/>
              <a:t>) </a:t>
            </a:r>
            <a:r>
              <a:rPr lang="ru-RU" dirty="0" err="1"/>
              <a:t>увійшли</a:t>
            </a:r>
            <a:r>
              <a:rPr lang="ru-RU" dirty="0"/>
              <a:t> 10 </a:t>
            </a:r>
            <a:r>
              <a:rPr lang="ru-RU" dirty="0" err="1"/>
              <a:t>сотень</a:t>
            </a:r>
            <a:r>
              <a:rPr lang="ru-RU" dirty="0"/>
              <a:t> по 250 </a:t>
            </a:r>
            <a:r>
              <a:rPr lang="ru-RU" dirty="0" err="1"/>
              <a:t>вояків</a:t>
            </a:r>
            <a:r>
              <a:rPr lang="ru-RU" dirty="0"/>
              <a:t>. З них 2 </a:t>
            </a:r>
            <a:r>
              <a:rPr lang="ru-RU" dirty="0" err="1"/>
              <a:t>сотні</a:t>
            </a:r>
            <a:r>
              <a:rPr lang="ru-RU" dirty="0"/>
              <a:t> як резерв </a:t>
            </a:r>
            <a:r>
              <a:rPr lang="ru-RU" dirty="0" err="1" smtClean="0"/>
              <a:t>дислокулися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Закарпатті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командою Г. </a:t>
            </a:r>
            <a:r>
              <a:rPr lang="ru-RU" dirty="0" err="1"/>
              <a:t>Коссака</a:t>
            </a:r>
            <a:r>
              <a:rPr lang="ru-RU" dirty="0"/>
              <a:t>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243522" cy="34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28" y="285728"/>
            <a:ext cx="3357586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Коротко запишіть про УСС(1б)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203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Розділ I. Україна в роки Першої світової війни</vt:lpstr>
      <vt:lpstr>Ваші думки?</vt:lpstr>
      <vt:lpstr>1 Україна в  геополітичних планах країн Антанти та Центральних держав</vt:lpstr>
      <vt:lpstr>Усно+ 0,5б</vt:lpstr>
      <vt:lpstr>Слайд 5</vt:lpstr>
      <vt:lpstr>Ставлення до війни політичних сил, що діяли в Наддніпрянській Україні.</vt:lpstr>
      <vt:lpstr>Заснування та діяльність Союзу визволення України. </vt:lpstr>
      <vt:lpstr>Український рух на західноукраїнських землях. </vt:lpstr>
      <vt:lpstr>Українські січові стрільці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I. Україна в роки Першої світової війни</dc:title>
  <dc:creator>User</dc:creator>
  <cp:lastModifiedBy>User</cp:lastModifiedBy>
  <cp:revision>5</cp:revision>
  <dcterms:created xsi:type="dcterms:W3CDTF">2023-01-19T06:06:49Z</dcterms:created>
  <dcterms:modified xsi:type="dcterms:W3CDTF">2023-01-20T07:26:34Z</dcterms:modified>
</cp:coreProperties>
</file>