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0" r:id="rId3"/>
    <p:sldId id="312" r:id="rId4"/>
    <p:sldId id="313" r:id="rId5"/>
    <p:sldId id="314" r:id="rId6"/>
    <p:sldId id="315" r:id="rId7"/>
    <p:sldId id="316" r:id="rId8"/>
    <p:sldId id="317" r:id="rId9"/>
    <p:sldId id="318" r:id="rId10"/>
    <p:sldId id="257" r:id="rId11"/>
    <p:sldId id="258" r:id="rId12"/>
    <p:sldId id="305" r:id="rId13"/>
    <p:sldId id="259" r:id="rId14"/>
    <p:sldId id="260" r:id="rId15"/>
    <p:sldId id="261" r:id="rId16"/>
    <p:sldId id="299" r:id="rId17"/>
    <p:sldId id="263" r:id="rId18"/>
    <p:sldId id="264" r:id="rId19"/>
    <p:sldId id="300" r:id="rId20"/>
    <p:sldId id="301" r:id="rId21"/>
    <p:sldId id="302" r:id="rId22"/>
    <p:sldId id="266" r:id="rId23"/>
    <p:sldId id="303" r:id="rId24"/>
    <p:sldId id="267" r:id="rId25"/>
    <p:sldId id="304" r:id="rId26"/>
    <p:sldId id="306" r:id="rId27"/>
    <p:sldId id="307" r:id="rId28"/>
    <p:sldId id="308" r:id="rId29"/>
    <p:sldId id="309" r:id="rId30"/>
    <p:sldId id="310" r:id="rId31"/>
    <p:sldId id="269" r:id="rId32"/>
    <p:sldId id="273" r:id="rId33"/>
    <p:sldId id="277" r:id="rId34"/>
    <p:sldId id="291" r:id="rId35"/>
    <p:sldId id="285" r:id="rId36"/>
    <p:sldId id="293" r:id="rId37"/>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E5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2" d="100"/>
          <a:sy n="82" d="100"/>
        </p:scale>
        <p:origin x="1474"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4" name="Picture 2" descr="K:\ProPowerPoint\Шаблоны\МЕДИЦИНА\Новые технологии в медицине\NewMedTeh.jpg"/>
          <p:cNvPicPr>
            <a:picLocks noChangeAspect="1" noChangeArrowheads="1"/>
          </p:cNvPicPr>
          <p:nvPr/>
        </p:nvPicPr>
        <p:blipFill>
          <a:blip r:embed="rId2" cstate="print"/>
          <a:srcRect/>
          <a:stretch>
            <a:fillRect/>
          </a:stretch>
        </p:blipFill>
        <p:spPr bwMode="auto">
          <a:xfrm>
            <a:off x="0" y="-22225"/>
            <a:ext cx="9201150" cy="6880225"/>
          </a:xfrm>
          <a:prstGeom prst="rect">
            <a:avLst/>
          </a:prstGeom>
          <a:noFill/>
          <a:ln w="9525">
            <a:noFill/>
            <a:miter lim="800000"/>
            <a:headEnd/>
            <a:tailEnd/>
          </a:ln>
        </p:spPr>
      </p:pic>
      <p:sp>
        <p:nvSpPr>
          <p:cNvPr id="2" name="Заголовок 1"/>
          <p:cNvSpPr>
            <a:spLocks noGrp="1"/>
          </p:cNvSpPr>
          <p:nvPr>
            <p:ph type="ctrTitle"/>
          </p:nvPr>
        </p:nvSpPr>
        <p:spPr>
          <a:xfrm>
            <a:off x="0" y="5373215"/>
            <a:ext cx="6084168" cy="864097"/>
          </a:xfrm>
        </p:spPr>
        <p:txBody>
          <a:bodyPr/>
          <a:lstStyle>
            <a:lvl1pPr algn="l">
              <a:defRPr>
                <a:solidFill>
                  <a:schemeClr val="bg1"/>
                </a:solidFill>
              </a:defRPr>
            </a:lvl1pPr>
          </a:lstStyle>
          <a:p>
            <a:r>
              <a:rPr lang="ru-RU"/>
              <a:t>Образец заголовка</a:t>
            </a:r>
            <a:endParaRPr lang="ru-RU" dirty="0"/>
          </a:p>
        </p:txBody>
      </p:sp>
      <p:sp>
        <p:nvSpPr>
          <p:cNvPr id="3" name="Подзаголовок 2"/>
          <p:cNvSpPr>
            <a:spLocks noGrp="1"/>
          </p:cNvSpPr>
          <p:nvPr>
            <p:ph type="subTitle" idx="1"/>
          </p:nvPr>
        </p:nvSpPr>
        <p:spPr>
          <a:xfrm>
            <a:off x="3347863" y="6309320"/>
            <a:ext cx="5878585" cy="548680"/>
          </a:xfrm>
        </p:spPr>
        <p:txBody>
          <a:bodyPr/>
          <a:lstStyle>
            <a:lvl1pPr marL="0" indent="0" algn="r">
              <a:buNone/>
              <a:defRPr>
                <a:solidFill>
                  <a:schemeClr val="tx2">
                    <a:lumMod val="20000"/>
                    <a:lumOff val="8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K:\ProPowerPoint\Шаблоны\МЕДИЦИНА\Новые технологии в медицине\NewMedTehSlide.jpg"/>
          <p:cNvPicPr>
            <a:picLocks noChangeAspect="1" noChangeArrowheads="1"/>
          </p:cNvPicPr>
          <p:nvPr/>
        </p:nvPicPr>
        <p:blipFill>
          <a:blip r:embed="rId4" cstate="print"/>
          <a:srcRect/>
          <a:stretch>
            <a:fillRect/>
          </a:stretch>
        </p:blipFill>
        <p:spPr bwMode="auto">
          <a:xfrm>
            <a:off x="0" y="0"/>
            <a:ext cx="9144000" cy="6858000"/>
          </a:xfrm>
          <a:prstGeom prst="rect">
            <a:avLst/>
          </a:prstGeom>
          <a:noFill/>
          <a:ln w="9525">
            <a:noFill/>
            <a:miter lim="800000"/>
            <a:headEnd/>
            <a:tailEnd/>
          </a:ln>
        </p:spPr>
      </p:pic>
      <p:sp>
        <p:nvSpPr>
          <p:cNvPr id="1027" name="Заголовок 1"/>
          <p:cNvSpPr>
            <a:spLocks noGrp="1"/>
          </p:cNvSpPr>
          <p:nvPr>
            <p:ph type="title"/>
          </p:nvPr>
        </p:nvSpPr>
        <p:spPr bwMode="auto">
          <a:xfrm>
            <a:off x="250825" y="188913"/>
            <a:ext cx="7200900" cy="5762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a:t>Образец заголовка</a:t>
            </a:r>
          </a:p>
        </p:txBody>
      </p:sp>
      <p:sp>
        <p:nvSpPr>
          <p:cNvPr id="1028" name="Текст 2"/>
          <p:cNvSpPr>
            <a:spLocks noGrp="1"/>
          </p:cNvSpPr>
          <p:nvPr>
            <p:ph type="body" idx="1"/>
          </p:nvPr>
        </p:nvSpPr>
        <p:spPr bwMode="auto">
          <a:xfrm>
            <a:off x="1908175" y="1052513"/>
            <a:ext cx="7056438" cy="56165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1029" name="TextBox 6"/>
          <p:cNvSpPr txBox="1">
            <a:spLocks noChangeArrowheads="1"/>
          </p:cNvSpPr>
          <p:nvPr/>
        </p:nvSpPr>
        <p:spPr bwMode="auto">
          <a:xfrm>
            <a:off x="107950" y="6588125"/>
            <a:ext cx="1616075" cy="306388"/>
          </a:xfrm>
          <a:prstGeom prst="rect">
            <a:avLst/>
          </a:prstGeom>
          <a:noFill/>
          <a:ln w="9525">
            <a:noFill/>
            <a:miter lim="800000"/>
            <a:headEnd/>
            <a:tailEnd/>
          </a:ln>
        </p:spPr>
        <p:txBody>
          <a:bodyPr wrap="none">
            <a:spAutoFit/>
          </a:bodyPr>
          <a:lstStyle/>
          <a:p>
            <a:r>
              <a:rPr lang="en-US" sz="1400">
                <a:solidFill>
                  <a:srgbClr val="95B3D7"/>
                </a:solidFill>
                <a:latin typeface="Ariston" pitchFamily="66" charset="0"/>
              </a:rPr>
              <a:t>ProPowerPoint.Ru</a:t>
            </a:r>
            <a:endParaRPr lang="ru-RU" sz="1400">
              <a:solidFill>
                <a:srgbClr val="95B3D7"/>
              </a:solidFill>
              <a:latin typeface="Ariston" pitchFamily="66"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ctr" rtl="0" eaLnBrk="1" fontAlgn="base" hangingPunct="1">
        <a:spcBef>
          <a:spcPct val="0"/>
        </a:spcBef>
        <a:spcAft>
          <a:spcPct val="0"/>
        </a:spcAft>
        <a:defRPr sz="4400" kern="1200">
          <a:solidFill>
            <a:schemeClr val="bg1"/>
          </a:solidFill>
          <a:latin typeface="+mj-lt"/>
          <a:ea typeface="+mj-ea"/>
          <a:cs typeface="+mj-cs"/>
        </a:defRPr>
      </a:lvl1pPr>
      <a:lvl2pPr algn="ctr" rtl="0" eaLnBrk="1" fontAlgn="base" hangingPunct="1">
        <a:spcBef>
          <a:spcPct val="0"/>
        </a:spcBef>
        <a:spcAft>
          <a:spcPct val="0"/>
        </a:spcAft>
        <a:defRPr sz="4400">
          <a:solidFill>
            <a:schemeClr val="bg1"/>
          </a:solidFill>
          <a:latin typeface="Calibri" pitchFamily="34" charset="0"/>
        </a:defRPr>
      </a:lvl2pPr>
      <a:lvl3pPr algn="ctr" rtl="0" eaLnBrk="1" fontAlgn="base" hangingPunct="1">
        <a:spcBef>
          <a:spcPct val="0"/>
        </a:spcBef>
        <a:spcAft>
          <a:spcPct val="0"/>
        </a:spcAft>
        <a:defRPr sz="4400">
          <a:solidFill>
            <a:schemeClr val="bg1"/>
          </a:solidFill>
          <a:latin typeface="Calibri" pitchFamily="34" charset="0"/>
        </a:defRPr>
      </a:lvl3pPr>
      <a:lvl4pPr algn="ctr" rtl="0" eaLnBrk="1" fontAlgn="base" hangingPunct="1">
        <a:spcBef>
          <a:spcPct val="0"/>
        </a:spcBef>
        <a:spcAft>
          <a:spcPct val="0"/>
        </a:spcAft>
        <a:defRPr sz="4400">
          <a:solidFill>
            <a:schemeClr val="bg1"/>
          </a:solidFill>
          <a:latin typeface="Calibri" pitchFamily="34" charset="0"/>
        </a:defRPr>
      </a:lvl4pPr>
      <a:lvl5pPr algn="ctr" rtl="0" eaLnBrk="1" fontAlgn="base" hangingPunct="1">
        <a:spcBef>
          <a:spcPct val="0"/>
        </a:spcBef>
        <a:spcAft>
          <a:spcPct val="0"/>
        </a:spcAft>
        <a:defRPr sz="4400">
          <a:solidFill>
            <a:schemeClr val="bg1"/>
          </a:solidFill>
          <a:latin typeface="Calibri" pitchFamily="34" charset="0"/>
        </a:defRPr>
      </a:lvl5pPr>
      <a:lvl6pPr marL="457200" algn="ctr" rtl="0" eaLnBrk="1" fontAlgn="base" hangingPunct="1">
        <a:spcBef>
          <a:spcPct val="0"/>
        </a:spcBef>
        <a:spcAft>
          <a:spcPct val="0"/>
        </a:spcAft>
        <a:defRPr sz="4400">
          <a:solidFill>
            <a:schemeClr val="bg1"/>
          </a:solidFill>
          <a:latin typeface="Calibri" pitchFamily="34" charset="0"/>
        </a:defRPr>
      </a:lvl6pPr>
      <a:lvl7pPr marL="914400" algn="ctr" rtl="0" eaLnBrk="1" fontAlgn="base" hangingPunct="1">
        <a:spcBef>
          <a:spcPct val="0"/>
        </a:spcBef>
        <a:spcAft>
          <a:spcPct val="0"/>
        </a:spcAft>
        <a:defRPr sz="4400">
          <a:solidFill>
            <a:schemeClr val="bg1"/>
          </a:solidFill>
          <a:latin typeface="Calibri" pitchFamily="34" charset="0"/>
        </a:defRPr>
      </a:lvl7pPr>
      <a:lvl8pPr marL="1371600" algn="ctr" rtl="0" eaLnBrk="1" fontAlgn="base" hangingPunct="1">
        <a:spcBef>
          <a:spcPct val="0"/>
        </a:spcBef>
        <a:spcAft>
          <a:spcPct val="0"/>
        </a:spcAft>
        <a:defRPr sz="4400">
          <a:solidFill>
            <a:schemeClr val="bg1"/>
          </a:solidFill>
          <a:latin typeface="Calibri" pitchFamily="34" charset="0"/>
        </a:defRPr>
      </a:lvl8pPr>
      <a:lvl9pPr marL="1828800" algn="ctr" rtl="0" eaLnBrk="1" fontAlgn="base" hangingPunct="1">
        <a:spcBef>
          <a:spcPct val="0"/>
        </a:spcBef>
        <a:spcAft>
          <a:spcPct val="0"/>
        </a:spcAft>
        <a:defRPr sz="4400">
          <a:solidFill>
            <a:schemeClr val="bg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5373215"/>
            <a:ext cx="9144000" cy="864097"/>
          </a:xfrm>
        </p:spPr>
        <p:txBody>
          <a:bodyPr>
            <a:noAutofit/>
          </a:bodyPr>
          <a:lstStyle/>
          <a:p>
            <a:r>
              <a:rPr lang="uk-UA" sz="2800" b="1" dirty="0"/>
              <a:t>Визначення типу шкіри на різних ділянках обличчя та складання  правил догляду за власною шкірою</a:t>
            </a:r>
          </a:p>
        </p:txBody>
      </p:sp>
      <p:sp>
        <p:nvSpPr>
          <p:cNvPr id="3" name="Подзаголовок 2"/>
          <p:cNvSpPr>
            <a:spLocks noGrp="1"/>
          </p:cNvSpPr>
          <p:nvPr>
            <p:ph type="subTitle" idx="1"/>
          </p:nvPr>
        </p:nvSpPr>
        <p:spPr>
          <a:xfrm>
            <a:off x="6228184" y="6309320"/>
            <a:ext cx="2998264" cy="548680"/>
          </a:xfrm>
        </p:spPr>
        <p:txBody>
          <a:bodyPr/>
          <a:lstStyle/>
          <a:p>
            <a:r>
              <a:rPr lang="uk-UA" dirty="0"/>
              <a:t>Біологія 8 клас</a:t>
            </a:r>
          </a:p>
        </p:txBody>
      </p:sp>
      <p:pic>
        <p:nvPicPr>
          <p:cNvPr id="5" name="Picture 4" descr="http://myledi.net/uploads/images/default/type-skin-587x587.png"/>
          <p:cNvPicPr>
            <a:picLocks noChangeAspect="1" noChangeArrowheads="1"/>
          </p:cNvPicPr>
          <p:nvPr/>
        </p:nvPicPr>
        <p:blipFill>
          <a:blip r:embed="rId2" cstate="print"/>
          <a:srcRect/>
          <a:stretch>
            <a:fillRect/>
          </a:stretch>
        </p:blipFill>
        <p:spPr bwMode="auto">
          <a:xfrm>
            <a:off x="5868144" y="188640"/>
            <a:ext cx="3024336" cy="3024336"/>
          </a:xfrm>
          <a:prstGeom prst="rect">
            <a:avLst/>
          </a:prstGeom>
          <a:ln w="228600" cap="sq" cmpd="thickThin">
            <a:solidFill>
              <a:srgbClr val="7FE5F3"/>
            </a:solidFill>
            <a:prstDash val="solid"/>
            <a:miter lim="800000"/>
          </a:ln>
          <a:effectLst>
            <a:innerShdw blurRad="76200">
              <a:srgbClr val="000000"/>
            </a:innerShdw>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sz="4000" b="1" dirty="0"/>
              <a:t>Які типи шкіри обличчя існують?</a:t>
            </a:r>
            <a:endParaRPr lang="uk-UA" dirty="0"/>
          </a:p>
        </p:txBody>
      </p:sp>
      <p:sp>
        <p:nvSpPr>
          <p:cNvPr id="3" name="Содержимое 2"/>
          <p:cNvSpPr>
            <a:spLocks noGrp="1"/>
          </p:cNvSpPr>
          <p:nvPr>
            <p:ph idx="1"/>
          </p:nvPr>
        </p:nvSpPr>
        <p:spPr/>
        <p:txBody>
          <a:bodyPr/>
          <a:lstStyle/>
          <a:p>
            <a:pPr fontAlgn="base">
              <a:buNone/>
            </a:pPr>
            <a:r>
              <a:rPr lang="uk-UA" dirty="0"/>
              <a:t>Прийнято виділяти чотири основних типи шкіри, в саме:</a:t>
            </a:r>
          </a:p>
          <a:p>
            <a:pPr lvl="0" fontAlgn="base"/>
            <a:r>
              <a:rPr lang="uk-UA" dirty="0"/>
              <a:t>нормальна шкіра;</a:t>
            </a:r>
          </a:p>
          <a:p>
            <a:pPr lvl="0" fontAlgn="base"/>
            <a:r>
              <a:rPr lang="uk-UA" dirty="0"/>
              <a:t>жирна шкіра;</a:t>
            </a:r>
          </a:p>
          <a:p>
            <a:pPr lvl="0" fontAlgn="base"/>
            <a:r>
              <a:rPr lang="uk-UA" dirty="0"/>
              <a:t>суха шкіра;</a:t>
            </a:r>
          </a:p>
          <a:p>
            <a:pPr lvl="0" fontAlgn="base"/>
            <a:r>
              <a:rPr lang="uk-UA" dirty="0"/>
              <a:t>змішана </a:t>
            </a:r>
            <a:br>
              <a:rPr lang="uk-UA" dirty="0"/>
            </a:br>
            <a:r>
              <a:rPr lang="uk-UA" dirty="0"/>
              <a:t>(комбінована)</a:t>
            </a:r>
            <a:br>
              <a:rPr lang="uk-UA" dirty="0"/>
            </a:br>
            <a:r>
              <a:rPr lang="uk-UA" dirty="0"/>
              <a:t>шкіра.</a:t>
            </a:r>
          </a:p>
          <a:p>
            <a:endParaRPr lang="uk-UA" dirty="0"/>
          </a:p>
        </p:txBody>
      </p:sp>
      <p:pic>
        <p:nvPicPr>
          <p:cNvPr id="6" name="Picture 2" descr="http://ehow.com.ua/beauty/files/yak-viznachiti-tip-shkiri-oblichchya-300x200.jpg"/>
          <p:cNvPicPr>
            <a:picLocks noChangeAspect="1" noChangeArrowheads="1"/>
          </p:cNvPicPr>
          <p:nvPr/>
        </p:nvPicPr>
        <p:blipFill>
          <a:blip r:embed="rId2" cstate="print"/>
          <a:srcRect/>
          <a:stretch>
            <a:fillRect/>
          </a:stretch>
        </p:blipFill>
        <p:spPr bwMode="auto">
          <a:xfrm>
            <a:off x="5148064" y="4149080"/>
            <a:ext cx="3748980" cy="249932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b="1" dirty="0"/>
              <a:t>Нормальний тип шкіри</a:t>
            </a:r>
            <a:endParaRPr lang="uk-UA" dirty="0"/>
          </a:p>
        </p:txBody>
      </p:sp>
      <p:pic>
        <p:nvPicPr>
          <p:cNvPr id="4" name="Рисунок 3" descr="комбінована шкіра "/>
          <p:cNvPicPr/>
          <p:nvPr/>
        </p:nvPicPr>
        <p:blipFill>
          <a:blip r:embed="rId2" cstate="print"/>
          <a:srcRect/>
          <a:stretch>
            <a:fillRect/>
          </a:stretch>
        </p:blipFill>
        <p:spPr bwMode="auto">
          <a:xfrm>
            <a:off x="2771800" y="1844824"/>
            <a:ext cx="5711825" cy="4559935"/>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Нормальна шкіра</a:t>
            </a:r>
            <a:endParaRPr lang="ru-RU" dirty="0"/>
          </a:p>
        </p:txBody>
      </p:sp>
      <p:sp>
        <p:nvSpPr>
          <p:cNvPr id="3" name="Содержимое 2"/>
          <p:cNvSpPr>
            <a:spLocks noGrp="1"/>
          </p:cNvSpPr>
          <p:nvPr>
            <p:ph idx="1"/>
          </p:nvPr>
        </p:nvSpPr>
        <p:spPr/>
        <p:txBody>
          <a:bodyPr/>
          <a:lstStyle/>
          <a:p>
            <a:r>
              <a:rPr lang="uk-UA" i="1" dirty="0"/>
              <a:t>Нормальна шкіра зустрічається надзвичайно рідко. Також з віком зменшується виділення шкірного сала і </a:t>
            </a:r>
            <a:r>
              <a:rPr lang="uk-UA" i="1" dirty="0" err="1"/>
              <a:t>вологообмін</a:t>
            </a:r>
            <a:r>
              <a:rPr lang="uk-UA" i="1" dirty="0"/>
              <a:t>. Із часом вона може стати або сухою, або більш жирною. </a:t>
            </a:r>
            <a:endParaRPr lang="ru-RU" i="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332656"/>
            <a:ext cx="7200900" cy="576262"/>
          </a:xfrm>
        </p:spPr>
        <p:txBody>
          <a:bodyPr/>
          <a:lstStyle/>
          <a:p>
            <a:r>
              <a:rPr lang="uk-UA" sz="3600" dirty="0"/>
              <a:t>Здорова, нормальна шкіра обличчя </a:t>
            </a:r>
          </a:p>
        </p:txBody>
      </p:sp>
      <p:sp>
        <p:nvSpPr>
          <p:cNvPr id="3" name="Содержимое 2"/>
          <p:cNvSpPr>
            <a:spLocks noGrp="1"/>
          </p:cNvSpPr>
          <p:nvPr>
            <p:ph idx="1"/>
          </p:nvPr>
        </p:nvSpPr>
        <p:spPr>
          <a:xfrm>
            <a:off x="1908175" y="1571612"/>
            <a:ext cx="7056438" cy="5097476"/>
          </a:xfrm>
        </p:spPr>
        <p:txBody>
          <a:bodyPr>
            <a:normAutofit/>
          </a:bodyPr>
          <a:lstStyle/>
          <a:p>
            <a:pPr algn="just" fontAlgn="base"/>
            <a:r>
              <a:rPr lang="uk-UA" i="1" dirty="0"/>
              <a:t>має приємний рожевий або бежевий відтінок;</a:t>
            </a:r>
          </a:p>
          <a:p>
            <a:pPr algn="just" fontAlgn="base"/>
            <a:r>
              <a:rPr lang="uk-UA" i="1" dirty="0"/>
              <a:t>гладка та м’яка на дотик;</a:t>
            </a:r>
          </a:p>
          <a:p>
            <a:pPr algn="just" fontAlgn="base"/>
            <a:r>
              <a:rPr lang="uk-UA" i="1" dirty="0"/>
              <a:t>виглядає матовою, чистою і пружною</a:t>
            </a:r>
          </a:p>
          <a:p>
            <a:pPr algn="just" fontAlgn="base"/>
            <a:r>
              <a:rPr lang="uk-UA" i="1" dirty="0"/>
              <a:t>прекрасно переносить будь-яку погоду;</a:t>
            </a:r>
          </a:p>
          <a:p>
            <a:pPr>
              <a:buNone/>
            </a:pPr>
            <a:endParaRPr lang="uk-UA"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b="1" dirty="0"/>
              <a:t>Суха шкіра на обличчі</a:t>
            </a:r>
            <a:endParaRPr lang="uk-UA" dirty="0"/>
          </a:p>
        </p:txBody>
      </p:sp>
      <p:pic>
        <p:nvPicPr>
          <p:cNvPr id="4" name="Рисунок 3" descr="суха шкіра на обличчі "/>
          <p:cNvPicPr/>
          <p:nvPr/>
        </p:nvPicPr>
        <p:blipFill>
          <a:blip r:embed="rId2" cstate="print"/>
          <a:srcRect/>
          <a:stretch>
            <a:fillRect/>
          </a:stretch>
        </p:blipFill>
        <p:spPr bwMode="auto">
          <a:xfrm>
            <a:off x="3347864" y="1268760"/>
            <a:ext cx="3936032" cy="5083537"/>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Суха шкіра</a:t>
            </a:r>
          </a:p>
        </p:txBody>
      </p:sp>
      <p:sp>
        <p:nvSpPr>
          <p:cNvPr id="3" name="Содержимое 2"/>
          <p:cNvSpPr>
            <a:spLocks noGrp="1"/>
          </p:cNvSpPr>
          <p:nvPr>
            <p:ph idx="1"/>
          </p:nvPr>
        </p:nvSpPr>
        <p:spPr>
          <a:xfrm>
            <a:off x="1908175" y="1643050"/>
            <a:ext cx="7056438" cy="5026038"/>
          </a:xfrm>
        </p:spPr>
        <p:txBody>
          <a:bodyPr>
            <a:normAutofit/>
          </a:bodyPr>
          <a:lstStyle/>
          <a:p>
            <a:pPr fontAlgn="base"/>
            <a:r>
              <a:rPr lang="uk-UA" i="1" dirty="0"/>
              <a:t>надзвичайно тонка і ніжна;</a:t>
            </a:r>
          </a:p>
          <a:p>
            <a:r>
              <a:rPr lang="uk-UA" i="1" dirty="0"/>
              <a:t>не блищить, матова;</a:t>
            </a:r>
          </a:p>
          <a:p>
            <a:pPr fontAlgn="base"/>
            <a:r>
              <a:rPr lang="uk-UA" i="1" dirty="0"/>
              <a:t>досить чутлива;</a:t>
            </a:r>
          </a:p>
          <a:p>
            <a:pPr fontAlgn="base"/>
            <a:r>
              <a:rPr lang="uk-UA" i="1" dirty="0"/>
              <a:t>Нерідко наявні подразнення, почервоніння та відчуття стягнення. </a:t>
            </a:r>
          </a:p>
          <a:p>
            <a:endParaRPr lang="uk-UA"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Суха шкіра</a:t>
            </a:r>
            <a:endParaRPr lang="ru-RU" dirty="0"/>
          </a:p>
        </p:txBody>
      </p:sp>
      <p:sp>
        <p:nvSpPr>
          <p:cNvPr id="3" name="Содержимое 2"/>
          <p:cNvSpPr>
            <a:spLocks noGrp="1"/>
          </p:cNvSpPr>
          <p:nvPr>
            <p:ph idx="1"/>
          </p:nvPr>
        </p:nvSpPr>
        <p:spPr>
          <a:xfrm>
            <a:off x="1908175" y="1785926"/>
            <a:ext cx="7056438" cy="4883162"/>
          </a:xfrm>
        </p:spPr>
        <p:txBody>
          <a:bodyPr/>
          <a:lstStyle/>
          <a:p>
            <a:r>
              <a:rPr lang="uk-UA" i="1" dirty="0"/>
              <a:t>Варто сказати, що за рахунок дефіциту вологи така шкіра більше схильна до старіння — наприклад, перші дрібні мімічні зморшки на ній можуть з’являтися все після 25 років.</a:t>
            </a:r>
            <a:endParaRPr lang="ru-RU" i="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0825" y="188912"/>
            <a:ext cx="7200900" cy="935831"/>
          </a:xfrm>
        </p:spPr>
        <p:txBody>
          <a:bodyPr>
            <a:normAutofit fontScale="90000"/>
          </a:bodyPr>
          <a:lstStyle/>
          <a:p>
            <a:r>
              <a:rPr lang="uk-UA" b="1" dirty="0"/>
              <a:t>Жирна шкіра </a:t>
            </a:r>
            <a:br>
              <a:rPr lang="uk-UA" b="1" dirty="0"/>
            </a:br>
            <a:endParaRPr lang="uk-UA" dirty="0"/>
          </a:p>
        </p:txBody>
      </p:sp>
      <p:pic>
        <p:nvPicPr>
          <p:cNvPr id="5" name="Содержимое 4" descr="Best-ingredients-for-oily-skin-01-pg-full-300x300.jpg"/>
          <p:cNvPicPr>
            <a:picLocks noGrp="1" noChangeAspect="1"/>
          </p:cNvPicPr>
          <p:nvPr>
            <p:ph idx="1"/>
          </p:nvPr>
        </p:nvPicPr>
        <p:blipFill>
          <a:blip r:embed="rId2" cstate="print"/>
          <a:stretch>
            <a:fillRect/>
          </a:stretch>
        </p:blipFill>
        <p:spPr>
          <a:xfrm>
            <a:off x="2786050" y="1214422"/>
            <a:ext cx="5079226" cy="5079226"/>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fontScale="77500" lnSpcReduction="20000"/>
          </a:bodyPr>
          <a:lstStyle/>
          <a:p>
            <a:pPr fontAlgn="base">
              <a:buNone/>
            </a:pPr>
            <a:r>
              <a:rPr lang="uk-UA" sz="3400" i="1" dirty="0"/>
              <a:t>     </a:t>
            </a:r>
            <a:br>
              <a:rPr lang="uk-UA" sz="3400" i="1" dirty="0"/>
            </a:br>
            <a:r>
              <a:rPr lang="uk-UA" sz="3400" i="1" dirty="0"/>
              <a:t>Якщо річ іде про жирну шкіру, то мається на увазі тип шкірних покривів, для яких характерне надмірне вироблення шкірного жиру сальними залозами. </a:t>
            </a:r>
            <a:br>
              <a:rPr lang="uk-UA" sz="3400" i="1" dirty="0"/>
            </a:br>
            <a:endParaRPr lang="uk-UA" sz="3400" i="1" dirty="0"/>
          </a:p>
          <a:p>
            <a:pPr fontAlgn="base">
              <a:buNone/>
            </a:pPr>
            <a:r>
              <a:rPr lang="uk-UA" sz="3400" b="1" i="1" dirty="0"/>
              <a:t>          </a:t>
            </a:r>
            <a:r>
              <a:rPr lang="uk-UA" sz="3400" b="1" i="1" u="sng" dirty="0"/>
              <a:t>Причини:</a:t>
            </a:r>
            <a:r>
              <a:rPr lang="uk-UA" sz="3400" i="1" dirty="0"/>
              <a:t> існує багато причин підвищеного виділення жиру. Наприклад, жирна шкіра на обличчі може бути зумовлена генетичною схильністю, гормональними змінами, неправильним харчуванням і, як наслідок, порушенням обміну речовин. Іноді подібна проблема з’являється на фоні сильного стресу,прийому певних медикаментів, використання неправильно підібраної косметики.</a:t>
            </a:r>
          </a:p>
          <a:p>
            <a:endParaRPr lang="uk-UA" dirty="0"/>
          </a:p>
        </p:txBody>
      </p:sp>
      <p:sp>
        <p:nvSpPr>
          <p:cNvPr id="4" name="Заголовок 1"/>
          <p:cNvSpPr>
            <a:spLocks noGrp="1"/>
          </p:cNvSpPr>
          <p:nvPr>
            <p:ph type="title"/>
          </p:nvPr>
        </p:nvSpPr>
        <p:spPr>
          <a:xfrm>
            <a:off x="250825" y="188912"/>
            <a:ext cx="7200900" cy="719807"/>
          </a:xfrm>
        </p:spPr>
        <p:txBody>
          <a:bodyPr>
            <a:normAutofit fontScale="90000"/>
          </a:bodyPr>
          <a:lstStyle/>
          <a:p>
            <a:r>
              <a:rPr lang="uk-UA" b="1" dirty="0"/>
              <a:t>Жирна шкіра </a:t>
            </a:r>
            <a:br>
              <a:rPr lang="uk-UA" b="1" dirty="0"/>
            </a:br>
            <a:endParaRPr lang="uk-UA"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Жирна шкіра</a:t>
            </a:r>
            <a:endParaRPr lang="ru-RU" dirty="0"/>
          </a:p>
        </p:txBody>
      </p:sp>
      <p:sp>
        <p:nvSpPr>
          <p:cNvPr id="3" name="Содержимое 2"/>
          <p:cNvSpPr>
            <a:spLocks noGrp="1"/>
          </p:cNvSpPr>
          <p:nvPr>
            <p:ph idx="1"/>
          </p:nvPr>
        </p:nvSpPr>
        <p:spPr>
          <a:xfrm>
            <a:off x="1908175" y="1500174"/>
            <a:ext cx="7056438" cy="5168914"/>
          </a:xfrm>
        </p:spPr>
        <p:txBody>
          <a:bodyPr/>
          <a:lstStyle/>
          <a:p>
            <a:r>
              <a:rPr lang="uk-UA" i="1" dirty="0"/>
              <a:t>досить товста;</a:t>
            </a:r>
          </a:p>
          <a:p>
            <a:r>
              <a:rPr lang="ru-RU" i="1" dirty="0" err="1"/>
              <a:t>блищить</a:t>
            </a:r>
            <a:r>
              <a:rPr lang="ru-RU" i="1" dirty="0"/>
              <a:t> на </a:t>
            </a:r>
            <a:r>
              <a:rPr lang="ru-RU" i="1" dirty="0" err="1"/>
              <a:t>певних</a:t>
            </a:r>
            <a:r>
              <a:rPr lang="ru-RU" i="1" dirty="0"/>
              <a:t> </a:t>
            </a:r>
            <a:r>
              <a:rPr lang="ru-RU" i="1" dirty="0" err="1"/>
              <a:t>ділянках</a:t>
            </a:r>
            <a:r>
              <a:rPr lang="ru-RU" i="1" dirty="0"/>
              <a:t> </a:t>
            </a:r>
            <a:r>
              <a:rPr lang="ru-RU" i="1" dirty="0" err="1"/>
              <a:t>обличчя</a:t>
            </a:r>
            <a:r>
              <a:rPr lang="ru-RU" i="1" dirty="0"/>
              <a:t>, а особливо, на </a:t>
            </a:r>
            <a:r>
              <a:rPr lang="ru-RU" i="1" dirty="0" err="1"/>
              <a:t>лобі</a:t>
            </a:r>
            <a:r>
              <a:rPr lang="ru-RU" i="1" dirty="0"/>
              <a:t> та </a:t>
            </a:r>
            <a:r>
              <a:rPr lang="ru-RU" i="1" dirty="0" err="1"/>
              <a:t>носі</a:t>
            </a:r>
            <a:r>
              <a:rPr lang="ru-RU" i="1" dirty="0"/>
              <a:t>;</a:t>
            </a:r>
          </a:p>
          <a:p>
            <a:r>
              <a:rPr lang="ru-RU" i="1" dirty="0"/>
              <a:t>пори </a:t>
            </a:r>
            <a:r>
              <a:rPr lang="ru-RU" i="1" dirty="0" err="1"/>
              <a:t>розширені</a:t>
            </a:r>
            <a:r>
              <a:rPr lang="ru-RU" i="1" dirty="0"/>
              <a:t>;</a:t>
            </a:r>
          </a:p>
          <a:p>
            <a:r>
              <a:rPr lang="uk-UA" i="1" dirty="0"/>
              <a:t>після вмивання швидко жиріє.</a:t>
            </a:r>
            <a:endParaRPr lang="ru-RU" i="1" dirty="0"/>
          </a:p>
          <a:p>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a:t>Як визначити тип шкіри</a:t>
            </a:r>
            <a:endParaRPr lang="uk-UA" dirty="0"/>
          </a:p>
        </p:txBody>
      </p:sp>
      <p:sp>
        <p:nvSpPr>
          <p:cNvPr id="3" name="Содержимое 2"/>
          <p:cNvSpPr>
            <a:spLocks noGrp="1"/>
          </p:cNvSpPr>
          <p:nvPr>
            <p:ph idx="1"/>
          </p:nvPr>
        </p:nvSpPr>
        <p:spPr/>
        <p:txBody>
          <a:bodyPr>
            <a:normAutofit fontScale="85000" lnSpcReduction="10000"/>
          </a:bodyPr>
          <a:lstStyle/>
          <a:p>
            <a:pPr algn="just" fontAlgn="base">
              <a:buNone/>
            </a:pPr>
            <a:r>
              <a:rPr lang="uk-UA" i="1" dirty="0"/>
              <a:t>     Для того щоб визначити тип шкіри, потрібно через 2 - 3 години після умивання промокнути її паперовою серветкою, цигарковим папером або прикласти чисте скло (можна дзеркало). Якщо на склі або папері з'явиться масляниста пляма, значить, шкіра жирна, якщо плями немає - шкіра суха або нормальна. Якщо ви сумніваєтеся в тому, чи правильно ви визначили ваш тип шкіри, проконсультуйтеся у спеціальному відділі при косметичному магазині або аптеці (такі поради абсолютно безкоштовні). Фахівці із задоволенням допоможуть вам.</a:t>
            </a:r>
          </a:p>
          <a:p>
            <a:endParaRPr lang="uk-UA"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Жирна шкіра</a:t>
            </a:r>
            <a:endParaRPr lang="ru-RU" dirty="0"/>
          </a:p>
        </p:txBody>
      </p:sp>
      <p:sp>
        <p:nvSpPr>
          <p:cNvPr id="3" name="Содержимое 2"/>
          <p:cNvSpPr>
            <a:spLocks noGrp="1"/>
          </p:cNvSpPr>
          <p:nvPr>
            <p:ph idx="1"/>
          </p:nvPr>
        </p:nvSpPr>
        <p:spPr>
          <a:xfrm>
            <a:off x="1571604" y="1000109"/>
            <a:ext cx="7358114" cy="3786214"/>
          </a:xfrm>
        </p:spPr>
        <p:txBody>
          <a:bodyPr/>
          <a:lstStyle/>
          <a:p>
            <a:pPr>
              <a:buNone/>
            </a:pPr>
            <a:r>
              <a:rPr lang="uk-UA" sz="2800" dirty="0"/>
              <a:t>    Відноситься до проблемного типу шкіри, шкірний жир, з'єднуючись з пилом і роговими клітинами, утворює пробки, що закупорюють вивідні протоки сальних залоз. Посилене </a:t>
            </a:r>
            <a:r>
              <a:rPr lang="uk-UA" sz="2800" dirty="0" err="1"/>
              <a:t>саловиділення</a:t>
            </a:r>
            <a:r>
              <a:rPr lang="uk-UA" sz="2800" dirty="0"/>
              <a:t> на шкірі розвивається, як правило, в період статевого дозрівання, а також при розладі роботи внутрішніх органів. Жирна шкіра на вигляд товста, груба. Зустрічається частіше в молодості і залишається в такому стані до 35-40 років. </a:t>
            </a:r>
            <a:endParaRPr lang="ru-RU" sz="2800" dirty="0"/>
          </a:p>
          <a:p>
            <a:endParaRPr lang="ru-RU" dirty="0"/>
          </a:p>
        </p:txBody>
      </p:sp>
      <p:pic>
        <p:nvPicPr>
          <p:cNvPr id="5" name="Рисунок 4" descr="Komedony_1.jpg"/>
          <p:cNvPicPr>
            <a:picLocks noChangeAspect="1"/>
          </p:cNvPicPr>
          <p:nvPr/>
        </p:nvPicPr>
        <p:blipFill>
          <a:blip r:embed="rId2" cstate="print"/>
          <a:stretch>
            <a:fillRect/>
          </a:stretch>
        </p:blipFill>
        <p:spPr>
          <a:xfrm>
            <a:off x="5500694" y="5286388"/>
            <a:ext cx="3156120" cy="1571612"/>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Комбінована шкіра</a:t>
            </a:r>
            <a:endParaRPr lang="ru-RU" dirty="0"/>
          </a:p>
        </p:txBody>
      </p:sp>
      <p:pic>
        <p:nvPicPr>
          <p:cNvPr id="4" name="Содержимое 3" descr="FNTE6R3HM8D8TO7.MEDIUM.jpg"/>
          <p:cNvPicPr>
            <a:picLocks noGrp="1" noChangeAspect="1"/>
          </p:cNvPicPr>
          <p:nvPr>
            <p:ph idx="1"/>
          </p:nvPr>
        </p:nvPicPr>
        <p:blipFill>
          <a:blip r:embed="rId2" cstate="print"/>
          <a:stretch>
            <a:fillRect/>
          </a:stretch>
        </p:blipFill>
        <p:spPr>
          <a:xfrm>
            <a:off x="1857356" y="1142984"/>
            <a:ext cx="3594100" cy="5384800"/>
          </a:xfrm>
        </p:spPr>
      </p:pic>
      <p:pic>
        <p:nvPicPr>
          <p:cNvPr id="5" name="Рисунок 4" descr="397a1c76e7219348dc7dcf9864b67f7b.jpg"/>
          <p:cNvPicPr>
            <a:picLocks noChangeAspect="1"/>
          </p:cNvPicPr>
          <p:nvPr/>
        </p:nvPicPr>
        <p:blipFill>
          <a:blip r:embed="rId3" cstate="print"/>
          <a:stretch>
            <a:fillRect/>
          </a:stretch>
        </p:blipFill>
        <p:spPr>
          <a:xfrm>
            <a:off x="5715008" y="1142984"/>
            <a:ext cx="3071834" cy="535785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sz="3600" b="1" dirty="0"/>
              <a:t>Як виглядає комбінована шкіра?</a:t>
            </a:r>
            <a:br>
              <a:rPr lang="uk-UA" b="1" dirty="0"/>
            </a:br>
            <a:endParaRPr lang="uk-UA" dirty="0"/>
          </a:p>
        </p:txBody>
      </p:sp>
      <p:sp>
        <p:nvSpPr>
          <p:cNvPr id="3" name="Содержимое 2"/>
          <p:cNvSpPr>
            <a:spLocks noGrp="1"/>
          </p:cNvSpPr>
          <p:nvPr>
            <p:ph idx="1"/>
          </p:nvPr>
        </p:nvSpPr>
        <p:spPr/>
        <p:txBody>
          <a:bodyPr>
            <a:normAutofit lnSpcReduction="10000"/>
          </a:bodyPr>
          <a:lstStyle/>
          <a:p>
            <a:pPr fontAlgn="base"/>
            <a:r>
              <a:rPr lang="uk-UA" i="1" dirty="0"/>
              <a:t>Комбінована шкіра поєднує в собі риси одразу обох типів, про що, власне, і свідчить її назва.</a:t>
            </a:r>
          </a:p>
          <a:p>
            <a:pPr fontAlgn="base"/>
            <a:r>
              <a:rPr lang="uk-UA" b="1" i="1" dirty="0"/>
              <a:t>          </a:t>
            </a:r>
            <a:r>
              <a:rPr lang="uk-UA" b="1" i="1" u="sng" dirty="0"/>
              <a:t>Причини:</a:t>
            </a:r>
            <a:r>
              <a:rPr lang="uk-UA" i="1" dirty="0"/>
              <a:t> такий тип шкіри розвивається під впливом комплексу факторів. Одні ділянки шкірних покривів продукують більше шкірного сала, аніж потрібно. В цей же час інші ділянки можуть страждати від дефіциту ліпідів, відповідно бути сухими.</a:t>
            </a:r>
          </a:p>
          <a:p>
            <a:pPr fontAlgn="base"/>
            <a:r>
              <a:rPr lang="uk-UA" b="1" i="1" dirty="0"/>
              <a:t>          </a:t>
            </a:r>
            <a:endParaRPr lang="uk-UA"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Комбінована шкіра</a:t>
            </a:r>
            <a:endParaRPr lang="ru-RU" dirty="0"/>
          </a:p>
        </p:txBody>
      </p:sp>
      <p:sp>
        <p:nvSpPr>
          <p:cNvPr id="3" name="Содержимое 2"/>
          <p:cNvSpPr>
            <a:spLocks noGrp="1"/>
          </p:cNvSpPr>
          <p:nvPr>
            <p:ph idx="1"/>
          </p:nvPr>
        </p:nvSpPr>
        <p:spPr>
          <a:xfrm>
            <a:off x="1908175" y="1500174"/>
            <a:ext cx="7056438" cy="5168914"/>
          </a:xfrm>
        </p:spPr>
        <p:txBody>
          <a:bodyPr/>
          <a:lstStyle/>
          <a:p>
            <a:r>
              <a:rPr lang="uk-UA" sz="2800" i="1" dirty="0"/>
              <a:t>в Т-зоні (лоб, ніс, підборіддя) є жирною;</a:t>
            </a:r>
          </a:p>
          <a:p>
            <a:r>
              <a:rPr lang="uk-UA" sz="2800" i="1" dirty="0"/>
              <a:t>іноді з розширеними порами, чорними цятками, червоними плямами;</a:t>
            </a:r>
          </a:p>
          <a:p>
            <a:r>
              <a:rPr lang="uk-UA" sz="2800" i="1" dirty="0"/>
              <a:t>на щоках може бути або нормальною, або сухою.</a:t>
            </a:r>
          </a:p>
          <a:p>
            <a:endParaRPr lang="ru-RU" sz="28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a:t>Чутлива шкіра обличчя</a:t>
            </a:r>
            <a:endParaRPr lang="uk-UA" dirty="0"/>
          </a:p>
        </p:txBody>
      </p:sp>
      <p:pic>
        <p:nvPicPr>
          <p:cNvPr id="4" name="Рисунок 3" descr="чутлива шкіра обличчя "/>
          <p:cNvPicPr/>
          <p:nvPr/>
        </p:nvPicPr>
        <p:blipFill>
          <a:blip r:embed="rId2" cstate="print"/>
          <a:srcRect/>
          <a:stretch>
            <a:fillRect/>
          </a:stretch>
        </p:blipFill>
        <p:spPr bwMode="auto">
          <a:xfrm>
            <a:off x="2843808" y="1196752"/>
            <a:ext cx="5328592" cy="5328592"/>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Чутлива шкіра</a:t>
            </a:r>
            <a:endParaRPr lang="ru-RU" dirty="0"/>
          </a:p>
        </p:txBody>
      </p:sp>
      <p:sp>
        <p:nvSpPr>
          <p:cNvPr id="3" name="Содержимое 2"/>
          <p:cNvSpPr>
            <a:spLocks noGrp="1"/>
          </p:cNvSpPr>
          <p:nvPr>
            <p:ph idx="1"/>
          </p:nvPr>
        </p:nvSpPr>
        <p:spPr>
          <a:xfrm>
            <a:off x="1908175" y="1643050"/>
            <a:ext cx="7056438" cy="5026038"/>
          </a:xfrm>
        </p:spPr>
        <p:txBody>
          <a:bodyPr/>
          <a:lstStyle/>
          <a:p>
            <a:r>
              <a:rPr lang="ru-RU" dirty="0" err="1"/>
              <a:t>реагує</a:t>
            </a:r>
            <a:r>
              <a:rPr lang="ru-RU" dirty="0"/>
              <a:t> на </a:t>
            </a:r>
            <a:r>
              <a:rPr lang="ru-RU" dirty="0" err="1"/>
              <a:t>зовнішні</a:t>
            </a:r>
            <a:r>
              <a:rPr lang="ru-RU" dirty="0"/>
              <a:t> </a:t>
            </a:r>
            <a:r>
              <a:rPr lang="ru-RU" dirty="0" err="1"/>
              <a:t>впливи</a:t>
            </a:r>
            <a:r>
              <a:rPr lang="ru-RU" dirty="0"/>
              <a:t>: </a:t>
            </a:r>
            <a:r>
              <a:rPr lang="ru-RU" dirty="0" err="1"/>
              <a:t>навколишнє</a:t>
            </a:r>
            <a:r>
              <a:rPr lang="ru-RU" dirty="0"/>
              <a:t> </a:t>
            </a:r>
            <a:r>
              <a:rPr lang="ru-RU" dirty="0" err="1"/>
              <a:t>середовище</a:t>
            </a:r>
            <a:r>
              <a:rPr lang="ru-RU" dirty="0"/>
              <a:t> (</a:t>
            </a:r>
            <a:r>
              <a:rPr lang="ru-RU" dirty="0" err="1"/>
              <a:t>сонце</a:t>
            </a:r>
            <a:r>
              <a:rPr lang="ru-RU" dirty="0"/>
              <a:t>), </a:t>
            </a:r>
            <a:r>
              <a:rPr lang="ru-RU" dirty="0" err="1"/>
              <a:t>миючі</a:t>
            </a:r>
            <a:r>
              <a:rPr lang="ru-RU" dirty="0"/>
              <a:t> </a:t>
            </a:r>
            <a:r>
              <a:rPr lang="ru-RU" dirty="0" err="1"/>
              <a:t>засоби</a:t>
            </a:r>
            <a:r>
              <a:rPr lang="ru-RU" dirty="0"/>
              <a:t>.</a:t>
            </a:r>
          </a:p>
          <a:p>
            <a:r>
              <a:rPr lang="ru-RU" dirty="0" err="1"/>
              <a:t>ця</a:t>
            </a:r>
            <a:r>
              <a:rPr lang="ru-RU" dirty="0"/>
              <a:t> </a:t>
            </a:r>
            <a:r>
              <a:rPr lang="ru-RU" dirty="0" err="1"/>
              <a:t>сприйнятливість</a:t>
            </a:r>
            <a:r>
              <a:rPr lang="ru-RU" dirty="0"/>
              <a:t> </a:t>
            </a:r>
            <a:r>
              <a:rPr lang="ru-RU" dirty="0" err="1"/>
              <a:t>шкіри</a:t>
            </a:r>
            <a:r>
              <a:rPr lang="ru-RU" dirty="0"/>
              <a:t> </a:t>
            </a:r>
            <a:r>
              <a:rPr lang="ru-RU" dirty="0" err="1"/>
              <a:t>призводить</a:t>
            </a:r>
            <a:r>
              <a:rPr lang="ru-RU" dirty="0"/>
              <a:t> до </a:t>
            </a:r>
            <a:r>
              <a:rPr lang="ru-RU" dirty="0" err="1"/>
              <a:t>почервоніння</a:t>
            </a:r>
            <a:r>
              <a:rPr lang="ru-RU" dirty="0"/>
              <a:t>, </a:t>
            </a:r>
            <a:r>
              <a:rPr lang="ru-RU" dirty="0" err="1"/>
              <a:t>подразнень</a:t>
            </a:r>
            <a:r>
              <a:rPr lang="ru-RU" dirty="0"/>
              <a:t> на </a:t>
            </a:r>
            <a:r>
              <a:rPr lang="ru-RU" dirty="0" err="1"/>
              <a:t>шкірі</a:t>
            </a:r>
            <a:r>
              <a:rPr lang="ru-RU" dirty="0"/>
              <a:t>, </a:t>
            </a:r>
            <a:r>
              <a:rPr lang="ru-RU" dirty="0" err="1"/>
              <a:t>може</a:t>
            </a:r>
            <a:r>
              <a:rPr lang="ru-RU" dirty="0"/>
              <a:t> </a:t>
            </a:r>
            <a:r>
              <a:rPr lang="ru-RU" dirty="0" err="1"/>
              <a:t>розвинутися</a:t>
            </a:r>
            <a:r>
              <a:rPr lang="ru-RU" dirty="0"/>
              <a:t> </a:t>
            </a:r>
            <a:r>
              <a:rPr lang="ru-RU" dirty="0" err="1"/>
              <a:t>псоріаз</a:t>
            </a:r>
            <a:r>
              <a:rPr lang="ru-RU" dirty="0"/>
              <a: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Догляд за шкірою</a:t>
            </a:r>
            <a:endParaRPr lang="ru-RU" dirty="0"/>
          </a:p>
        </p:txBody>
      </p:sp>
      <p:pic>
        <p:nvPicPr>
          <p:cNvPr id="5" name="Picture 13" descr="CARLYHD2CA655EQXCAPSITJRCAAQOD8WCACZIFIOCAPTPIFCCADHEQ35CA37EPXNCA608LZDCALQ8VUGCAEKEOXYCA91VU3DCAKNBP0ICAIHC7A2CAV29YADCAU5NXR2CAOXXZ64CAJ44K5ECA0N3KDR"/>
          <p:cNvPicPr>
            <a:picLocks noGrp="1" noChangeAspect="1" noChangeArrowheads="1"/>
          </p:cNvPicPr>
          <p:nvPr>
            <p:ph idx="1"/>
          </p:nvPr>
        </p:nvPicPr>
        <p:blipFill>
          <a:blip r:embed="rId2" cstate="print"/>
          <a:srcRect/>
          <a:stretch>
            <a:fillRect/>
          </a:stretch>
        </p:blipFill>
        <p:spPr bwMode="auto">
          <a:xfrm>
            <a:off x="6143636" y="1785926"/>
            <a:ext cx="2549094" cy="1932378"/>
          </a:xfrm>
          <a:prstGeom prst="rect">
            <a:avLst/>
          </a:prstGeom>
          <a:noFill/>
          <a:ln w="9525">
            <a:noFill/>
            <a:miter lim="800000"/>
            <a:headEnd/>
            <a:tailEnd/>
          </a:ln>
        </p:spPr>
      </p:pic>
      <p:pic>
        <p:nvPicPr>
          <p:cNvPr id="6" name="Picture 14" descr="CAA9VCBDCA105MZKCA9F43HBCAM44RMXCAYSH3C7CA2X15R6CA0STU10CAN0NCLWCAG01A9RCALEO4N8CAEJ9NI8CAUVJKZ9CA07VA7DCAB3DHNECAD15NHRCARZU267CATPX8SLCAVZ17SVCAVO3ZY0"/>
          <p:cNvPicPr>
            <a:picLocks noChangeAspect="1" noChangeArrowheads="1"/>
          </p:cNvPicPr>
          <p:nvPr/>
        </p:nvPicPr>
        <p:blipFill>
          <a:blip r:embed="rId3" cstate="print"/>
          <a:srcRect/>
          <a:stretch>
            <a:fillRect/>
          </a:stretch>
        </p:blipFill>
        <p:spPr bwMode="auto">
          <a:xfrm>
            <a:off x="1643042" y="1785926"/>
            <a:ext cx="2428892" cy="1928826"/>
          </a:xfrm>
          <a:prstGeom prst="rect">
            <a:avLst/>
          </a:prstGeom>
          <a:noFill/>
          <a:ln w="9525">
            <a:noFill/>
            <a:miter lim="800000"/>
            <a:headEnd/>
            <a:tailEnd/>
          </a:ln>
        </p:spPr>
      </p:pic>
      <p:pic>
        <p:nvPicPr>
          <p:cNvPr id="7" name="Picture 15" descr="CACIXXVPCA46UYQUCA35REP1CA483ZIWCAAZTBZECAEKHSF8CA5YS4MBCA1VICA1CAM6JIO1CATH7ELHCAI2ZLEYCAEWBGAGCA4FBK0PCAD7WL92CAOD9HB8CASKD2JFCA1CP9AUCA6X7UIQCAV1V8BH"/>
          <p:cNvPicPr>
            <a:picLocks noChangeAspect="1" noChangeArrowheads="1"/>
          </p:cNvPicPr>
          <p:nvPr/>
        </p:nvPicPr>
        <p:blipFill>
          <a:blip r:embed="rId4" cstate="print"/>
          <a:srcRect/>
          <a:stretch>
            <a:fillRect/>
          </a:stretch>
        </p:blipFill>
        <p:spPr bwMode="auto">
          <a:xfrm>
            <a:off x="1714480" y="4500570"/>
            <a:ext cx="2286016" cy="2137645"/>
          </a:xfrm>
          <a:prstGeom prst="rect">
            <a:avLst/>
          </a:prstGeom>
          <a:noFill/>
          <a:ln w="9525">
            <a:noFill/>
            <a:miter lim="800000"/>
            <a:headEnd/>
            <a:tailEnd/>
          </a:ln>
        </p:spPr>
      </p:pic>
      <p:pic>
        <p:nvPicPr>
          <p:cNvPr id="8" name="Picture 16" descr="CAVAPDX8CABMAHH2CA8OF1P9CA2CJ59PCA0KVAH6CAO17OT6CAUU0LLUCAMXMNGICA1YUVYTCA3APVHVCA21SFODCASDU7GPCAN880BUCAX16QWXCA44QB6DCA0BGY54CAN3YD1ICAT81O67CAN9MCVQ"/>
          <p:cNvPicPr>
            <a:picLocks noChangeAspect="1" noChangeArrowheads="1"/>
          </p:cNvPicPr>
          <p:nvPr/>
        </p:nvPicPr>
        <p:blipFill>
          <a:blip r:embed="rId5" cstate="print"/>
          <a:srcRect/>
          <a:stretch>
            <a:fillRect/>
          </a:stretch>
        </p:blipFill>
        <p:spPr bwMode="auto">
          <a:xfrm>
            <a:off x="6500826" y="4357694"/>
            <a:ext cx="1819292" cy="2260867"/>
          </a:xfrm>
          <a:prstGeom prst="rect">
            <a:avLst/>
          </a:prstGeom>
          <a:noFill/>
          <a:ln w="9525">
            <a:noFill/>
            <a:miter lim="800000"/>
            <a:headEnd/>
            <a:tailEnd/>
          </a:ln>
        </p:spPr>
      </p:pic>
      <p:sp>
        <p:nvSpPr>
          <p:cNvPr id="9" name="TextBox 8"/>
          <p:cNvSpPr txBox="1"/>
          <p:nvPr/>
        </p:nvSpPr>
        <p:spPr>
          <a:xfrm>
            <a:off x="2000232" y="1142984"/>
            <a:ext cx="1602362" cy="461665"/>
          </a:xfrm>
          <a:prstGeom prst="rect">
            <a:avLst/>
          </a:prstGeom>
          <a:noFill/>
        </p:spPr>
        <p:txBody>
          <a:bodyPr wrap="none" rtlCol="0">
            <a:spAutoFit/>
          </a:bodyPr>
          <a:lstStyle/>
          <a:p>
            <a:r>
              <a:rPr lang="uk-UA" sz="2400" b="1" dirty="0"/>
              <a:t>Очищення</a:t>
            </a:r>
            <a:endParaRPr lang="ru-RU" sz="2400" b="1" dirty="0"/>
          </a:p>
        </p:txBody>
      </p:sp>
      <p:sp>
        <p:nvSpPr>
          <p:cNvPr id="10" name="TextBox 9"/>
          <p:cNvSpPr txBox="1"/>
          <p:nvPr/>
        </p:nvSpPr>
        <p:spPr>
          <a:xfrm>
            <a:off x="6643702" y="1214422"/>
            <a:ext cx="1836080" cy="461665"/>
          </a:xfrm>
          <a:prstGeom prst="rect">
            <a:avLst/>
          </a:prstGeom>
          <a:noFill/>
        </p:spPr>
        <p:txBody>
          <a:bodyPr wrap="none" rtlCol="0">
            <a:spAutoFit/>
          </a:bodyPr>
          <a:lstStyle/>
          <a:p>
            <a:r>
              <a:rPr lang="uk-UA" sz="2400" b="1" dirty="0"/>
              <a:t>Зволоження</a:t>
            </a:r>
            <a:endParaRPr lang="ru-RU" sz="2400" b="1" dirty="0"/>
          </a:p>
        </p:txBody>
      </p:sp>
      <p:sp>
        <p:nvSpPr>
          <p:cNvPr id="11" name="TextBox 10"/>
          <p:cNvSpPr txBox="1"/>
          <p:nvPr/>
        </p:nvSpPr>
        <p:spPr>
          <a:xfrm>
            <a:off x="2071670" y="3929066"/>
            <a:ext cx="1570943" cy="461665"/>
          </a:xfrm>
          <a:prstGeom prst="rect">
            <a:avLst/>
          </a:prstGeom>
          <a:noFill/>
        </p:spPr>
        <p:txBody>
          <a:bodyPr wrap="none" rtlCol="0">
            <a:spAutoFit/>
          </a:bodyPr>
          <a:lstStyle/>
          <a:p>
            <a:r>
              <a:rPr lang="uk-UA" sz="2400" b="1" dirty="0"/>
              <a:t>Живлення</a:t>
            </a:r>
            <a:endParaRPr lang="ru-RU" sz="2400" b="1" dirty="0"/>
          </a:p>
        </p:txBody>
      </p:sp>
      <p:sp>
        <p:nvSpPr>
          <p:cNvPr id="12" name="TextBox 11"/>
          <p:cNvSpPr txBox="1"/>
          <p:nvPr/>
        </p:nvSpPr>
        <p:spPr>
          <a:xfrm>
            <a:off x="5929322" y="3929066"/>
            <a:ext cx="2897781" cy="461665"/>
          </a:xfrm>
          <a:prstGeom prst="rect">
            <a:avLst/>
          </a:prstGeom>
          <a:noFill/>
        </p:spPr>
        <p:txBody>
          <a:bodyPr wrap="none" rtlCol="0">
            <a:spAutoFit/>
          </a:bodyPr>
          <a:lstStyle/>
          <a:p>
            <a:r>
              <a:rPr lang="uk-UA" sz="2400" b="1" dirty="0"/>
              <a:t>Спеціальний догляд</a:t>
            </a:r>
            <a:endParaRPr lang="ru-RU" sz="2400" b="1"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Очищення</a:t>
            </a:r>
            <a:endParaRPr lang="ru-RU" dirty="0"/>
          </a:p>
        </p:txBody>
      </p:sp>
      <p:sp>
        <p:nvSpPr>
          <p:cNvPr id="3" name="Содержимое 2"/>
          <p:cNvSpPr>
            <a:spLocks noGrp="1"/>
          </p:cNvSpPr>
          <p:nvPr>
            <p:ph idx="1"/>
          </p:nvPr>
        </p:nvSpPr>
        <p:spPr>
          <a:xfrm>
            <a:off x="4786313" y="1052513"/>
            <a:ext cx="4178299" cy="5591197"/>
          </a:xfrm>
        </p:spPr>
        <p:txBody>
          <a:bodyPr/>
          <a:lstStyle/>
          <a:p>
            <a:r>
              <a:rPr lang="ru-RU" sz="2400" dirty="0" err="1"/>
              <a:t>Рекомендують</a:t>
            </a:r>
            <a:r>
              <a:rPr lang="ru-RU" sz="2400" dirty="0"/>
              <a:t> </a:t>
            </a:r>
            <a:r>
              <a:rPr lang="ru-RU" sz="2400" dirty="0" err="1"/>
              <a:t>поплескування</a:t>
            </a:r>
            <a:r>
              <a:rPr lang="ru-RU" sz="2400" dirty="0"/>
              <a:t> </a:t>
            </a:r>
            <a:r>
              <a:rPr lang="ru-RU" sz="2400" dirty="0" err="1"/>
              <a:t>і</a:t>
            </a:r>
            <a:r>
              <a:rPr lang="ru-RU" sz="2400" dirty="0"/>
              <a:t> </a:t>
            </a:r>
            <a:r>
              <a:rPr lang="ru-RU" sz="2400" dirty="0" err="1"/>
              <a:t>погладжування</a:t>
            </a:r>
            <a:r>
              <a:rPr lang="ru-RU" sz="2400" dirty="0"/>
              <a:t> </a:t>
            </a:r>
            <a:r>
              <a:rPr lang="ru-RU" sz="2400" dirty="0" err="1"/>
              <a:t>шкіри</a:t>
            </a:r>
            <a:r>
              <a:rPr lang="ru-RU" sz="2400" dirty="0"/>
              <a:t> </a:t>
            </a:r>
            <a:r>
              <a:rPr lang="ru-RU" sz="2400" dirty="0" err="1"/>
              <a:t>під</a:t>
            </a:r>
            <a:r>
              <a:rPr lang="ru-RU" sz="2400" dirty="0"/>
              <a:t> час </a:t>
            </a:r>
            <a:r>
              <a:rPr lang="ru-RU" sz="2400" dirty="0" err="1"/>
              <a:t>миття</a:t>
            </a:r>
            <a:r>
              <a:rPr lang="ru-RU" sz="2400" dirty="0"/>
              <a:t>, </a:t>
            </a:r>
            <a:r>
              <a:rPr lang="ru-RU" sz="2400" dirty="0" err="1"/>
              <a:t>це</a:t>
            </a:r>
            <a:r>
              <a:rPr lang="ru-RU" sz="2400" dirty="0"/>
              <a:t> </a:t>
            </a:r>
            <a:r>
              <a:rPr lang="ru-RU" sz="2400" dirty="0" err="1"/>
              <a:t>доповнює</a:t>
            </a:r>
            <a:r>
              <a:rPr lang="ru-RU" sz="2400" dirty="0"/>
              <a:t> </a:t>
            </a:r>
            <a:r>
              <a:rPr lang="ru-RU" sz="2400" dirty="0" err="1"/>
              <a:t>очищаючу</a:t>
            </a:r>
            <a:r>
              <a:rPr lang="ru-RU" sz="2400" dirty="0"/>
              <a:t> </a:t>
            </a:r>
            <a:r>
              <a:rPr lang="ru-RU" sz="2400" dirty="0" err="1"/>
              <a:t>дію</a:t>
            </a:r>
            <a:r>
              <a:rPr lang="ru-RU" sz="2400" dirty="0"/>
              <a:t> води.</a:t>
            </a:r>
          </a:p>
          <a:p>
            <a:r>
              <a:rPr lang="ru-RU" sz="2400" dirty="0"/>
              <a:t>Воду </a:t>
            </a:r>
            <a:r>
              <a:rPr lang="ru-RU" sz="2400" dirty="0" err="1"/>
              <a:t>краще</a:t>
            </a:r>
            <a:r>
              <a:rPr lang="ru-RU" sz="2400" dirty="0"/>
              <a:t> </a:t>
            </a:r>
            <a:r>
              <a:rPr lang="ru-RU" sz="2400" dirty="0" err="1"/>
              <a:t>застосовувати</a:t>
            </a:r>
            <a:r>
              <a:rPr lang="ru-RU" sz="2400" dirty="0"/>
              <a:t> </a:t>
            </a:r>
            <a:r>
              <a:rPr lang="ru-RU" sz="2400" dirty="0" err="1"/>
              <a:t>пом'якшену</a:t>
            </a:r>
            <a:r>
              <a:rPr lang="ru-RU" sz="2400" dirty="0"/>
              <a:t>, добре, </a:t>
            </a:r>
            <a:r>
              <a:rPr lang="ru-RU" sz="2400" dirty="0" err="1"/>
              <a:t>якщо</a:t>
            </a:r>
            <a:r>
              <a:rPr lang="ru-RU" sz="2400" dirty="0"/>
              <a:t> </a:t>
            </a:r>
            <a:r>
              <a:rPr lang="ru-RU" sz="2400" dirty="0" err="1"/>
              <a:t>ви</a:t>
            </a:r>
            <a:r>
              <a:rPr lang="ru-RU" sz="2400" dirty="0"/>
              <a:t> </a:t>
            </a:r>
            <a:r>
              <a:rPr lang="ru-RU" sz="2400" dirty="0" err="1"/>
              <a:t>її</a:t>
            </a:r>
            <a:r>
              <a:rPr lang="ru-RU" sz="2400" dirty="0"/>
              <a:t> </a:t>
            </a:r>
            <a:r>
              <a:rPr lang="ru-RU" sz="2400" dirty="0" err="1"/>
              <a:t>прокип'ятите</a:t>
            </a:r>
            <a:r>
              <a:rPr lang="ru-RU" sz="2400" dirty="0"/>
              <a:t>, </a:t>
            </a:r>
            <a:r>
              <a:rPr lang="ru-RU" sz="2400" dirty="0" err="1"/>
              <a:t>або</a:t>
            </a:r>
            <a:r>
              <a:rPr lang="ru-RU" sz="2400" dirty="0"/>
              <a:t> </a:t>
            </a:r>
            <a:r>
              <a:rPr lang="ru-RU" sz="2400" dirty="0" err="1"/>
              <a:t>дасте</a:t>
            </a:r>
            <a:r>
              <a:rPr lang="ru-RU" sz="2400" dirty="0"/>
              <a:t> </a:t>
            </a:r>
            <a:r>
              <a:rPr lang="ru-RU" sz="2400" dirty="0" err="1"/>
              <a:t>відстоятися</a:t>
            </a:r>
            <a:r>
              <a:rPr lang="ru-RU" sz="2400" dirty="0"/>
              <a:t> </a:t>
            </a:r>
            <a:r>
              <a:rPr lang="ru-RU" sz="2400" dirty="0" err="1"/>
              <a:t>приблизно</a:t>
            </a:r>
            <a:r>
              <a:rPr lang="ru-RU" sz="2400" dirty="0"/>
              <a:t> годину.</a:t>
            </a:r>
          </a:p>
          <a:p>
            <a:r>
              <a:rPr lang="ru-RU" sz="2400" dirty="0" err="1"/>
              <a:t>Інший</a:t>
            </a:r>
            <a:r>
              <a:rPr lang="ru-RU" sz="2400" dirty="0"/>
              <a:t> </a:t>
            </a:r>
            <a:r>
              <a:rPr lang="ru-RU" sz="2400" dirty="0" err="1"/>
              <a:t>спосіб</a:t>
            </a:r>
            <a:r>
              <a:rPr lang="ru-RU" sz="2400" dirty="0"/>
              <a:t> – </a:t>
            </a:r>
            <a:r>
              <a:rPr lang="ru-RU" sz="2400" dirty="0" err="1"/>
              <a:t>зробити</a:t>
            </a:r>
            <a:r>
              <a:rPr lang="ru-RU" sz="2400" dirty="0"/>
              <a:t> </a:t>
            </a:r>
            <a:r>
              <a:rPr lang="ru-RU" sz="2400" dirty="0" err="1"/>
              <a:t>настоянку</a:t>
            </a:r>
            <a:r>
              <a:rPr lang="ru-RU" sz="2400" dirty="0"/>
              <a:t> </a:t>
            </a:r>
            <a:r>
              <a:rPr lang="ru-RU" sz="2400" dirty="0" err="1"/>
              <a:t>із</a:t>
            </a:r>
            <a:r>
              <a:rPr lang="ru-RU" sz="2400" dirty="0"/>
              <a:t> </a:t>
            </a:r>
            <a:r>
              <a:rPr lang="ru-RU" sz="2400" dirty="0" err="1"/>
              <a:t>цілющих</a:t>
            </a:r>
            <a:r>
              <a:rPr lang="ru-RU" sz="2400" dirty="0"/>
              <a:t> трав </a:t>
            </a:r>
            <a:r>
              <a:rPr lang="ru-RU" sz="2400" dirty="0" err="1"/>
              <a:t>і</a:t>
            </a:r>
            <a:r>
              <a:rPr lang="ru-RU" sz="2400" dirty="0"/>
              <a:t> нею ж </a:t>
            </a:r>
            <a:r>
              <a:rPr lang="ru-RU" sz="2400" dirty="0" err="1"/>
              <a:t>вмиватися</a:t>
            </a:r>
            <a:r>
              <a:rPr lang="ru-RU" sz="2400" dirty="0"/>
              <a:t>.</a:t>
            </a:r>
            <a:endParaRPr lang="ru-RU" dirty="0"/>
          </a:p>
        </p:txBody>
      </p:sp>
      <p:pic>
        <p:nvPicPr>
          <p:cNvPr id="5" name="Рисунок 4" descr="vmivannya-dlya-problemnoyi-shkri-gel-dlya-zhirnoyi-problemnoyi-shkri-skrab-pnki_922.jpeg"/>
          <p:cNvPicPr>
            <a:picLocks noChangeAspect="1"/>
          </p:cNvPicPr>
          <p:nvPr/>
        </p:nvPicPr>
        <p:blipFill>
          <a:blip r:embed="rId2" cstate="print"/>
          <a:stretch>
            <a:fillRect/>
          </a:stretch>
        </p:blipFill>
        <p:spPr>
          <a:xfrm>
            <a:off x="357158" y="1214422"/>
            <a:ext cx="4307428" cy="4857784"/>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Зволоження</a:t>
            </a:r>
            <a:endParaRPr lang="ru-RU" dirty="0"/>
          </a:p>
        </p:txBody>
      </p:sp>
      <p:sp>
        <p:nvSpPr>
          <p:cNvPr id="3" name="Содержимое 2"/>
          <p:cNvSpPr>
            <a:spLocks noGrp="1"/>
          </p:cNvSpPr>
          <p:nvPr>
            <p:ph idx="1"/>
          </p:nvPr>
        </p:nvSpPr>
        <p:spPr>
          <a:xfrm>
            <a:off x="4143372" y="1052513"/>
            <a:ext cx="4821240" cy="5616575"/>
          </a:xfrm>
        </p:spPr>
        <p:txBody>
          <a:bodyPr/>
          <a:lstStyle/>
          <a:p>
            <a:r>
              <a:rPr lang="uk-UA" sz="2800" i="1" dirty="0"/>
              <a:t>Після вмивання </a:t>
            </a:r>
            <a:r>
              <a:rPr lang="uk-UA" sz="2800" i="1" dirty="0" err="1"/>
              <a:t>обов</a:t>
            </a:r>
            <a:r>
              <a:rPr lang="en-US" sz="2800" i="1" dirty="0"/>
              <a:t>’</a:t>
            </a:r>
            <a:r>
              <a:rPr lang="ru-RU" sz="2800" i="1" dirty="0" err="1"/>
              <a:t>язково</a:t>
            </a:r>
            <a:r>
              <a:rPr lang="ru-RU" sz="2800" i="1" dirty="0"/>
              <a:t> </a:t>
            </a:r>
            <a:r>
              <a:rPr lang="ru-RU" sz="2800" i="1" dirty="0" err="1"/>
              <a:t>потрібно</a:t>
            </a:r>
            <a:r>
              <a:rPr lang="ru-RU" sz="2800" i="1" dirty="0"/>
              <a:t> </a:t>
            </a:r>
            <a:r>
              <a:rPr lang="ru-RU" sz="2800" i="1" dirty="0" err="1"/>
              <a:t>зволожити</a:t>
            </a:r>
            <a:r>
              <a:rPr lang="ru-RU" sz="2800" i="1" dirty="0"/>
              <a:t> </a:t>
            </a:r>
            <a:r>
              <a:rPr lang="ru-RU" sz="2800" i="1" dirty="0" err="1"/>
              <a:t>шкіру</a:t>
            </a:r>
            <a:r>
              <a:rPr lang="ru-RU" sz="2800" i="1" dirty="0"/>
              <a:t>. </a:t>
            </a:r>
            <a:r>
              <a:rPr lang="ru-RU" sz="2800" i="1" dirty="0" err="1"/>
              <a:t>Після</a:t>
            </a:r>
            <a:r>
              <a:rPr lang="ru-RU" sz="2800" i="1" dirty="0"/>
              <a:t> </a:t>
            </a:r>
            <a:r>
              <a:rPr lang="ru-RU" sz="2800" i="1" dirty="0" err="1"/>
              <a:t>очищення</a:t>
            </a:r>
            <a:r>
              <a:rPr lang="ru-RU" sz="2800" i="1" dirty="0"/>
              <a:t>  </a:t>
            </a:r>
            <a:r>
              <a:rPr lang="uk-UA" sz="2800" i="1" dirty="0"/>
              <a:t>шкіра втрачає водний баланс, тому перед нанесенням крему її потрібно тонізувати. Для цього існують спеціальні тоніки, які потрібно вибирати залежно </a:t>
            </a:r>
            <a:r>
              <a:rPr lang="uk-UA" sz="2800" i="1" dirty="0" err="1"/>
              <a:t>віж</a:t>
            </a:r>
            <a:r>
              <a:rPr lang="uk-UA" sz="2800" i="1" dirty="0"/>
              <a:t> типу шкіри.</a:t>
            </a:r>
            <a:endParaRPr lang="ru-RU" sz="2800" i="1" dirty="0"/>
          </a:p>
        </p:txBody>
      </p:sp>
      <p:pic>
        <p:nvPicPr>
          <p:cNvPr id="5" name="Рисунок 4" descr="F_nuEiEyGkI.jpg"/>
          <p:cNvPicPr>
            <a:picLocks noChangeAspect="1"/>
          </p:cNvPicPr>
          <p:nvPr/>
        </p:nvPicPr>
        <p:blipFill>
          <a:blip r:embed="rId2" cstate="print"/>
          <a:stretch>
            <a:fillRect/>
          </a:stretch>
        </p:blipFill>
        <p:spPr>
          <a:xfrm>
            <a:off x="214282" y="1214422"/>
            <a:ext cx="4056062" cy="4857784"/>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Живлення</a:t>
            </a:r>
            <a:endParaRPr lang="ru-RU" dirty="0"/>
          </a:p>
        </p:txBody>
      </p:sp>
      <p:sp>
        <p:nvSpPr>
          <p:cNvPr id="3" name="Содержимое 2"/>
          <p:cNvSpPr>
            <a:spLocks noGrp="1"/>
          </p:cNvSpPr>
          <p:nvPr>
            <p:ph idx="1"/>
          </p:nvPr>
        </p:nvSpPr>
        <p:spPr>
          <a:xfrm>
            <a:off x="4714876" y="1052513"/>
            <a:ext cx="4249736" cy="5616575"/>
          </a:xfrm>
        </p:spPr>
        <p:txBody>
          <a:bodyPr/>
          <a:lstStyle/>
          <a:p>
            <a:pPr>
              <a:buNone/>
            </a:pPr>
            <a:r>
              <a:rPr lang="ru-RU" dirty="0"/>
              <a:t>    </a:t>
            </a:r>
            <a:r>
              <a:rPr lang="ru-RU" dirty="0" err="1"/>
              <a:t>Після</a:t>
            </a:r>
            <a:r>
              <a:rPr lang="ru-RU" dirty="0"/>
              <a:t> того як </a:t>
            </a:r>
            <a:r>
              <a:rPr lang="ru-RU" dirty="0" err="1"/>
              <a:t>шкіра</a:t>
            </a:r>
            <a:r>
              <a:rPr lang="ru-RU" dirty="0"/>
              <a:t> </a:t>
            </a:r>
            <a:r>
              <a:rPr lang="ru-RU" dirty="0" err="1"/>
              <a:t>тонізувалася</a:t>
            </a:r>
            <a:r>
              <a:rPr lang="ru-RU" dirty="0"/>
              <a:t> </a:t>
            </a:r>
            <a:r>
              <a:rPr lang="ru-RU" dirty="0" err="1"/>
              <a:t>її</a:t>
            </a:r>
            <a:r>
              <a:rPr lang="ru-RU" dirty="0"/>
              <a:t> </a:t>
            </a:r>
            <a:r>
              <a:rPr lang="ru-RU" dirty="0" err="1"/>
              <a:t>потрібно</a:t>
            </a:r>
            <a:r>
              <a:rPr lang="ru-RU" dirty="0"/>
              <a:t> </a:t>
            </a:r>
            <a:r>
              <a:rPr lang="ru-RU" dirty="0" err="1"/>
              <a:t>підживити</a:t>
            </a:r>
            <a:r>
              <a:rPr lang="ru-RU" dirty="0"/>
              <a:t>. </a:t>
            </a:r>
            <a:r>
              <a:rPr lang="ru-RU" dirty="0" err="1"/>
              <a:t>Це</a:t>
            </a:r>
            <a:r>
              <a:rPr lang="ru-RU" dirty="0"/>
              <a:t> </a:t>
            </a:r>
            <a:r>
              <a:rPr lang="ru-RU" dirty="0" err="1"/>
              <a:t>здійснити</a:t>
            </a:r>
            <a:r>
              <a:rPr lang="ru-RU" dirty="0"/>
              <a:t> </a:t>
            </a:r>
            <a:r>
              <a:rPr lang="ru-RU" dirty="0" err="1"/>
              <a:t>можливо</a:t>
            </a:r>
            <a:r>
              <a:rPr lang="ru-RU" dirty="0"/>
              <a:t> за </a:t>
            </a:r>
            <a:r>
              <a:rPr lang="ru-RU" dirty="0" err="1"/>
              <a:t>допомогою</a:t>
            </a:r>
            <a:r>
              <a:rPr lang="ru-RU" dirty="0"/>
              <a:t> </a:t>
            </a:r>
            <a:r>
              <a:rPr lang="ru-RU" dirty="0" err="1"/>
              <a:t>спеціальних</a:t>
            </a:r>
            <a:r>
              <a:rPr lang="ru-RU" dirty="0"/>
              <a:t> </a:t>
            </a:r>
            <a:r>
              <a:rPr lang="ru-RU" dirty="0" err="1"/>
              <a:t>кремів</a:t>
            </a:r>
            <a:r>
              <a:rPr lang="ru-RU" dirty="0"/>
              <a:t>, </a:t>
            </a:r>
            <a:r>
              <a:rPr lang="ru-RU" dirty="0" err="1"/>
              <a:t>емульсій</a:t>
            </a:r>
            <a:r>
              <a:rPr lang="ru-RU" dirty="0"/>
              <a:t>, </a:t>
            </a:r>
            <a:r>
              <a:rPr lang="ru-RU" dirty="0" err="1"/>
              <a:t>лосьйонів</a:t>
            </a:r>
            <a:r>
              <a:rPr lang="ru-RU" dirty="0"/>
              <a:t>, </a:t>
            </a:r>
            <a:r>
              <a:rPr lang="ru-RU" dirty="0" err="1"/>
              <a:t>гелів</a:t>
            </a:r>
            <a:r>
              <a:rPr lang="ru-RU" dirty="0"/>
              <a:t>, </a:t>
            </a:r>
            <a:r>
              <a:rPr lang="ru-RU" dirty="0" err="1"/>
              <a:t>тощо</a:t>
            </a:r>
            <a:r>
              <a:rPr lang="ru-RU" dirty="0"/>
              <a:t>, </a:t>
            </a:r>
            <a:r>
              <a:rPr lang="ru-RU" dirty="0" err="1"/>
              <a:t>залежно</a:t>
            </a:r>
            <a:r>
              <a:rPr lang="ru-RU" dirty="0"/>
              <a:t> </a:t>
            </a:r>
            <a:r>
              <a:rPr lang="ru-RU" dirty="0" err="1"/>
              <a:t>від</a:t>
            </a:r>
            <a:r>
              <a:rPr lang="ru-RU" dirty="0"/>
              <a:t> типу </a:t>
            </a:r>
            <a:r>
              <a:rPr lang="ru-RU" dirty="0" err="1"/>
              <a:t>шкіри</a:t>
            </a:r>
            <a:r>
              <a:rPr lang="ru-RU" dirty="0"/>
              <a:t>.</a:t>
            </a:r>
          </a:p>
        </p:txBody>
      </p:sp>
      <p:pic>
        <p:nvPicPr>
          <p:cNvPr id="4" name="Рисунок 3" descr="face-cream-300x268 (1).jpg"/>
          <p:cNvPicPr>
            <a:picLocks noChangeAspect="1"/>
          </p:cNvPicPr>
          <p:nvPr/>
        </p:nvPicPr>
        <p:blipFill>
          <a:blip r:embed="rId2" cstate="print"/>
          <a:stretch>
            <a:fillRect/>
          </a:stretch>
        </p:blipFill>
        <p:spPr>
          <a:xfrm>
            <a:off x="357157" y="1142984"/>
            <a:ext cx="4558171" cy="521497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0825" y="285727"/>
            <a:ext cx="7200900" cy="479447"/>
          </a:xfrm>
        </p:spPr>
        <p:txBody>
          <a:bodyPr/>
          <a:lstStyle/>
          <a:p>
            <a:r>
              <a:rPr lang="uk-UA" dirty="0"/>
              <a:t>Тест для визначення типу шкіри</a:t>
            </a:r>
            <a:endParaRPr lang="ru-RU" dirty="0"/>
          </a:p>
        </p:txBody>
      </p:sp>
      <p:sp>
        <p:nvSpPr>
          <p:cNvPr id="3" name="Содержимое 2"/>
          <p:cNvSpPr>
            <a:spLocks noGrp="1"/>
          </p:cNvSpPr>
          <p:nvPr>
            <p:ph idx="1"/>
          </p:nvPr>
        </p:nvSpPr>
        <p:spPr/>
        <p:txBody>
          <a:bodyPr/>
          <a:lstStyle/>
          <a:p>
            <a:pPr>
              <a:buNone/>
            </a:pPr>
            <a:r>
              <a:rPr lang="uk-UA" b="1" dirty="0"/>
              <a:t>1. Як Ви охарактеризуєте стан Вашої шкіри після вмивання?</a:t>
            </a:r>
            <a:endParaRPr lang="uk-UA" dirty="0"/>
          </a:p>
          <a:p>
            <a:pPr>
              <a:buNone/>
            </a:pPr>
            <a:r>
              <a:rPr lang="uk-UA" dirty="0"/>
              <a:t>А) відчуття комфорту та чистоти – 1б.</a:t>
            </a:r>
          </a:p>
          <a:p>
            <a:pPr>
              <a:buNone/>
            </a:pPr>
            <a:r>
              <a:rPr lang="uk-UA" dirty="0"/>
              <a:t>Б) відчуття </a:t>
            </a:r>
            <a:r>
              <a:rPr lang="uk-UA" dirty="0" err="1"/>
              <a:t>стягнутості</a:t>
            </a:r>
            <a:r>
              <a:rPr lang="uk-UA" dirty="0"/>
              <a:t> в основному в області щік – 2б.</a:t>
            </a:r>
          </a:p>
          <a:p>
            <a:pPr>
              <a:buNone/>
            </a:pPr>
            <a:r>
              <a:rPr lang="uk-UA" dirty="0"/>
              <a:t>В) дуже рідко виникає відчуття </a:t>
            </a:r>
            <a:r>
              <a:rPr lang="uk-UA" dirty="0" err="1"/>
              <a:t>стягнутості</a:t>
            </a:r>
            <a:r>
              <a:rPr lang="uk-UA" dirty="0"/>
              <a:t> – 3б.</a:t>
            </a:r>
          </a:p>
          <a:p>
            <a:pPr>
              <a:buNone/>
            </a:pPr>
            <a:r>
              <a:rPr lang="uk-UA" dirty="0"/>
              <a:t>Г) відчуття </a:t>
            </a:r>
            <a:r>
              <a:rPr lang="uk-UA" dirty="0" err="1"/>
              <a:t>стягнутості</a:t>
            </a:r>
            <a:r>
              <a:rPr lang="uk-UA" dirty="0"/>
              <a:t> та сухості шкіри по всьому обличчі – 4б.</a:t>
            </a:r>
          </a:p>
          <a:p>
            <a:endParaRPr lang="ru-RU"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Спеціальний догляд</a:t>
            </a:r>
            <a:endParaRPr lang="ru-RU" dirty="0"/>
          </a:p>
        </p:txBody>
      </p:sp>
      <p:sp>
        <p:nvSpPr>
          <p:cNvPr id="3" name="Содержимое 2"/>
          <p:cNvSpPr>
            <a:spLocks noGrp="1"/>
          </p:cNvSpPr>
          <p:nvPr>
            <p:ph idx="1"/>
          </p:nvPr>
        </p:nvSpPr>
        <p:spPr>
          <a:xfrm>
            <a:off x="4571999" y="1052513"/>
            <a:ext cx="4392613" cy="5616575"/>
          </a:xfrm>
        </p:spPr>
        <p:txBody>
          <a:bodyPr/>
          <a:lstStyle/>
          <a:p>
            <a:r>
              <a:rPr lang="uk-UA" dirty="0"/>
              <a:t>Спеціальний догляд за шкірою базується на використанні масок, </a:t>
            </a:r>
            <a:r>
              <a:rPr lang="uk-UA" dirty="0" err="1"/>
              <a:t>скрабів</a:t>
            </a:r>
            <a:r>
              <a:rPr lang="uk-UA" dirty="0"/>
              <a:t>, </a:t>
            </a:r>
            <a:r>
              <a:rPr lang="uk-UA" dirty="0" err="1"/>
              <a:t>сивороток</a:t>
            </a:r>
            <a:r>
              <a:rPr lang="uk-UA" dirty="0"/>
              <a:t>. Процедури із застосуванням таких засобів потрібно проводити 2-3 рази на місяць.</a:t>
            </a:r>
            <a:endParaRPr lang="ru-RU" dirty="0"/>
          </a:p>
        </p:txBody>
      </p:sp>
      <p:pic>
        <p:nvPicPr>
          <p:cNvPr id="4" name="Рисунок 3" descr="zaxist-shkіri.jpg"/>
          <p:cNvPicPr>
            <a:picLocks noChangeAspect="1"/>
          </p:cNvPicPr>
          <p:nvPr/>
        </p:nvPicPr>
        <p:blipFill>
          <a:blip r:embed="rId2" cstate="print"/>
          <a:stretch>
            <a:fillRect/>
          </a:stretch>
        </p:blipFill>
        <p:spPr>
          <a:xfrm>
            <a:off x="285720" y="1285860"/>
            <a:ext cx="3867518" cy="4500594"/>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0825" y="357165"/>
            <a:ext cx="7200900" cy="408009"/>
          </a:xfrm>
        </p:spPr>
        <p:txBody>
          <a:bodyPr>
            <a:normAutofit fontScale="90000"/>
          </a:bodyPr>
          <a:lstStyle/>
          <a:p>
            <a:r>
              <a:rPr lang="uk-UA" b="1" dirty="0"/>
              <a:t>Чи може тип шкіри змінитися?</a:t>
            </a:r>
            <a:br>
              <a:rPr lang="uk-UA" dirty="0"/>
            </a:br>
            <a:endParaRPr lang="uk-UA" dirty="0"/>
          </a:p>
        </p:txBody>
      </p:sp>
      <p:sp>
        <p:nvSpPr>
          <p:cNvPr id="3" name="Содержимое 2"/>
          <p:cNvSpPr>
            <a:spLocks noGrp="1"/>
          </p:cNvSpPr>
          <p:nvPr>
            <p:ph idx="1"/>
          </p:nvPr>
        </p:nvSpPr>
        <p:spPr/>
        <p:txBody>
          <a:bodyPr>
            <a:noAutofit/>
          </a:bodyPr>
          <a:lstStyle/>
          <a:p>
            <a:pPr algn="just" fontAlgn="base">
              <a:buNone/>
            </a:pPr>
            <a:r>
              <a:rPr lang="uk-UA" sz="2000" b="1" i="1" dirty="0"/>
              <a:t>Слід зазначити, що тип шкірних покривів може змінюватись. Цей процес найчастіше пов’язаний з віковими змінами, але є й інші причини:</a:t>
            </a:r>
          </a:p>
          <a:p>
            <a:pPr algn="just"/>
            <a:r>
              <a:rPr lang="uk-UA" sz="2000" b="1" i="1" dirty="0"/>
              <a:t>Досить часто зміна типу шкіри відбувається на фоні гормональних коливань,прийому певних ліків, включно з гормонами, зміна погоди чи кліматичного поясу, зловживання сонячними ваннами та солярієм.</a:t>
            </a:r>
          </a:p>
          <a:p>
            <a:pPr algn="just"/>
            <a:r>
              <a:rPr lang="uk-UA" sz="2000" b="1" i="1" dirty="0"/>
              <a:t>Шкірні недуги, наприклад, екзема або псоріаз.</a:t>
            </a:r>
          </a:p>
          <a:p>
            <a:pPr algn="just"/>
            <a:r>
              <a:rPr lang="uk-UA" sz="2000" b="1" i="1" dirty="0"/>
              <a:t>Системні захворювання організму (проблеми в роботі </a:t>
            </a:r>
            <a:r>
              <a:rPr lang="uk-UA" sz="2000" b="1" i="1" dirty="0" err="1"/>
              <a:t>щитовидки</a:t>
            </a:r>
            <a:r>
              <a:rPr lang="uk-UA" sz="2000" b="1" i="1" dirty="0"/>
              <a:t>, цукровий діабет тощо).</a:t>
            </a:r>
          </a:p>
          <a:p>
            <a:pPr algn="just"/>
            <a:r>
              <a:rPr lang="uk-UA" sz="2000" b="1" i="1" dirty="0"/>
              <a:t>Зміна раціону, </a:t>
            </a:r>
            <a:r>
              <a:rPr lang="uk-UA" sz="2000" b="1" i="1" dirty="0" err="1"/>
              <a:t>авітамінози</a:t>
            </a:r>
            <a:r>
              <a:rPr lang="uk-UA" sz="2000" b="1" i="1" dirty="0"/>
              <a:t>, строгі дієти.</a:t>
            </a:r>
          </a:p>
          <a:p>
            <a:pPr algn="just"/>
            <a:r>
              <a:rPr lang="uk-UA" sz="2000" b="1" i="1" dirty="0"/>
              <a:t>Постійний контакт шкіри обличчя з небезпечними хімікатами.</a:t>
            </a:r>
          </a:p>
          <a:p>
            <a:pPr algn="just">
              <a:buNone/>
            </a:pPr>
            <a:r>
              <a:rPr lang="uk-UA" sz="2000" b="1" i="1" dirty="0"/>
              <a:t>Саме тому потрібно ретельно спостерігати за станом шкіри, при необхідності змінюючи засоби для догляду.</a:t>
            </a:r>
          </a:p>
          <a:p>
            <a:pPr>
              <a:buNone/>
            </a:pPr>
            <a:endParaRPr lang="uk-UA" sz="20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a:t>Догляд за руками </a:t>
            </a:r>
            <a:endParaRPr lang="uk-UA" dirty="0"/>
          </a:p>
        </p:txBody>
      </p:sp>
      <p:sp>
        <p:nvSpPr>
          <p:cNvPr id="3" name="Содержимое 2"/>
          <p:cNvSpPr>
            <a:spLocks noGrp="1"/>
          </p:cNvSpPr>
          <p:nvPr>
            <p:ph idx="1"/>
          </p:nvPr>
        </p:nvSpPr>
        <p:spPr/>
        <p:txBody>
          <a:bodyPr>
            <a:normAutofit fontScale="70000" lnSpcReduction="20000"/>
          </a:bodyPr>
          <a:lstStyle/>
          <a:p>
            <a:pPr fontAlgn="base"/>
            <a:r>
              <a:rPr lang="uk-UA" sz="3400" b="1" i="1" dirty="0"/>
              <a:t>Харчування і пом'якшення шкіри рук</a:t>
            </a:r>
            <a:endParaRPr lang="uk-UA" sz="3400" i="1" dirty="0"/>
          </a:p>
          <a:p>
            <a:pPr fontAlgn="base"/>
            <a:r>
              <a:rPr lang="uk-UA" sz="3400" i="1" dirty="0"/>
              <a:t>Руки, як і будь-яка інша частина нашого тіла, для підтримки краси і молодості, здоров'я і привабливості, вимагають постійного і грамотного догляду. Тонка, що містить мало сальних залоз шкіра рук дуже тендітна, вона легко вразлива і часто страждає від сухості.</a:t>
            </a:r>
          </a:p>
          <a:p>
            <a:pPr fontAlgn="base"/>
            <a:r>
              <a:rPr lang="uk-UA" sz="3400" i="1" dirty="0"/>
              <a:t>Різкі коливання температури, часті контакти з холодною водою, вплив холоду викликають пошкодження шкіри рук, провокують появу тріщин. Тому рукам так необхідний захист і підживлення кремами з поживними добавками.</a:t>
            </a:r>
          </a:p>
          <a:p>
            <a:pPr fontAlgn="base"/>
            <a:r>
              <a:rPr lang="uk-UA" sz="3400" i="1" dirty="0"/>
              <a:t>Існує безліч кремів, желе, гелів, інших косметичних засобів, розроблених і створених косметичними фірмами, які служать для того, щоб допомогти шкірі рук зберегти її здоровий вигляд. </a:t>
            </a:r>
          </a:p>
          <a:p>
            <a:endParaRPr lang="uk-UA"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a:t>Догляд за руками взимку</a:t>
            </a:r>
            <a:endParaRPr lang="uk-UA" dirty="0"/>
          </a:p>
        </p:txBody>
      </p:sp>
      <p:sp>
        <p:nvSpPr>
          <p:cNvPr id="3" name="Содержимое 2"/>
          <p:cNvSpPr>
            <a:spLocks noGrp="1"/>
          </p:cNvSpPr>
          <p:nvPr>
            <p:ph idx="1"/>
          </p:nvPr>
        </p:nvSpPr>
        <p:spPr/>
        <p:txBody>
          <a:bodyPr>
            <a:normAutofit fontScale="47500" lnSpcReduction="20000"/>
          </a:bodyPr>
          <a:lstStyle/>
          <a:p>
            <a:pPr algn="just" fontAlgn="base">
              <a:buNone/>
            </a:pPr>
            <a:r>
              <a:rPr lang="uk-UA" sz="4400" i="1" dirty="0"/>
              <a:t>Обвітрені на морозі червоні руки виглядають дуже непривабливо, тому взимку вони потребують більш ретельного і спеціального догляду. За 30-40 хвилин до виходу на вулицю нанесіть на руки живильний крем і гарненько </a:t>
            </a:r>
            <a:r>
              <a:rPr lang="uk-UA" sz="4400" i="1" dirty="0" err="1"/>
              <a:t>ввітріть</a:t>
            </a:r>
            <a:r>
              <a:rPr lang="uk-UA" sz="4400" i="1" dirty="0"/>
              <a:t> його, щоб не залишалося жирного блиску. Безпосередньо перед виходом можна нанести ще один шар захисного крему. Він утворює на шкірі плівку і оберігає руки від холоду. І зрозуміло, не варто знімати на морозі рукавички без крайньої необхідності. Якщо від холоду шкіра рук почала псуватися, краще зайнятися нею відразу. Особливу увагу слід приділити рукам ввечері. Дуже корисні спеціальні ванночки, після яких необхідно нанести зволожуючий крем, бальзам або живильну маску для рук. Посилити дію крему або маски допоможуть целофанові рукавички і надіті на них зверху полотняні або вовняні рукавиці. Саме так крем вбирається краще.</a:t>
            </a:r>
          </a:p>
          <a:p>
            <a:endParaRPr lang="uk-UA"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Гігієнічні вимоги до одягу</a:t>
            </a:r>
          </a:p>
        </p:txBody>
      </p:sp>
      <p:sp>
        <p:nvSpPr>
          <p:cNvPr id="3" name="Содержимое 2"/>
          <p:cNvSpPr>
            <a:spLocks noGrp="1"/>
          </p:cNvSpPr>
          <p:nvPr>
            <p:ph idx="1"/>
          </p:nvPr>
        </p:nvSpPr>
        <p:spPr/>
        <p:txBody>
          <a:bodyPr>
            <a:normAutofit fontScale="70000" lnSpcReduction="20000"/>
          </a:bodyPr>
          <a:lstStyle/>
          <a:p>
            <a:pPr>
              <a:buNone/>
            </a:pPr>
            <a:r>
              <a:rPr lang="uk-UA" sz="3400" dirty="0"/>
              <a:t>Одяг має:</a:t>
            </a:r>
          </a:p>
          <a:p>
            <a:pPr>
              <a:buFont typeface="Wingdings" pitchFamily="2" charset="2"/>
              <a:buChar char="§"/>
            </a:pPr>
            <a:r>
              <a:rPr lang="uk-UA" sz="3400" dirty="0"/>
              <a:t>мати порівняно невелику масу (до 8–10 % маси тіла людини);</a:t>
            </a:r>
          </a:p>
          <a:p>
            <a:pPr>
              <a:buFont typeface="Wingdings" pitchFamily="2" charset="2"/>
              <a:buChar char="§"/>
            </a:pPr>
            <a:r>
              <a:rPr lang="uk-UA" sz="3400" dirty="0"/>
              <a:t>забезпечувати оптимальний </a:t>
            </a:r>
            <a:r>
              <a:rPr lang="uk-UA" sz="3400" dirty="0" err="1"/>
              <a:t>підодяговий</a:t>
            </a:r>
            <a:r>
              <a:rPr lang="uk-UA" sz="3400" dirty="0"/>
              <a:t> мікроклімат і сприяти установленню теплового комфорту людини;</a:t>
            </a:r>
          </a:p>
          <a:p>
            <a:pPr>
              <a:buFont typeface="Wingdings" pitchFamily="2" charset="2"/>
              <a:buChar char="§"/>
            </a:pPr>
            <a:r>
              <a:rPr lang="uk-UA" sz="3400" dirty="0"/>
              <a:t>не утруднювати дихання, кровообіг і рухи людини, не зміщувати й не стискувати внутрішні органи та частини опорно-рухового апарата;</a:t>
            </a:r>
          </a:p>
          <a:p>
            <a:pPr>
              <a:buFont typeface="Wingdings" pitchFamily="2" charset="2"/>
              <a:buChar char="§"/>
            </a:pPr>
            <a:r>
              <a:rPr lang="uk-UA" sz="3400" dirty="0"/>
              <a:t>бути достатньо міцним, легко чиститися від зовнішніх і внутрішніх забруднень;</a:t>
            </a:r>
          </a:p>
          <a:p>
            <a:pPr>
              <a:buFont typeface="Wingdings" pitchFamily="2" charset="2"/>
              <a:buChar char="§"/>
            </a:pPr>
            <a:r>
              <a:rPr lang="uk-UA" sz="3400" dirty="0"/>
              <a:t>не містити токсичних домішок, що виділяються в навколишнє середовище, не мати фізичних і хімічних властивостей, які несприятливо впливають на шкіру й людський організм у цілому.</a:t>
            </a:r>
          </a:p>
          <a:p>
            <a:endParaRPr lang="uk-UA"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a:t>Режим дня</a:t>
            </a:r>
            <a:endParaRPr lang="uk-UA" dirty="0"/>
          </a:p>
        </p:txBody>
      </p:sp>
      <p:sp>
        <p:nvSpPr>
          <p:cNvPr id="3" name="Содержимое 2"/>
          <p:cNvSpPr>
            <a:spLocks noGrp="1"/>
          </p:cNvSpPr>
          <p:nvPr>
            <p:ph idx="1"/>
          </p:nvPr>
        </p:nvSpPr>
        <p:spPr/>
        <p:txBody>
          <a:bodyPr>
            <a:normAutofit fontScale="92500"/>
          </a:bodyPr>
          <a:lstStyle/>
          <a:p>
            <a:pPr fontAlgn="base"/>
            <a:r>
              <a:rPr lang="uk-UA" dirty="0"/>
              <a:t>Зверніть увагу на свій розпорядок дня. Бажано знаходити час для прогулянок на свіжому повітрі - центральне опалення і велика кількість техніки в приміщенні сушить волосся і шкіру. Забезпечте собі тривалий сон - лягати краще до десяти годин вечора. Організм по-справжньому відпочиває і відновлюється в години до півночі. Тому краще лягти раніше і встати раніше, ніж компенсувати недолік сну ранковими годинами.</a:t>
            </a:r>
          </a:p>
          <a:p>
            <a:endParaRPr lang="uk-UA"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a:buNone/>
            </a:pPr>
            <a:r>
              <a:rPr lang="uk-UA" sz="9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Будьте здорові і красиві!</a:t>
            </a:r>
          </a:p>
        </p:txBody>
      </p:sp>
      <p:pic>
        <p:nvPicPr>
          <p:cNvPr id="1026" name="Picture 2" descr="http://domovenok-as.ru/images/photos/medium/article397.jpg"/>
          <p:cNvPicPr>
            <a:picLocks noChangeAspect="1" noChangeArrowheads="1"/>
          </p:cNvPicPr>
          <p:nvPr/>
        </p:nvPicPr>
        <p:blipFill>
          <a:blip r:embed="rId2" cstate="print"/>
          <a:srcRect/>
          <a:stretch>
            <a:fillRect/>
          </a:stretch>
        </p:blipFill>
        <p:spPr bwMode="auto">
          <a:xfrm>
            <a:off x="6804248" y="3645024"/>
            <a:ext cx="2028825" cy="3038476"/>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Тест на визначення типу шкіри</a:t>
            </a:r>
            <a:endParaRPr lang="ru-RU" dirty="0"/>
          </a:p>
        </p:txBody>
      </p:sp>
      <p:sp>
        <p:nvSpPr>
          <p:cNvPr id="3" name="Содержимое 2"/>
          <p:cNvSpPr>
            <a:spLocks noGrp="1"/>
          </p:cNvSpPr>
          <p:nvPr>
            <p:ph idx="1"/>
          </p:nvPr>
        </p:nvSpPr>
        <p:spPr/>
        <p:txBody>
          <a:bodyPr/>
          <a:lstStyle/>
          <a:p>
            <a:pPr>
              <a:buNone/>
            </a:pPr>
            <a:r>
              <a:rPr lang="uk-UA" b="1" dirty="0"/>
              <a:t>2. Як сильно виявлені пори на Вашому обличчі?</a:t>
            </a:r>
            <a:endParaRPr lang="uk-UA" dirty="0"/>
          </a:p>
          <a:p>
            <a:pPr>
              <a:buNone/>
            </a:pPr>
            <a:r>
              <a:rPr lang="uk-UA" dirty="0"/>
              <a:t>А) добре помітні по всій поверхні обличчя, розширені – 1б.</a:t>
            </a:r>
          </a:p>
          <a:p>
            <a:pPr>
              <a:buNone/>
            </a:pPr>
            <a:r>
              <a:rPr lang="uk-UA" dirty="0"/>
              <a:t>Б) пори більш помітні в Т-зоні (лоб, ніс, підборіддя) – 2б.</a:t>
            </a:r>
          </a:p>
          <a:p>
            <a:pPr>
              <a:buNone/>
            </a:pPr>
            <a:r>
              <a:rPr lang="uk-UA" dirty="0"/>
              <a:t>В) маленькі – 3б.</a:t>
            </a:r>
          </a:p>
          <a:p>
            <a:pPr>
              <a:buNone/>
            </a:pPr>
            <a:r>
              <a:rPr lang="uk-UA" dirty="0"/>
              <a:t>Г) майже непомітні – 4б.</a:t>
            </a:r>
          </a:p>
          <a:p>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Тест на визначення типу шкіри</a:t>
            </a:r>
            <a:endParaRPr lang="ru-RU" dirty="0"/>
          </a:p>
        </p:txBody>
      </p:sp>
      <p:sp>
        <p:nvSpPr>
          <p:cNvPr id="3" name="Содержимое 2"/>
          <p:cNvSpPr>
            <a:spLocks noGrp="1"/>
          </p:cNvSpPr>
          <p:nvPr>
            <p:ph idx="1"/>
          </p:nvPr>
        </p:nvSpPr>
        <p:spPr/>
        <p:txBody>
          <a:bodyPr/>
          <a:lstStyle/>
          <a:p>
            <a:pPr>
              <a:buNone/>
            </a:pPr>
            <a:r>
              <a:rPr lang="ru-RU" b="1" dirty="0"/>
              <a:t>3. Як часто у Вас на </a:t>
            </a:r>
            <a:r>
              <a:rPr lang="ru-RU" b="1" dirty="0" err="1"/>
              <a:t>обличчі</a:t>
            </a:r>
            <a:r>
              <a:rPr lang="ru-RU" b="1" dirty="0"/>
              <a:t> </a:t>
            </a:r>
            <a:r>
              <a:rPr lang="ru-RU" b="1" dirty="0" err="1"/>
              <a:t>з'являються</a:t>
            </a:r>
            <a:r>
              <a:rPr lang="ru-RU" b="1" dirty="0"/>
              <a:t> </a:t>
            </a:r>
            <a:r>
              <a:rPr lang="ru-RU" b="1" dirty="0" err="1"/>
              <a:t>прищі</a:t>
            </a:r>
            <a:r>
              <a:rPr lang="ru-RU" b="1" dirty="0"/>
              <a:t> </a:t>
            </a:r>
            <a:r>
              <a:rPr lang="ru-RU" b="1" dirty="0" err="1"/>
              <a:t>чи</a:t>
            </a:r>
            <a:r>
              <a:rPr lang="ru-RU" b="1" dirty="0"/>
              <a:t> </a:t>
            </a:r>
            <a:r>
              <a:rPr lang="ru-RU" b="1" dirty="0" err="1"/>
              <a:t>вугрі</a:t>
            </a:r>
            <a:r>
              <a:rPr lang="ru-RU" b="1" dirty="0"/>
              <a:t>?</a:t>
            </a:r>
            <a:endParaRPr lang="ru-RU" dirty="0"/>
          </a:p>
          <a:p>
            <a:pPr>
              <a:buNone/>
            </a:pPr>
            <a:r>
              <a:rPr lang="ru-RU" dirty="0"/>
              <a:t>А) </a:t>
            </a:r>
            <a:r>
              <a:rPr lang="ru-RU" dirty="0" err="1"/>
              <a:t>дуже</a:t>
            </a:r>
            <a:r>
              <a:rPr lang="ru-RU" dirty="0"/>
              <a:t> часто – 1б.</a:t>
            </a:r>
          </a:p>
          <a:p>
            <a:pPr>
              <a:buNone/>
            </a:pPr>
            <a:r>
              <a:rPr lang="ru-RU" dirty="0"/>
              <a:t>Б) </a:t>
            </a:r>
            <a:r>
              <a:rPr lang="ru-RU" dirty="0" err="1"/>
              <a:t>найчастіше</a:t>
            </a:r>
            <a:r>
              <a:rPr lang="ru-RU" dirty="0"/>
              <a:t> в </a:t>
            </a:r>
            <a:r>
              <a:rPr lang="ru-RU" dirty="0" err="1"/>
              <a:t>області</a:t>
            </a:r>
            <a:r>
              <a:rPr lang="ru-RU" dirty="0"/>
              <a:t> </a:t>
            </a:r>
            <a:r>
              <a:rPr lang="ru-RU" dirty="0" err="1"/>
              <a:t>Т-зони</a:t>
            </a:r>
            <a:r>
              <a:rPr lang="ru-RU" dirty="0"/>
              <a:t> – 2б.</a:t>
            </a:r>
          </a:p>
          <a:p>
            <a:pPr>
              <a:buNone/>
            </a:pPr>
            <a:r>
              <a:rPr lang="ru-RU" dirty="0"/>
              <a:t>В) як правило, 1 раз на </a:t>
            </a:r>
            <a:r>
              <a:rPr lang="ru-RU" dirty="0" err="1"/>
              <a:t>місяць</a:t>
            </a:r>
            <a:r>
              <a:rPr lang="ru-RU" dirty="0"/>
              <a:t> – 3б.</a:t>
            </a:r>
          </a:p>
          <a:p>
            <a:pPr>
              <a:buNone/>
            </a:pPr>
            <a:r>
              <a:rPr lang="ru-RU" dirty="0"/>
              <a:t>Г) практично </a:t>
            </a:r>
            <a:r>
              <a:rPr lang="ru-RU" dirty="0" err="1"/>
              <a:t>ніколи</a:t>
            </a:r>
            <a:r>
              <a:rPr lang="ru-RU" dirty="0"/>
              <a:t> – 4б.</a:t>
            </a:r>
          </a:p>
          <a:p>
            <a:pPr>
              <a:buNone/>
            </a:pPr>
            <a:r>
              <a:rPr lang="ru-RU" dirty="0"/>
              <a:t> </a:t>
            </a:r>
          </a:p>
          <a:p>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Тест на визначення типу шкіри</a:t>
            </a:r>
            <a:endParaRPr lang="ru-RU" dirty="0"/>
          </a:p>
        </p:txBody>
      </p:sp>
      <p:sp>
        <p:nvSpPr>
          <p:cNvPr id="3" name="Содержимое 2"/>
          <p:cNvSpPr>
            <a:spLocks noGrp="1"/>
          </p:cNvSpPr>
          <p:nvPr>
            <p:ph idx="1"/>
          </p:nvPr>
        </p:nvSpPr>
        <p:spPr/>
        <p:txBody>
          <a:bodyPr/>
          <a:lstStyle/>
          <a:p>
            <a:pPr>
              <a:buNone/>
            </a:pPr>
            <a:r>
              <a:rPr lang="ru-RU" b="1" dirty="0"/>
              <a:t>4. Ваша </a:t>
            </a:r>
            <a:r>
              <a:rPr lang="ru-RU" b="1" dirty="0" err="1"/>
              <a:t>шкіра</a:t>
            </a:r>
            <a:r>
              <a:rPr lang="ru-RU" b="1" dirty="0"/>
              <a:t> </a:t>
            </a:r>
            <a:r>
              <a:rPr lang="ru-RU" b="1" dirty="0" err="1"/>
              <a:t>схильна</a:t>
            </a:r>
            <a:r>
              <a:rPr lang="ru-RU" b="1" dirty="0"/>
              <a:t> до </a:t>
            </a:r>
            <a:r>
              <a:rPr lang="ru-RU" b="1" dirty="0" err="1"/>
              <a:t>злущування</a:t>
            </a:r>
            <a:r>
              <a:rPr lang="ru-RU" b="1" dirty="0"/>
              <a:t>?</a:t>
            </a:r>
            <a:endParaRPr lang="ru-RU" dirty="0"/>
          </a:p>
          <a:p>
            <a:pPr>
              <a:buNone/>
            </a:pPr>
            <a:r>
              <a:rPr lang="ru-RU" dirty="0"/>
              <a:t>А) практично </a:t>
            </a:r>
            <a:r>
              <a:rPr lang="ru-RU" dirty="0" err="1"/>
              <a:t>ніколи</a:t>
            </a:r>
            <a:r>
              <a:rPr lang="ru-RU" dirty="0"/>
              <a:t> – 1б.</a:t>
            </a:r>
          </a:p>
          <a:p>
            <a:pPr>
              <a:buNone/>
            </a:pPr>
            <a:r>
              <a:rPr lang="ru-RU" dirty="0"/>
              <a:t>Б) </a:t>
            </a:r>
            <a:r>
              <a:rPr lang="ru-RU" dirty="0" err="1"/>
              <a:t>інколи</a:t>
            </a:r>
            <a:r>
              <a:rPr lang="ru-RU" dirty="0"/>
              <a:t> в </a:t>
            </a:r>
            <a:r>
              <a:rPr lang="ru-RU" dirty="0" err="1"/>
              <a:t>області</a:t>
            </a:r>
            <a:r>
              <a:rPr lang="ru-RU" dirty="0"/>
              <a:t> </a:t>
            </a:r>
            <a:r>
              <a:rPr lang="ru-RU" dirty="0" err="1"/>
              <a:t>щік</a:t>
            </a:r>
            <a:r>
              <a:rPr lang="ru-RU" dirty="0"/>
              <a:t> – 2б.</a:t>
            </a:r>
          </a:p>
          <a:p>
            <a:pPr>
              <a:buNone/>
            </a:pPr>
            <a:r>
              <a:rPr lang="ru-RU" dirty="0"/>
              <a:t>В) час </a:t>
            </a:r>
            <a:r>
              <a:rPr lang="ru-RU" dirty="0" err="1"/>
              <a:t>від</a:t>
            </a:r>
            <a:r>
              <a:rPr lang="ru-RU" dirty="0"/>
              <a:t> часу – 3б.</a:t>
            </a:r>
          </a:p>
          <a:p>
            <a:pPr>
              <a:buNone/>
            </a:pPr>
            <a:r>
              <a:rPr lang="ru-RU" dirty="0"/>
              <a:t>Г) часто – 4б.</a:t>
            </a:r>
          </a:p>
          <a:p>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Тест на визначення типу шкіри</a:t>
            </a:r>
            <a:endParaRPr lang="ru-RU" dirty="0"/>
          </a:p>
        </p:txBody>
      </p:sp>
      <p:sp>
        <p:nvSpPr>
          <p:cNvPr id="3" name="Содержимое 2"/>
          <p:cNvSpPr>
            <a:spLocks noGrp="1"/>
          </p:cNvSpPr>
          <p:nvPr>
            <p:ph idx="1"/>
          </p:nvPr>
        </p:nvSpPr>
        <p:spPr/>
        <p:txBody>
          <a:bodyPr/>
          <a:lstStyle/>
          <a:p>
            <a:pPr>
              <a:buNone/>
            </a:pPr>
            <a:r>
              <a:rPr lang="ru-RU" b="1" dirty="0"/>
              <a:t>5. Як </a:t>
            </a:r>
            <a:r>
              <a:rPr lang="ru-RU" b="1" dirty="0" err="1"/>
              <a:t>виглядає</a:t>
            </a:r>
            <a:r>
              <a:rPr lang="ru-RU" b="1" dirty="0"/>
              <a:t> Ваша </a:t>
            </a:r>
            <a:r>
              <a:rPr lang="ru-RU" b="1" dirty="0" err="1"/>
              <a:t>шкіра</a:t>
            </a:r>
            <a:r>
              <a:rPr lang="ru-RU" b="1" dirty="0"/>
              <a:t> </a:t>
            </a:r>
            <a:r>
              <a:rPr lang="ru-RU" b="1" dirty="0" err="1"/>
              <a:t>після</a:t>
            </a:r>
            <a:r>
              <a:rPr lang="ru-RU" b="1" dirty="0"/>
              <a:t> </a:t>
            </a:r>
            <a:r>
              <a:rPr lang="ru-RU" b="1" dirty="0" err="1"/>
              <a:t>обіду</a:t>
            </a:r>
            <a:r>
              <a:rPr lang="ru-RU" b="1" dirty="0"/>
              <a:t>?</a:t>
            </a:r>
            <a:endParaRPr lang="ru-RU" dirty="0"/>
          </a:p>
          <a:p>
            <a:pPr>
              <a:buNone/>
            </a:pPr>
            <a:r>
              <a:rPr lang="ru-RU" dirty="0"/>
              <a:t>А) </a:t>
            </a:r>
            <a:r>
              <a:rPr lang="ru-RU" dirty="0" err="1"/>
              <a:t>сальний</a:t>
            </a:r>
            <a:r>
              <a:rPr lang="ru-RU" dirty="0"/>
              <a:t> </a:t>
            </a:r>
            <a:r>
              <a:rPr lang="ru-RU" dirty="0" err="1"/>
              <a:t>блиск</a:t>
            </a:r>
            <a:r>
              <a:rPr lang="ru-RU" dirty="0"/>
              <a:t> по </a:t>
            </a:r>
            <a:r>
              <a:rPr lang="ru-RU" dirty="0" err="1"/>
              <a:t>всій</a:t>
            </a:r>
            <a:r>
              <a:rPr lang="ru-RU" dirty="0"/>
              <a:t> </a:t>
            </a:r>
            <a:r>
              <a:rPr lang="ru-RU" dirty="0" err="1"/>
              <a:t>поверхні</a:t>
            </a:r>
            <a:r>
              <a:rPr lang="ru-RU" dirty="0"/>
              <a:t> </a:t>
            </a:r>
            <a:r>
              <a:rPr lang="ru-RU" dirty="0" err="1"/>
              <a:t>обличчя</a:t>
            </a:r>
            <a:r>
              <a:rPr lang="ru-RU" dirty="0"/>
              <a:t> – 1б.</a:t>
            </a:r>
          </a:p>
          <a:p>
            <a:pPr>
              <a:buNone/>
            </a:pPr>
            <a:r>
              <a:rPr lang="ru-RU" dirty="0"/>
              <a:t>Б) </a:t>
            </a:r>
            <a:r>
              <a:rPr lang="ru-RU" dirty="0" err="1"/>
              <a:t>сальний</a:t>
            </a:r>
            <a:r>
              <a:rPr lang="ru-RU" dirty="0"/>
              <a:t> </a:t>
            </a:r>
            <a:r>
              <a:rPr lang="ru-RU" dirty="0" err="1"/>
              <a:t>блиск</a:t>
            </a:r>
            <a:r>
              <a:rPr lang="ru-RU" dirty="0"/>
              <a:t> в </a:t>
            </a:r>
            <a:r>
              <a:rPr lang="ru-RU" dirty="0" err="1"/>
              <a:t>області</a:t>
            </a:r>
            <a:r>
              <a:rPr lang="ru-RU" dirty="0"/>
              <a:t> носа та </a:t>
            </a:r>
            <a:r>
              <a:rPr lang="ru-RU" dirty="0" err="1"/>
              <a:t>лоба</a:t>
            </a:r>
            <a:r>
              <a:rPr lang="ru-RU" dirty="0"/>
              <a:t> – 2б.</a:t>
            </a:r>
          </a:p>
          <a:p>
            <a:pPr>
              <a:buNone/>
            </a:pPr>
            <a:r>
              <a:rPr lang="ru-RU" dirty="0"/>
              <a:t>В) не суха </a:t>
            </a:r>
            <a:r>
              <a:rPr lang="ru-RU" dirty="0" err="1"/>
              <a:t>і</a:t>
            </a:r>
            <a:r>
              <a:rPr lang="ru-RU" dirty="0"/>
              <a:t> не жирна – 3б.</a:t>
            </a:r>
          </a:p>
          <a:p>
            <a:pPr>
              <a:buNone/>
            </a:pPr>
            <a:r>
              <a:rPr lang="ru-RU" dirty="0"/>
              <a:t>Г) </a:t>
            </a:r>
            <a:r>
              <a:rPr lang="ru-RU" dirty="0" err="1"/>
              <a:t>матова</a:t>
            </a:r>
            <a:r>
              <a:rPr lang="ru-RU" dirty="0"/>
              <a:t>, </a:t>
            </a:r>
            <a:r>
              <a:rPr lang="ru-RU" dirty="0" err="1"/>
              <a:t>ніколи</a:t>
            </a:r>
            <a:r>
              <a:rPr lang="ru-RU" dirty="0"/>
              <a:t> не </a:t>
            </a:r>
            <a:r>
              <a:rPr lang="ru-RU" dirty="0" err="1"/>
              <a:t>блищить</a:t>
            </a:r>
            <a:r>
              <a:rPr lang="ru-RU" dirty="0"/>
              <a:t> – 4б.</a:t>
            </a:r>
          </a:p>
          <a:p>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0825" y="285727"/>
            <a:ext cx="7200900" cy="479447"/>
          </a:xfrm>
        </p:spPr>
        <p:txBody>
          <a:bodyPr/>
          <a:lstStyle/>
          <a:p>
            <a:r>
              <a:rPr lang="uk-UA" dirty="0"/>
              <a:t>Тест на визначення типу шкіри</a:t>
            </a:r>
            <a:endParaRPr lang="ru-RU" dirty="0"/>
          </a:p>
        </p:txBody>
      </p:sp>
      <p:sp>
        <p:nvSpPr>
          <p:cNvPr id="3" name="Содержимое 2"/>
          <p:cNvSpPr>
            <a:spLocks noGrp="1"/>
          </p:cNvSpPr>
          <p:nvPr>
            <p:ph idx="1"/>
          </p:nvPr>
        </p:nvSpPr>
        <p:spPr/>
        <p:txBody>
          <a:bodyPr/>
          <a:lstStyle/>
          <a:p>
            <a:pPr>
              <a:buNone/>
            </a:pPr>
            <a:r>
              <a:rPr lang="uk-UA" b="1" dirty="0"/>
              <a:t>6. Як змінюється стан Вашої шкіри залежно від пір року?</a:t>
            </a:r>
            <a:endParaRPr lang="uk-UA" dirty="0"/>
          </a:p>
          <a:p>
            <a:pPr>
              <a:buNone/>
            </a:pPr>
            <a:r>
              <a:rPr lang="uk-UA" dirty="0"/>
              <a:t>А) шкіра завжди здається сальною – 1б.</a:t>
            </a:r>
          </a:p>
          <a:p>
            <a:pPr>
              <a:buNone/>
            </a:pPr>
            <a:r>
              <a:rPr lang="uk-UA" dirty="0"/>
              <a:t>Б) шкіра літом більш сальна, ніж взимку – 2б.</a:t>
            </a:r>
          </a:p>
          <a:p>
            <a:pPr>
              <a:buNone/>
            </a:pPr>
            <a:r>
              <a:rPr lang="uk-UA" dirty="0"/>
              <a:t>В) шкіра добре переносить спеку та холод – 3б.</a:t>
            </a:r>
          </a:p>
          <a:p>
            <a:pPr>
              <a:buNone/>
            </a:pPr>
            <a:r>
              <a:rPr lang="uk-UA" dirty="0"/>
              <a:t>Г) шкіра чутлива до погодних змін, особливо до холоду – 4б.</a:t>
            </a:r>
          </a:p>
          <a:p>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Тест на визначення типу шкіри</a:t>
            </a:r>
            <a:endParaRPr lang="ru-RU" dirty="0"/>
          </a:p>
        </p:txBody>
      </p:sp>
      <p:sp>
        <p:nvSpPr>
          <p:cNvPr id="3" name="Содержимое 2"/>
          <p:cNvSpPr>
            <a:spLocks noGrp="1"/>
          </p:cNvSpPr>
          <p:nvPr>
            <p:ph idx="1"/>
          </p:nvPr>
        </p:nvSpPr>
        <p:spPr>
          <a:xfrm>
            <a:off x="1908175" y="1142984"/>
            <a:ext cx="7056438" cy="5526104"/>
          </a:xfrm>
        </p:spPr>
        <p:txBody>
          <a:bodyPr/>
          <a:lstStyle/>
          <a:p>
            <a:pPr>
              <a:buNone/>
            </a:pPr>
            <a:r>
              <a:rPr lang="ru-RU" sz="2800" dirty="0" err="1"/>
              <a:t>Підрахуйте</a:t>
            </a:r>
            <a:r>
              <a:rPr lang="ru-RU" sz="2800" dirty="0"/>
              <a:t> </a:t>
            </a:r>
            <a:r>
              <a:rPr lang="ru-RU" sz="2800" dirty="0" err="1"/>
              <a:t>ваші</a:t>
            </a:r>
            <a:r>
              <a:rPr lang="ru-RU" sz="2800" dirty="0"/>
              <a:t> </a:t>
            </a:r>
            <a:r>
              <a:rPr lang="ru-RU" sz="2800" dirty="0" err="1"/>
              <a:t>бали</a:t>
            </a:r>
            <a:r>
              <a:rPr lang="ru-RU" sz="2800" dirty="0"/>
              <a:t> та </a:t>
            </a:r>
            <a:r>
              <a:rPr lang="ru-RU" sz="2800" dirty="0" err="1"/>
              <a:t>дізнайтеся</a:t>
            </a:r>
            <a:r>
              <a:rPr lang="ru-RU" sz="2800" dirty="0"/>
              <a:t> тип </a:t>
            </a:r>
            <a:r>
              <a:rPr lang="ru-RU" sz="2800" dirty="0" err="1"/>
              <a:t>шкіри</a:t>
            </a:r>
            <a:r>
              <a:rPr lang="ru-RU" sz="2800" dirty="0"/>
              <a:t>.</a:t>
            </a:r>
          </a:p>
          <a:p>
            <a:pPr algn="ctr">
              <a:buNone/>
            </a:pPr>
            <a:r>
              <a:rPr lang="uk-UA" sz="2800" b="1" dirty="0"/>
              <a:t>ВАШ ТИП ШКІРИ:</a:t>
            </a:r>
            <a:endParaRPr lang="uk-UA" sz="2800" dirty="0"/>
          </a:p>
          <a:p>
            <a:pPr algn="just"/>
            <a:r>
              <a:rPr lang="uk-UA" sz="2800" dirty="0"/>
              <a:t>Жирний і/або проблемна, якщо 6-9 балів</a:t>
            </a:r>
          </a:p>
          <a:p>
            <a:pPr algn="just"/>
            <a:r>
              <a:rPr lang="uk-UA" sz="2800" dirty="0"/>
              <a:t>Комбінований, якщо 10-16 балів</a:t>
            </a:r>
          </a:p>
          <a:p>
            <a:pPr algn="just"/>
            <a:r>
              <a:rPr lang="uk-UA" sz="2800" dirty="0"/>
              <a:t>Нормальний, якщо 17-18 балів</a:t>
            </a:r>
          </a:p>
          <a:p>
            <a:pPr algn="just"/>
            <a:r>
              <a:rPr lang="uk-UA" sz="2800" dirty="0"/>
              <a:t>Сухий і/або чутливий, якщо 19-24 балів</a:t>
            </a:r>
          </a:p>
          <a:p>
            <a:pPr algn="just">
              <a:buNone/>
            </a:pPr>
            <a:endParaRPr lang="uk-UA" sz="2800" dirty="0"/>
          </a:p>
          <a:p>
            <a:pPr algn="just">
              <a:buNone/>
            </a:pPr>
            <a:r>
              <a:rPr lang="uk-UA" sz="2800" dirty="0"/>
              <a:t>Будь-який тест може мати похибку, тому для більш точної відповіді краще отримати консультацію спеціаліста.</a:t>
            </a:r>
          </a:p>
          <a:p>
            <a:pPr>
              <a:buNone/>
            </a:pPr>
            <a:endParaRPr lang="ru-RU" dirty="0"/>
          </a:p>
        </p:txBody>
      </p:sp>
    </p:spTree>
  </p:cSld>
  <p:clrMapOvr>
    <a:masterClrMapping/>
  </p:clrMapOvr>
</p:sld>
</file>

<file path=ppt/theme/theme1.xml><?xml version="1.0" encoding="utf-8"?>
<a:theme xmlns:a="http://schemas.openxmlformats.org/drawingml/2006/main" name="NewMedTeh">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NewMedTeh</Template>
  <TotalTime>215</TotalTime>
  <Words>1683</Words>
  <Application>Microsoft Office PowerPoint</Application>
  <PresentationFormat>Экран (4:3)</PresentationFormat>
  <Paragraphs>136</Paragraphs>
  <Slides>36</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36</vt:i4>
      </vt:variant>
    </vt:vector>
  </HeadingPairs>
  <TitlesOfParts>
    <vt:vector size="41" baseType="lpstr">
      <vt:lpstr>Arial</vt:lpstr>
      <vt:lpstr>Ariston</vt:lpstr>
      <vt:lpstr>Calibri</vt:lpstr>
      <vt:lpstr>Wingdings</vt:lpstr>
      <vt:lpstr>NewMedTeh</vt:lpstr>
      <vt:lpstr>Визначення типу шкіри на різних ділянках обличчя та складання  правил догляду за власною шкірою</vt:lpstr>
      <vt:lpstr>Як визначити тип шкіри</vt:lpstr>
      <vt:lpstr>Тест для визначення типу шкіри</vt:lpstr>
      <vt:lpstr>Тест на визначення типу шкіри</vt:lpstr>
      <vt:lpstr>Тест на визначення типу шкіри</vt:lpstr>
      <vt:lpstr>Тест на визначення типу шкіри</vt:lpstr>
      <vt:lpstr>Тест на визначення типу шкіри</vt:lpstr>
      <vt:lpstr>Тест на визначення типу шкіри</vt:lpstr>
      <vt:lpstr>Тест на визначення типу шкіри</vt:lpstr>
      <vt:lpstr>Які типи шкіри обличчя існують?</vt:lpstr>
      <vt:lpstr>Нормальний тип шкіри</vt:lpstr>
      <vt:lpstr>Нормальна шкіра</vt:lpstr>
      <vt:lpstr>Здорова, нормальна шкіра обличчя </vt:lpstr>
      <vt:lpstr>Суха шкіра на обличчі</vt:lpstr>
      <vt:lpstr>Суха шкіра</vt:lpstr>
      <vt:lpstr>Суха шкіра</vt:lpstr>
      <vt:lpstr>Жирна шкіра  </vt:lpstr>
      <vt:lpstr>Жирна шкіра  </vt:lpstr>
      <vt:lpstr>Жирна шкіра</vt:lpstr>
      <vt:lpstr>Жирна шкіра</vt:lpstr>
      <vt:lpstr>Комбінована шкіра</vt:lpstr>
      <vt:lpstr>Як виглядає комбінована шкіра? </vt:lpstr>
      <vt:lpstr>Комбінована шкіра</vt:lpstr>
      <vt:lpstr>Чутлива шкіра обличчя</vt:lpstr>
      <vt:lpstr>Чутлива шкіра</vt:lpstr>
      <vt:lpstr>Догляд за шкірою</vt:lpstr>
      <vt:lpstr>Очищення</vt:lpstr>
      <vt:lpstr>Зволоження</vt:lpstr>
      <vt:lpstr>Живлення</vt:lpstr>
      <vt:lpstr>Спеціальний догляд</vt:lpstr>
      <vt:lpstr>Чи може тип шкіри змінитися? </vt:lpstr>
      <vt:lpstr>Догляд за руками </vt:lpstr>
      <vt:lpstr>Догляд за руками взимку</vt:lpstr>
      <vt:lpstr>Гігієнічні вимоги до одягу</vt:lpstr>
      <vt:lpstr>Режим дня</vt:lpstr>
      <vt:lpstr>Презентация PowerPoint</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ALLA</dc:creator>
  <cp:lastModifiedBy>davidenko.jylia@gmail.com</cp:lastModifiedBy>
  <cp:revision>31</cp:revision>
  <dcterms:created xsi:type="dcterms:W3CDTF">2016-07-07T13:52:54Z</dcterms:created>
  <dcterms:modified xsi:type="dcterms:W3CDTF">2023-02-02T10:41:10Z</dcterms:modified>
</cp:coreProperties>
</file>