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328" r:id="rId9"/>
    <p:sldId id="264" r:id="rId10"/>
    <p:sldId id="331" r:id="rId11"/>
    <p:sldId id="332" r:id="rId12"/>
    <p:sldId id="266" r:id="rId13"/>
    <p:sldId id="268" r:id="rId14"/>
    <p:sldId id="333" r:id="rId15"/>
    <p:sldId id="334" r:id="rId16"/>
    <p:sldId id="280" r:id="rId17"/>
    <p:sldId id="336" r:id="rId18"/>
    <p:sldId id="335" r:id="rId19"/>
    <p:sldId id="272" r:id="rId20"/>
    <p:sldId id="338" r:id="rId21"/>
    <p:sldId id="339" r:id="rId22"/>
    <p:sldId id="340" r:id="rId23"/>
    <p:sldId id="259" r:id="rId24"/>
    <p:sldId id="25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54" y="53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B90AE-4481-42E7-9338-0D030E07DFBB}" type="doc">
      <dgm:prSet loTypeId="urn:microsoft.com/office/officeart/2005/8/layout/hierarchy3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E4DCF07-8BD4-4D63-85D6-D816FA98442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Пряме знищення</a:t>
          </a:r>
        </a:p>
      </dgm:t>
    </dgm:pt>
    <dgm:pt modelId="{45A512B5-5255-4C1F-9AA1-7C6F8E439117}" type="parTrans" cxnId="{9DCFD6DE-FB47-4A0D-9DE9-E94FAD170139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4A4560-0D61-4C67-84BD-02806F068570}" type="sibTrans" cxnId="{9DCFD6DE-FB47-4A0D-9DE9-E94FAD170139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00103F-E539-4238-B351-0707B062A1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 час полювання </a:t>
          </a:r>
        </a:p>
      </dgm:t>
    </dgm:pt>
    <dgm:pt modelId="{B093C8F2-5533-4F63-8794-DDB17CBD05E4}" type="parTrans" cxnId="{EAED23CB-415A-42F9-9107-CD6DF68773AE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C2A6AE-7DE3-40C2-A8DB-6A87059C8EBD}" type="sibTrans" cxnId="{EAED23CB-415A-42F9-9107-CD6DF68773AE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A824D3-9ABA-42D0-8C8C-5C7A0700DBB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 час рибальства</a:t>
          </a:r>
        </a:p>
      </dgm:t>
    </dgm:pt>
    <dgm:pt modelId="{F825ED4C-4668-4712-9315-53F1AE3A630D}" type="parTrans" cxnId="{77415499-FD80-4BA3-8955-666C0A9C2301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54EBCB-6633-43D1-A1D7-A5B8625EC533}" type="sibTrans" cxnId="{77415499-FD80-4BA3-8955-666C0A9C2301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8786C7-1D9A-4A62-BD54-D18C13791F6D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Зміна середовища існування</a:t>
          </a:r>
        </a:p>
      </dgm:t>
    </dgm:pt>
    <dgm:pt modelId="{C8F5CA7F-AAF8-49DE-90FD-ABAE7C4DA0AF}" type="parTrans" cxnId="{C6418B2F-0BB0-4F20-9931-6F098D869A05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CE4DEA-55DC-4511-AB33-343C03CD3BAD}" type="sibTrans" cxnId="{C6418B2F-0BB0-4F20-9931-6F098D869A05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93D0CC-057C-4898-95F2-52079ACDC5C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вирубування лісів</a:t>
          </a:r>
        </a:p>
      </dgm:t>
    </dgm:pt>
    <dgm:pt modelId="{A79FB5E4-6A19-4835-9D5B-E2C122BA42AD}" type="parTrans" cxnId="{7EDF8E60-E8FF-49D6-9BED-AFD571030E40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113E50-57A7-4227-8C78-039AAD3C51F9}" type="sibTrans" cxnId="{7EDF8E60-E8FF-49D6-9BED-AFD571030E40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E522A-9FF6-4F0B-A9BA-C49151249AC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розорювання степів</a:t>
          </a:r>
        </a:p>
      </dgm:t>
    </dgm:pt>
    <dgm:pt modelId="{5B08DBAA-3249-4C21-ADFE-70F1F0A142F7}" type="parTrans" cxnId="{2439D837-E540-4573-8719-F13E38C9B628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7C6E0-DB7E-4D0A-94E4-CFF974456740}" type="sibTrans" cxnId="{2439D837-E540-4573-8719-F13E38C9B628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7F8767-10F1-4B9D-88FF-CF001EA62A8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осушення боліт</a:t>
          </a:r>
        </a:p>
      </dgm:t>
    </dgm:pt>
    <dgm:pt modelId="{A5D9C92B-DE43-479C-B3D4-F3CBE679C45A}" type="parTrans" cxnId="{F18EEF1E-7B9F-497E-8918-515ABD2EF116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4C8C3B-403C-4B62-A2A3-1F665CA022EC}" type="sibTrans" cxnId="{F18EEF1E-7B9F-497E-8918-515ABD2EF116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370355-3FB7-4784-B8FA-A63E6965463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спорудження гребель</a:t>
          </a:r>
        </a:p>
      </dgm:t>
    </dgm:pt>
    <dgm:pt modelId="{8C1EE7FC-6AF5-42C2-BDBB-1EC6D7177D35}" type="parTrans" cxnId="{06B20769-A154-4503-8EAD-0496B02A27F9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12D3F2-02F4-4AA3-BBEE-4097B9D175E7}" type="sibTrans" cxnId="{06B20769-A154-4503-8EAD-0496B02A27F9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0DA7BE-E141-43C8-B018-AFD3847D3CF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забруднення довкілля</a:t>
          </a:r>
        </a:p>
      </dgm:t>
    </dgm:pt>
    <dgm:pt modelId="{254832B4-4AD9-407A-9C59-92A8832A5E20}" type="parTrans" cxnId="{B88592FB-6FD4-43AA-80C6-CFB210408386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2C6F9E-49BE-40B2-BA3E-CF86F706394D}" type="sibTrans" cxnId="{B88592FB-6FD4-43AA-80C6-CFB210408386}">
      <dgm:prSet/>
      <dgm:spPr/>
      <dgm:t>
        <a:bodyPr/>
        <a:lstStyle/>
        <a:p>
          <a:endParaRPr lang="uk-UA" sz="2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DFCC67-58C5-4BBE-897B-AD50F808EBDF}" type="pres">
      <dgm:prSet presAssocID="{D73B90AE-4481-42E7-9338-0D030E07DFB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401045-23DF-48C2-8EDB-5EA2A26D1601}" type="pres">
      <dgm:prSet presAssocID="{8E4DCF07-8BD4-4D63-85D6-D816FA98442A}" presName="root" presStyleCnt="0"/>
      <dgm:spPr/>
    </dgm:pt>
    <dgm:pt modelId="{366CFB1B-94E9-4C79-8A58-990A9A9CD8A1}" type="pres">
      <dgm:prSet presAssocID="{8E4DCF07-8BD4-4D63-85D6-D816FA98442A}" presName="rootComposite" presStyleCnt="0"/>
      <dgm:spPr/>
    </dgm:pt>
    <dgm:pt modelId="{7EAA99B7-165C-49B6-861B-F5B4A2AF10AF}" type="pres">
      <dgm:prSet presAssocID="{8E4DCF07-8BD4-4D63-85D6-D816FA98442A}" presName="rootText" presStyleLbl="node1" presStyleIdx="0" presStyleCnt="2" custScaleX="395161" custScaleY="129285"/>
      <dgm:spPr/>
    </dgm:pt>
    <dgm:pt modelId="{DE134ED6-1A86-4EB8-9DC3-D6D3828996A9}" type="pres">
      <dgm:prSet presAssocID="{8E4DCF07-8BD4-4D63-85D6-D816FA98442A}" presName="rootConnector" presStyleLbl="node1" presStyleIdx="0" presStyleCnt="2"/>
      <dgm:spPr/>
    </dgm:pt>
    <dgm:pt modelId="{FDF0189B-21BF-4902-B1F9-7308966685C8}" type="pres">
      <dgm:prSet presAssocID="{8E4DCF07-8BD4-4D63-85D6-D816FA98442A}" presName="childShape" presStyleCnt="0"/>
      <dgm:spPr/>
    </dgm:pt>
    <dgm:pt modelId="{DE465C35-DF97-4CBB-B237-E21BDECFDE43}" type="pres">
      <dgm:prSet presAssocID="{B093C8F2-5533-4F63-8794-DDB17CBD05E4}" presName="Name13" presStyleLbl="parChTrans1D2" presStyleIdx="0" presStyleCnt="7"/>
      <dgm:spPr/>
    </dgm:pt>
    <dgm:pt modelId="{82ACADE1-847C-49CF-B774-D5F0C0919BB6}" type="pres">
      <dgm:prSet presAssocID="{FE00103F-E539-4238-B351-0707B062A197}" presName="childText" presStyleLbl="bgAcc1" presStyleIdx="0" presStyleCnt="7" custScaleX="395161" custLinFactNeighborX="384" custLinFactNeighborY="4250">
        <dgm:presLayoutVars>
          <dgm:bulletEnabled val="1"/>
        </dgm:presLayoutVars>
      </dgm:prSet>
      <dgm:spPr/>
    </dgm:pt>
    <dgm:pt modelId="{77E871C2-6B5A-4464-AD65-35B6E06EE4EB}" type="pres">
      <dgm:prSet presAssocID="{F825ED4C-4668-4712-9315-53F1AE3A630D}" presName="Name13" presStyleLbl="parChTrans1D2" presStyleIdx="1" presStyleCnt="7"/>
      <dgm:spPr/>
    </dgm:pt>
    <dgm:pt modelId="{B05A298A-0DA5-4E3E-8FB8-F5E60C44C4ED}" type="pres">
      <dgm:prSet presAssocID="{B1A824D3-9ABA-42D0-8C8C-5C7A0700DBB6}" presName="childText" presStyleLbl="bgAcc1" presStyleIdx="1" presStyleCnt="7" custScaleX="395161" custLinFactNeighborX="384" custLinFactNeighborY="4250">
        <dgm:presLayoutVars>
          <dgm:bulletEnabled val="1"/>
        </dgm:presLayoutVars>
      </dgm:prSet>
      <dgm:spPr/>
    </dgm:pt>
    <dgm:pt modelId="{65DA1DA3-5AE8-4A80-AE92-0325E8036863}" type="pres">
      <dgm:prSet presAssocID="{298786C7-1D9A-4A62-BD54-D18C13791F6D}" presName="root" presStyleCnt="0"/>
      <dgm:spPr/>
    </dgm:pt>
    <dgm:pt modelId="{51D86673-998C-4450-9110-8EAFB219A579}" type="pres">
      <dgm:prSet presAssocID="{298786C7-1D9A-4A62-BD54-D18C13791F6D}" presName="rootComposite" presStyleCnt="0"/>
      <dgm:spPr/>
    </dgm:pt>
    <dgm:pt modelId="{59CEC3CF-B781-44D7-B374-5DF055E21302}" type="pres">
      <dgm:prSet presAssocID="{298786C7-1D9A-4A62-BD54-D18C13791F6D}" presName="rootText" presStyleLbl="node1" presStyleIdx="1" presStyleCnt="2" custScaleX="395161" custScaleY="129285"/>
      <dgm:spPr/>
    </dgm:pt>
    <dgm:pt modelId="{01B03F2E-6D7D-462A-ADF8-B2489EB8A867}" type="pres">
      <dgm:prSet presAssocID="{298786C7-1D9A-4A62-BD54-D18C13791F6D}" presName="rootConnector" presStyleLbl="node1" presStyleIdx="1" presStyleCnt="2"/>
      <dgm:spPr/>
    </dgm:pt>
    <dgm:pt modelId="{04A9B129-6F7B-492F-ABED-505DE534C4AC}" type="pres">
      <dgm:prSet presAssocID="{298786C7-1D9A-4A62-BD54-D18C13791F6D}" presName="childShape" presStyleCnt="0"/>
      <dgm:spPr/>
    </dgm:pt>
    <dgm:pt modelId="{2CD4A5F8-0B4B-4618-91EC-6A5A2C554D90}" type="pres">
      <dgm:prSet presAssocID="{A79FB5E4-6A19-4835-9D5B-E2C122BA42AD}" presName="Name13" presStyleLbl="parChTrans1D2" presStyleIdx="2" presStyleCnt="7"/>
      <dgm:spPr/>
    </dgm:pt>
    <dgm:pt modelId="{B812CD39-44FD-4800-A550-BF852B99851D}" type="pres">
      <dgm:prSet presAssocID="{2E93D0CC-057C-4898-95F2-52079ACDC5C3}" presName="childText" presStyleLbl="bgAcc1" presStyleIdx="2" presStyleCnt="7" custScaleX="395161" custLinFactNeighborX="384" custLinFactNeighborY="4250">
        <dgm:presLayoutVars>
          <dgm:bulletEnabled val="1"/>
        </dgm:presLayoutVars>
      </dgm:prSet>
      <dgm:spPr/>
    </dgm:pt>
    <dgm:pt modelId="{2B4E0976-0D75-4636-BC66-8430A8698E84}" type="pres">
      <dgm:prSet presAssocID="{5B08DBAA-3249-4C21-ADFE-70F1F0A142F7}" presName="Name13" presStyleLbl="parChTrans1D2" presStyleIdx="3" presStyleCnt="7"/>
      <dgm:spPr/>
    </dgm:pt>
    <dgm:pt modelId="{8180E3D3-77F5-425E-84CA-3B564DAFDED2}" type="pres">
      <dgm:prSet presAssocID="{D09E522A-9FF6-4F0B-A9BA-C49151249ACE}" presName="childText" presStyleLbl="bgAcc1" presStyleIdx="3" presStyleCnt="7" custScaleX="395161" custLinFactNeighborX="384" custLinFactNeighborY="4250">
        <dgm:presLayoutVars>
          <dgm:bulletEnabled val="1"/>
        </dgm:presLayoutVars>
      </dgm:prSet>
      <dgm:spPr/>
    </dgm:pt>
    <dgm:pt modelId="{049AA6C7-2024-4709-8C89-C2741D368837}" type="pres">
      <dgm:prSet presAssocID="{A5D9C92B-DE43-479C-B3D4-F3CBE679C45A}" presName="Name13" presStyleLbl="parChTrans1D2" presStyleIdx="4" presStyleCnt="7"/>
      <dgm:spPr/>
    </dgm:pt>
    <dgm:pt modelId="{6A2AB969-A680-4641-A74F-AD05B3F7250A}" type="pres">
      <dgm:prSet presAssocID="{0C7F8767-10F1-4B9D-88FF-CF001EA62A8F}" presName="childText" presStyleLbl="bgAcc1" presStyleIdx="4" presStyleCnt="7" custScaleX="395161" custLinFactNeighborX="384" custLinFactNeighborY="4250">
        <dgm:presLayoutVars>
          <dgm:bulletEnabled val="1"/>
        </dgm:presLayoutVars>
      </dgm:prSet>
      <dgm:spPr/>
    </dgm:pt>
    <dgm:pt modelId="{282EF428-780F-45AA-BA50-CBC5027D0759}" type="pres">
      <dgm:prSet presAssocID="{8C1EE7FC-6AF5-42C2-BDBB-1EC6D7177D35}" presName="Name13" presStyleLbl="parChTrans1D2" presStyleIdx="5" presStyleCnt="7"/>
      <dgm:spPr/>
    </dgm:pt>
    <dgm:pt modelId="{AC849F63-197E-43BC-912A-18FCFC1161CE}" type="pres">
      <dgm:prSet presAssocID="{40370355-3FB7-4784-B8FA-A63E69654638}" presName="childText" presStyleLbl="bgAcc1" presStyleIdx="5" presStyleCnt="7" custScaleX="395161">
        <dgm:presLayoutVars>
          <dgm:bulletEnabled val="1"/>
        </dgm:presLayoutVars>
      </dgm:prSet>
      <dgm:spPr/>
    </dgm:pt>
    <dgm:pt modelId="{737D94EC-68CC-4BF0-8184-84977712BFFF}" type="pres">
      <dgm:prSet presAssocID="{254832B4-4AD9-407A-9C59-92A8832A5E20}" presName="Name13" presStyleLbl="parChTrans1D2" presStyleIdx="6" presStyleCnt="7"/>
      <dgm:spPr/>
    </dgm:pt>
    <dgm:pt modelId="{78243BBF-3BE7-4E03-8B30-70800BBCA83E}" type="pres">
      <dgm:prSet presAssocID="{380DA7BE-E141-43C8-B018-AFD3847D3CF0}" presName="childText" presStyleLbl="bgAcc1" presStyleIdx="6" presStyleCnt="7" custScaleX="395161">
        <dgm:presLayoutVars>
          <dgm:bulletEnabled val="1"/>
        </dgm:presLayoutVars>
      </dgm:prSet>
      <dgm:spPr/>
    </dgm:pt>
  </dgm:ptLst>
  <dgm:cxnLst>
    <dgm:cxn modelId="{67749003-D3E6-4A22-BCAD-4D84CEA9748D}" type="presOf" srcId="{D73B90AE-4481-42E7-9338-0D030E07DFBB}" destId="{F1DFCC67-58C5-4BBE-897B-AD50F808EBDF}" srcOrd="0" destOrd="0" presId="urn:microsoft.com/office/officeart/2005/8/layout/hierarchy3"/>
    <dgm:cxn modelId="{03A44217-5BB3-40C7-8996-671733AABE39}" type="presOf" srcId="{2E93D0CC-057C-4898-95F2-52079ACDC5C3}" destId="{B812CD39-44FD-4800-A550-BF852B99851D}" srcOrd="0" destOrd="0" presId="urn:microsoft.com/office/officeart/2005/8/layout/hierarchy3"/>
    <dgm:cxn modelId="{F18EEF1E-7B9F-497E-8918-515ABD2EF116}" srcId="{298786C7-1D9A-4A62-BD54-D18C13791F6D}" destId="{0C7F8767-10F1-4B9D-88FF-CF001EA62A8F}" srcOrd="2" destOrd="0" parTransId="{A5D9C92B-DE43-479C-B3D4-F3CBE679C45A}" sibTransId="{204C8C3B-403C-4B62-A2A3-1F665CA022EC}"/>
    <dgm:cxn modelId="{C6418B2F-0BB0-4F20-9931-6F098D869A05}" srcId="{D73B90AE-4481-42E7-9338-0D030E07DFBB}" destId="{298786C7-1D9A-4A62-BD54-D18C13791F6D}" srcOrd="1" destOrd="0" parTransId="{C8F5CA7F-AAF8-49DE-90FD-ABAE7C4DA0AF}" sibTransId="{1ECE4DEA-55DC-4511-AB33-343C03CD3BAD}"/>
    <dgm:cxn modelId="{2439D837-E540-4573-8719-F13E38C9B628}" srcId="{298786C7-1D9A-4A62-BD54-D18C13791F6D}" destId="{D09E522A-9FF6-4F0B-A9BA-C49151249ACE}" srcOrd="1" destOrd="0" parTransId="{5B08DBAA-3249-4C21-ADFE-70F1F0A142F7}" sibTransId="{3467C6E0-DB7E-4D0A-94E4-CFF974456740}"/>
    <dgm:cxn modelId="{7EDF8E60-E8FF-49D6-9BED-AFD571030E40}" srcId="{298786C7-1D9A-4A62-BD54-D18C13791F6D}" destId="{2E93D0CC-057C-4898-95F2-52079ACDC5C3}" srcOrd="0" destOrd="0" parTransId="{A79FB5E4-6A19-4835-9D5B-E2C122BA42AD}" sibTransId="{7B113E50-57A7-4227-8C78-039AAD3C51F9}"/>
    <dgm:cxn modelId="{D5BA9046-7476-46EE-BB8A-7069DA6B0F36}" type="presOf" srcId="{5B08DBAA-3249-4C21-ADFE-70F1F0A142F7}" destId="{2B4E0976-0D75-4636-BC66-8430A8698E84}" srcOrd="0" destOrd="0" presId="urn:microsoft.com/office/officeart/2005/8/layout/hierarchy3"/>
    <dgm:cxn modelId="{06B20769-A154-4503-8EAD-0496B02A27F9}" srcId="{298786C7-1D9A-4A62-BD54-D18C13791F6D}" destId="{40370355-3FB7-4784-B8FA-A63E69654638}" srcOrd="3" destOrd="0" parTransId="{8C1EE7FC-6AF5-42C2-BDBB-1EC6D7177D35}" sibTransId="{F612D3F2-02F4-4AA3-BBEE-4097B9D175E7}"/>
    <dgm:cxn modelId="{4255574B-4B3A-4F1F-8976-685FA47B1223}" type="presOf" srcId="{298786C7-1D9A-4A62-BD54-D18C13791F6D}" destId="{59CEC3CF-B781-44D7-B374-5DF055E21302}" srcOrd="0" destOrd="0" presId="urn:microsoft.com/office/officeart/2005/8/layout/hierarchy3"/>
    <dgm:cxn modelId="{8703054F-E72A-4A43-851D-E8B6EC382EC0}" type="presOf" srcId="{298786C7-1D9A-4A62-BD54-D18C13791F6D}" destId="{01B03F2E-6D7D-462A-ADF8-B2489EB8A867}" srcOrd="1" destOrd="0" presId="urn:microsoft.com/office/officeart/2005/8/layout/hierarchy3"/>
    <dgm:cxn modelId="{ED97A651-9396-4052-AFB2-B86482EA87E7}" type="presOf" srcId="{B1A824D3-9ABA-42D0-8C8C-5C7A0700DBB6}" destId="{B05A298A-0DA5-4E3E-8FB8-F5E60C44C4ED}" srcOrd="0" destOrd="0" presId="urn:microsoft.com/office/officeart/2005/8/layout/hierarchy3"/>
    <dgm:cxn modelId="{5C6F3176-9328-43A5-8574-0A07A23B26A6}" type="presOf" srcId="{FE00103F-E539-4238-B351-0707B062A197}" destId="{82ACADE1-847C-49CF-B774-D5F0C0919BB6}" srcOrd="0" destOrd="0" presId="urn:microsoft.com/office/officeart/2005/8/layout/hierarchy3"/>
    <dgm:cxn modelId="{62250B7D-B022-48FB-B469-9838B6EB925D}" type="presOf" srcId="{8C1EE7FC-6AF5-42C2-BDBB-1EC6D7177D35}" destId="{282EF428-780F-45AA-BA50-CBC5027D0759}" srcOrd="0" destOrd="0" presId="urn:microsoft.com/office/officeart/2005/8/layout/hierarchy3"/>
    <dgm:cxn modelId="{3EC9D486-3B6D-4FB9-833C-05EB992255B7}" type="presOf" srcId="{8E4DCF07-8BD4-4D63-85D6-D816FA98442A}" destId="{DE134ED6-1A86-4EB8-9DC3-D6D3828996A9}" srcOrd="1" destOrd="0" presId="urn:microsoft.com/office/officeart/2005/8/layout/hierarchy3"/>
    <dgm:cxn modelId="{708CBE88-DE65-4277-BAB1-28DA6C0611FA}" type="presOf" srcId="{B093C8F2-5533-4F63-8794-DDB17CBD05E4}" destId="{DE465C35-DF97-4CBB-B237-E21BDECFDE43}" srcOrd="0" destOrd="0" presId="urn:microsoft.com/office/officeart/2005/8/layout/hierarchy3"/>
    <dgm:cxn modelId="{77415499-FD80-4BA3-8955-666C0A9C2301}" srcId="{8E4DCF07-8BD4-4D63-85D6-D816FA98442A}" destId="{B1A824D3-9ABA-42D0-8C8C-5C7A0700DBB6}" srcOrd="1" destOrd="0" parTransId="{F825ED4C-4668-4712-9315-53F1AE3A630D}" sibTransId="{A554EBCB-6633-43D1-A1D7-A5B8625EC533}"/>
    <dgm:cxn modelId="{B3BB579C-DB5D-41B8-8D3F-3F48BB5CA216}" type="presOf" srcId="{D09E522A-9FF6-4F0B-A9BA-C49151249ACE}" destId="{8180E3D3-77F5-425E-84CA-3B564DAFDED2}" srcOrd="0" destOrd="0" presId="urn:microsoft.com/office/officeart/2005/8/layout/hierarchy3"/>
    <dgm:cxn modelId="{06DBB3AD-9B2D-4638-A6A7-4A29D79A6123}" type="presOf" srcId="{254832B4-4AD9-407A-9C59-92A8832A5E20}" destId="{737D94EC-68CC-4BF0-8184-84977712BFFF}" srcOrd="0" destOrd="0" presId="urn:microsoft.com/office/officeart/2005/8/layout/hierarchy3"/>
    <dgm:cxn modelId="{89F991BD-CB53-4EE9-820A-1A207FBA3DC5}" type="presOf" srcId="{40370355-3FB7-4784-B8FA-A63E69654638}" destId="{AC849F63-197E-43BC-912A-18FCFC1161CE}" srcOrd="0" destOrd="0" presId="urn:microsoft.com/office/officeart/2005/8/layout/hierarchy3"/>
    <dgm:cxn modelId="{EAED23CB-415A-42F9-9107-CD6DF68773AE}" srcId="{8E4DCF07-8BD4-4D63-85D6-D816FA98442A}" destId="{FE00103F-E539-4238-B351-0707B062A197}" srcOrd="0" destOrd="0" parTransId="{B093C8F2-5533-4F63-8794-DDB17CBD05E4}" sibTransId="{C3C2A6AE-7DE3-40C2-A8DB-6A87059C8EBD}"/>
    <dgm:cxn modelId="{2C0162D1-7F2A-4625-89FA-A1088BC8BEC5}" type="presOf" srcId="{F825ED4C-4668-4712-9315-53F1AE3A630D}" destId="{77E871C2-6B5A-4464-AD65-35B6E06EE4EB}" srcOrd="0" destOrd="0" presId="urn:microsoft.com/office/officeart/2005/8/layout/hierarchy3"/>
    <dgm:cxn modelId="{DA7307D3-6D9F-4B96-A618-11B91E49D1CD}" type="presOf" srcId="{A5D9C92B-DE43-479C-B3D4-F3CBE679C45A}" destId="{049AA6C7-2024-4709-8C89-C2741D368837}" srcOrd="0" destOrd="0" presId="urn:microsoft.com/office/officeart/2005/8/layout/hierarchy3"/>
    <dgm:cxn modelId="{318E58DC-552E-4F25-8CB9-2C41381CE2A0}" type="presOf" srcId="{8E4DCF07-8BD4-4D63-85D6-D816FA98442A}" destId="{7EAA99B7-165C-49B6-861B-F5B4A2AF10AF}" srcOrd="0" destOrd="0" presId="urn:microsoft.com/office/officeart/2005/8/layout/hierarchy3"/>
    <dgm:cxn modelId="{9DCFD6DE-FB47-4A0D-9DE9-E94FAD170139}" srcId="{D73B90AE-4481-42E7-9338-0D030E07DFBB}" destId="{8E4DCF07-8BD4-4D63-85D6-D816FA98442A}" srcOrd="0" destOrd="0" parTransId="{45A512B5-5255-4C1F-9AA1-7C6F8E439117}" sibTransId="{804A4560-0D61-4C67-84BD-02806F068570}"/>
    <dgm:cxn modelId="{13B1A7E7-51ED-4D62-970D-5CB3290D0E0D}" type="presOf" srcId="{A79FB5E4-6A19-4835-9D5B-E2C122BA42AD}" destId="{2CD4A5F8-0B4B-4618-91EC-6A5A2C554D90}" srcOrd="0" destOrd="0" presId="urn:microsoft.com/office/officeart/2005/8/layout/hierarchy3"/>
    <dgm:cxn modelId="{B5C1FEEB-440F-443F-940E-3D0081C965A2}" type="presOf" srcId="{0C7F8767-10F1-4B9D-88FF-CF001EA62A8F}" destId="{6A2AB969-A680-4641-A74F-AD05B3F7250A}" srcOrd="0" destOrd="0" presId="urn:microsoft.com/office/officeart/2005/8/layout/hierarchy3"/>
    <dgm:cxn modelId="{5432BEF5-22E3-4307-B0AA-674B6C1DF323}" type="presOf" srcId="{380DA7BE-E141-43C8-B018-AFD3847D3CF0}" destId="{78243BBF-3BE7-4E03-8B30-70800BBCA83E}" srcOrd="0" destOrd="0" presId="urn:microsoft.com/office/officeart/2005/8/layout/hierarchy3"/>
    <dgm:cxn modelId="{B88592FB-6FD4-43AA-80C6-CFB210408386}" srcId="{298786C7-1D9A-4A62-BD54-D18C13791F6D}" destId="{380DA7BE-E141-43C8-B018-AFD3847D3CF0}" srcOrd="4" destOrd="0" parTransId="{254832B4-4AD9-407A-9C59-92A8832A5E20}" sibTransId="{AB2C6F9E-49BE-40B2-BA3E-CF86F706394D}"/>
    <dgm:cxn modelId="{6C065C2F-48DD-4E92-B103-4F5CCD8D730E}" type="presParOf" srcId="{F1DFCC67-58C5-4BBE-897B-AD50F808EBDF}" destId="{32401045-23DF-48C2-8EDB-5EA2A26D1601}" srcOrd="0" destOrd="0" presId="urn:microsoft.com/office/officeart/2005/8/layout/hierarchy3"/>
    <dgm:cxn modelId="{C425A5DA-C9E1-4ABA-9F13-A02D50D7661F}" type="presParOf" srcId="{32401045-23DF-48C2-8EDB-5EA2A26D1601}" destId="{366CFB1B-94E9-4C79-8A58-990A9A9CD8A1}" srcOrd="0" destOrd="0" presId="urn:microsoft.com/office/officeart/2005/8/layout/hierarchy3"/>
    <dgm:cxn modelId="{F5AD8AF6-3CE7-4A3E-A9A3-B984637F3F25}" type="presParOf" srcId="{366CFB1B-94E9-4C79-8A58-990A9A9CD8A1}" destId="{7EAA99B7-165C-49B6-861B-F5B4A2AF10AF}" srcOrd="0" destOrd="0" presId="urn:microsoft.com/office/officeart/2005/8/layout/hierarchy3"/>
    <dgm:cxn modelId="{56C7162A-C9CF-4BAE-82BD-1491A0EA9D76}" type="presParOf" srcId="{366CFB1B-94E9-4C79-8A58-990A9A9CD8A1}" destId="{DE134ED6-1A86-4EB8-9DC3-D6D3828996A9}" srcOrd="1" destOrd="0" presId="urn:microsoft.com/office/officeart/2005/8/layout/hierarchy3"/>
    <dgm:cxn modelId="{9551A760-3F2B-4726-B398-FCF8FA23F349}" type="presParOf" srcId="{32401045-23DF-48C2-8EDB-5EA2A26D1601}" destId="{FDF0189B-21BF-4902-B1F9-7308966685C8}" srcOrd="1" destOrd="0" presId="urn:microsoft.com/office/officeart/2005/8/layout/hierarchy3"/>
    <dgm:cxn modelId="{DDF2195C-570C-494D-9CCB-ACBA756C1312}" type="presParOf" srcId="{FDF0189B-21BF-4902-B1F9-7308966685C8}" destId="{DE465C35-DF97-4CBB-B237-E21BDECFDE43}" srcOrd="0" destOrd="0" presId="urn:microsoft.com/office/officeart/2005/8/layout/hierarchy3"/>
    <dgm:cxn modelId="{96A0E84F-BC18-4B4C-AB91-C0089BF59D2C}" type="presParOf" srcId="{FDF0189B-21BF-4902-B1F9-7308966685C8}" destId="{82ACADE1-847C-49CF-B774-D5F0C0919BB6}" srcOrd="1" destOrd="0" presId="urn:microsoft.com/office/officeart/2005/8/layout/hierarchy3"/>
    <dgm:cxn modelId="{77BC1551-7497-4C3E-B516-CD713C7D47C0}" type="presParOf" srcId="{FDF0189B-21BF-4902-B1F9-7308966685C8}" destId="{77E871C2-6B5A-4464-AD65-35B6E06EE4EB}" srcOrd="2" destOrd="0" presId="urn:microsoft.com/office/officeart/2005/8/layout/hierarchy3"/>
    <dgm:cxn modelId="{0FD32987-C5E4-41C6-9D88-0E7FD8E7AC1D}" type="presParOf" srcId="{FDF0189B-21BF-4902-B1F9-7308966685C8}" destId="{B05A298A-0DA5-4E3E-8FB8-F5E60C44C4ED}" srcOrd="3" destOrd="0" presId="urn:microsoft.com/office/officeart/2005/8/layout/hierarchy3"/>
    <dgm:cxn modelId="{C9B97250-271C-4D68-A460-4DDDCC74EE37}" type="presParOf" srcId="{F1DFCC67-58C5-4BBE-897B-AD50F808EBDF}" destId="{65DA1DA3-5AE8-4A80-AE92-0325E8036863}" srcOrd="1" destOrd="0" presId="urn:microsoft.com/office/officeart/2005/8/layout/hierarchy3"/>
    <dgm:cxn modelId="{F47FBF5C-B4B8-40A9-B5F0-6C2AF79EAE8B}" type="presParOf" srcId="{65DA1DA3-5AE8-4A80-AE92-0325E8036863}" destId="{51D86673-998C-4450-9110-8EAFB219A579}" srcOrd="0" destOrd="0" presId="urn:microsoft.com/office/officeart/2005/8/layout/hierarchy3"/>
    <dgm:cxn modelId="{129A3551-B1D8-4591-9627-24418CCD21D7}" type="presParOf" srcId="{51D86673-998C-4450-9110-8EAFB219A579}" destId="{59CEC3CF-B781-44D7-B374-5DF055E21302}" srcOrd="0" destOrd="0" presId="urn:microsoft.com/office/officeart/2005/8/layout/hierarchy3"/>
    <dgm:cxn modelId="{CB8AE566-2F77-492A-924B-E9F992B3B492}" type="presParOf" srcId="{51D86673-998C-4450-9110-8EAFB219A579}" destId="{01B03F2E-6D7D-462A-ADF8-B2489EB8A867}" srcOrd="1" destOrd="0" presId="urn:microsoft.com/office/officeart/2005/8/layout/hierarchy3"/>
    <dgm:cxn modelId="{A49AE095-30CD-435A-B2BD-645DCD8A26DF}" type="presParOf" srcId="{65DA1DA3-5AE8-4A80-AE92-0325E8036863}" destId="{04A9B129-6F7B-492F-ABED-505DE534C4AC}" srcOrd="1" destOrd="0" presId="urn:microsoft.com/office/officeart/2005/8/layout/hierarchy3"/>
    <dgm:cxn modelId="{2B25ECE6-1E63-44F1-AD20-59D098534612}" type="presParOf" srcId="{04A9B129-6F7B-492F-ABED-505DE534C4AC}" destId="{2CD4A5F8-0B4B-4618-91EC-6A5A2C554D90}" srcOrd="0" destOrd="0" presId="urn:microsoft.com/office/officeart/2005/8/layout/hierarchy3"/>
    <dgm:cxn modelId="{00195D92-5EE4-4623-B1E9-67244F6B7CD5}" type="presParOf" srcId="{04A9B129-6F7B-492F-ABED-505DE534C4AC}" destId="{B812CD39-44FD-4800-A550-BF852B99851D}" srcOrd="1" destOrd="0" presId="urn:microsoft.com/office/officeart/2005/8/layout/hierarchy3"/>
    <dgm:cxn modelId="{E442849D-9F2C-4594-839B-72BE11A0C4CC}" type="presParOf" srcId="{04A9B129-6F7B-492F-ABED-505DE534C4AC}" destId="{2B4E0976-0D75-4636-BC66-8430A8698E84}" srcOrd="2" destOrd="0" presId="urn:microsoft.com/office/officeart/2005/8/layout/hierarchy3"/>
    <dgm:cxn modelId="{7A0806D9-6FC8-4212-BD12-CE0CB2518CDC}" type="presParOf" srcId="{04A9B129-6F7B-492F-ABED-505DE534C4AC}" destId="{8180E3D3-77F5-425E-84CA-3B564DAFDED2}" srcOrd="3" destOrd="0" presId="urn:microsoft.com/office/officeart/2005/8/layout/hierarchy3"/>
    <dgm:cxn modelId="{53261DD2-E3F8-44B9-A3A1-813E5D15AFF5}" type="presParOf" srcId="{04A9B129-6F7B-492F-ABED-505DE534C4AC}" destId="{049AA6C7-2024-4709-8C89-C2741D368837}" srcOrd="4" destOrd="0" presId="urn:microsoft.com/office/officeart/2005/8/layout/hierarchy3"/>
    <dgm:cxn modelId="{F5677729-9F2D-459A-8F95-9F41CAE34CC6}" type="presParOf" srcId="{04A9B129-6F7B-492F-ABED-505DE534C4AC}" destId="{6A2AB969-A680-4641-A74F-AD05B3F7250A}" srcOrd="5" destOrd="0" presId="urn:microsoft.com/office/officeart/2005/8/layout/hierarchy3"/>
    <dgm:cxn modelId="{52B40F13-82DA-49F1-BBC6-066FDEFF0B3A}" type="presParOf" srcId="{04A9B129-6F7B-492F-ABED-505DE534C4AC}" destId="{282EF428-780F-45AA-BA50-CBC5027D0759}" srcOrd="6" destOrd="0" presId="urn:microsoft.com/office/officeart/2005/8/layout/hierarchy3"/>
    <dgm:cxn modelId="{52C4B6B4-6EF8-4459-A8EE-B8F7748FC546}" type="presParOf" srcId="{04A9B129-6F7B-492F-ABED-505DE534C4AC}" destId="{AC849F63-197E-43BC-912A-18FCFC1161CE}" srcOrd="7" destOrd="0" presId="urn:microsoft.com/office/officeart/2005/8/layout/hierarchy3"/>
    <dgm:cxn modelId="{9FDC782B-2A8E-49EB-8A95-31C3515CCCD0}" type="presParOf" srcId="{04A9B129-6F7B-492F-ABED-505DE534C4AC}" destId="{737D94EC-68CC-4BF0-8184-84977712BFFF}" srcOrd="8" destOrd="0" presId="urn:microsoft.com/office/officeart/2005/8/layout/hierarchy3"/>
    <dgm:cxn modelId="{A1A9CB13-FC8A-4849-BE24-50AA966E8D85}" type="presParOf" srcId="{04A9B129-6F7B-492F-ABED-505DE534C4AC}" destId="{78243BBF-3BE7-4E03-8B30-70800BBCA83E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A99B7-165C-49B6-861B-F5B4A2AF10AF}">
      <dsp:nvSpPr>
        <dsp:cNvPr id="0" name=""/>
        <dsp:cNvSpPr/>
      </dsp:nvSpPr>
      <dsp:spPr>
        <a:xfrm>
          <a:off x="4357" y="48119"/>
          <a:ext cx="5606155" cy="91708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Пряме знищення</a:t>
          </a:r>
        </a:p>
      </dsp:txBody>
      <dsp:txXfrm>
        <a:off x="31217" y="74979"/>
        <a:ext cx="5552435" cy="863364"/>
      </dsp:txXfrm>
    </dsp:sp>
    <dsp:sp modelId="{DE465C35-DF97-4CBB-B237-E21BDECFDE43}">
      <dsp:nvSpPr>
        <dsp:cNvPr id="0" name=""/>
        <dsp:cNvSpPr/>
      </dsp:nvSpPr>
      <dsp:spPr>
        <a:xfrm>
          <a:off x="564972" y="965203"/>
          <a:ext cx="564973" cy="562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2160"/>
              </a:lnTo>
              <a:lnTo>
                <a:pt x="564973" y="5621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CADE1-847C-49CF-B774-D5F0C0919BB6}">
      <dsp:nvSpPr>
        <dsp:cNvPr id="0" name=""/>
        <dsp:cNvSpPr/>
      </dsp:nvSpPr>
      <dsp:spPr>
        <a:xfrm>
          <a:off x="1129946" y="1172688"/>
          <a:ext cx="4484924" cy="7093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 час полювання </a:t>
          </a:r>
        </a:p>
      </dsp:txBody>
      <dsp:txXfrm>
        <a:off x="1150722" y="1193464"/>
        <a:ext cx="4443372" cy="667798"/>
      </dsp:txXfrm>
    </dsp:sp>
    <dsp:sp modelId="{77E871C2-6B5A-4464-AD65-35B6E06EE4EB}">
      <dsp:nvSpPr>
        <dsp:cNvPr id="0" name=""/>
        <dsp:cNvSpPr/>
      </dsp:nvSpPr>
      <dsp:spPr>
        <a:xfrm>
          <a:off x="564972" y="965203"/>
          <a:ext cx="564973" cy="1448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8849"/>
              </a:lnTo>
              <a:lnTo>
                <a:pt x="564973" y="14488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A298A-0DA5-4E3E-8FB8-F5E60C44C4ED}">
      <dsp:nvSpPr>
        <dsp:cNvPr id="0" name=""/>
        <dsp:cNvSpPr/>
      </dsp:nvSpPr>
      <dsp:spPr>
        <a:xfrm>
          <a:off x="1129946" y="2059376"/>
          <a:ext cx="4484924" cy="7093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 час рибальства</a:t>
          </a:r>
        </a:p>
      </dsp:txBody>
      <dsp:txXfrm>
        <a:off x="1150722" y="2080152"/>
        <a:ext cx="4443372" cy="667798"/>
      </dsp:txXfrm>
    </dsp:sp>
    <dsp:sp modelId="{59CEC3CF-B781-44D7-B374-5DF055E21302}">
      <dsp:nvSpPr>
        <dsp:cNvPr id="0" name=""/>
        <dsp:cNvSpPr/>
      </dsp:nvSpPr>
      <dsp:spPr>
        <a:xfrm>
          <a:off x="5965188" y="48119"/>
          <a:ext cx="5606155" cy="91708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Зміна середовища існування</a:t>
          </a:r>
        </a:p>
      </dsp:txBody>
      <dsp:txXfrm>
        <a:off x="5992048" y="74979"/>
        <a:ext cx="5552435" cy="863364"/>
      </dsp:txXfrm>
    </dsp:sp>
    <dsp:sp modelId="{2CD4A5F8-0B4B-4618-91EC-6A5A2C554D90}">
      <dsp:nvSpPr>
        <dsp:cNvPr id="0" name=""/>
        <dsp:cNvSpPr/>
      </dsp:nvSpPr>
      <dsp:spPr>
        <a:xfrm>
          <a:off x="6525803" y="965203"/>
          <a:ext cx="564972" cy="562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2160"/>
              </a:lnTo>
              <a:lnTo>
                <a:pt x="564972" y="5621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2CD39-44FD-4800-A550-BF852B99851D}">
      <dsp:nvSpPr>
        <dsp:cNvPr id="0" name=""/>
        <dsp:cNvSpPr/>
      </dsp:nvSpPr>
      <dsp:spPr>
        <a:xfrm>
          <a:off x="7090776" y="1172688"/>
          <a:ext cx="4484924" cy="7093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вирубування лісів</a:t>
          </a:r>
        </a:p>
      </dsp:txBody>
      <dsp:txXfrm>
        <a:off x="7111552" y="1193464"/>
        <a:ext cx="4443372" cy="667798"/>
      </dsp:txXfrm>
    </dsp:sp>
    <dsp:sp modelId="{2B4E0976-0D75-4636-BC66-8430A8698E84}">
      <dsp:nvSpPr>
        <dsp:cNvPr id="0" name=""/>
        <dsp:cNvSpPr/>
      </dsp:nvSpPr>
      <dsp:spPr>
        <a:xfrm>
          <a:off x="6525803" y="965203"/>
          <a:ext cx="564972" cy="1448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8849"/>
              </a:lnTo>
              <a:lnTo>
                <a:pt x="564972" y="14488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0E3D3-77F5-425E-84CA-3B564DAFDED2}">
      <dsp:nvSpPr>
        <dsp:cNvPr id="0" name=""/>
        <dsp:cNvSpPr/>
      </dsp:nvSpPr>
      <dsp:spPr>
        <a:xfrm>
          <a:off x="7090776" y="2059376"/>
          <a:ext cx="4484924" cy="7093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розорювання степів</a:t>
          </a:r>
        </a:p>
      </dsp:txBody>
      <dsp:txXfrm>
        <a:off x="7111552" y="2080152"/>
        <a:ext cx="4443372" cy="667798"/>
      </dsp:txXfrm>
    </dsp:sp>
    <dsp:sp modelId="{049AA6C7-2024-4709-8C89-C2741D368837}">
      <dsp:nvSpPr>
        <dsp:cNvPr id="0" name=""/>
        <dsp:cNvSpPr/>
      </dsp:nvSpPr>
      <dsp:spPr>
        <a:xfrm>
          <a:off x="6525803" y="965203"/>
          <a:ext cx="564972" cy="2335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5537"/>
              </a:lnTo>
              <a:lnTo>
                <a:pt x="564972" y="23355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AB969-A680-4641-A74F-AD05B3F7250A}">
      <dsp:nvSpPr>
        <dsp:cNvPr id="0" name=""/>
        <dsp:cNvSpPr/>
      </dsp:nvSpPr>
      <dsp:spPr>
        <a:xfrm>
          <a:off x="7090776" y="2946065"/>
          <a:ext cx="4484924" cy="7093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осушення боліт</a:t>
          </a:r>
        </a:p>
      </dsp:txBody>
      <dsp:txXfrm>
        <a:off x="7111552" y="2966841"/>
        <a:ext cx="4443372" cy="667798"/>
      </dsp:txXfrm>
    </dsp:sp>
    <dsp:sp modelId="{282EF428-780F-45AA-BA50-CBC5027D0759}">
      <dsp:nvSpPr>
        <dsp:cNvPr id="0" name=""/>
        <dsp:cNvSpPr/>
      </dsp:nvSpPr>
      <dsp:spPr>
        <a:xfrm>
          <a:off x="6525803" y="965203"/>
          <a:ext cx="560615" cy="3192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2078"/>
              </a:lnTo>
              <a:lnTo>
                <a:pt x="560615" y="31920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849F63-197E-43BC-912A-18FCFC1161CE}">
      <dsp:nvSpPr>
        <dsp:cNvPr id="0" name=""/>
        <dsp:cNvSpPr/>
      </dsp:nvSpPr>
      <dsp:spPr>
        <a:xfrm>
          <a:off x="7086419" y="3802606"/>
          <a:ext cx="4484924" cy="7093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спорудження гребель</a:t>
          </a:r>
        </a:p>
      </dsp:txBody>
      <dsp:txXfrm>
        <a:off x="7107195" y="3823382"/>
        <a:ext cx="4443372" cy="667798"/>
      </dsp:txXfrm>
    </dsp:sp>
    <dsp:sp modelId="{737D94EC-68CC-4BF0-8184-84977712BFFF}">
      <dsp:nvSpPr>
        <dsp:cNvPr id="0" name=""/>
        <dsp:cNvSpPr/>
      </dsp:nvSpPr>
      <dsp:spPr>
        <a:xfrm>
          <a:off x="6525803" y="965203"/>
          <a:ext cx="560615" cy="4078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8767"/>
              </a:lnTo>
              <a:lnTo>
                <a:pt x="560615" y="4078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43BBF-3BE7-4E03-8B30-70800BBCA83E}">
      <dsp:nvSpPr>
        <dsp:cNvPr id="0" name=""/>
        <dsp:cNvSpPr/>
      </dsp:nvSpPr>
      <dsp:spPr>
        <a:xfrm>
          <a:off x="7086419" y="4689295"/>
          <a:ext cx="4484924" cy="7093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забруднення довкілля</a:t>
          </a:r>
        </a:p>
      </dsp:txBody>
      <dsp:txXfrm>
        <a:off x="7107195" y="4710071"/>
        <a:ext cx="4443372" cy="667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6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03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CBDC1-B493-44D8-8176-BAA168FF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65D63E-ACAD-4188-8C9E-71F4D1B6A80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8FA61C-B812-416D-B076-66F3848B32A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04289B-682E-41EE-99F5-5AFA26F19BD6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6B08592C-0681-4C4B-B1D8-87BF900B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FB4C92D-4771-485D-AF3E-D728BC0C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3458A40-06A3-4665-846A-134B5EA8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6AD68C7-EE6B-4DE4-AE8E-2DC840015DC7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95356481"/>
      </p:ext>
    </p:extLst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02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61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194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216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52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661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9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01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04C39-C39F-433D-BB5F-D38D07F596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B4F6-F282-42CD-8A68-B8EBDB5B0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0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3" Type="http://schemas.microsoft.com/office/2007/relationships/hdphoto" Target="../media/hdphoto13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24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27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28.wdp"/><Relationship Id="rId7" Type="http://schemas.microsoft.com/office/2007/relationships/hdphoto" Target="../media/hdphoto2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jpe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2.wdp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microsoft.com/office/2007/relationships/hdphoto" Target="../media/hdphoto34.wdp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3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7" Type="http://schemas.microsoft.com/office/2007/relationships/hdphoto" Target="../media/hdphoto4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42.wdp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2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9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957879C-B1CD-467C-854E-2EE4B01DD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851" y="699597"/>
            <a:ext cx="11127624" cy="2815741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800" b="1" dirty="0" err="1">
                <a:ln/>
                <a:solidFill>
                  <a:schemeClr val="accent3"/>
                </a:solidFill>
              </a:rPr>
              <a:t>Тваринний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3"/>
                </a:solidFill>
              </a:rPr>
              <a:t>світ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3"/>
                </a:solidFill>
              </a:rPr>
              <a:t>України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</a:t>
            </a:r>
            <a:br>
              <a:rPr lang="ru-RU" sz="4800" b="1" dirty="0">
                <a:ln/>
                <a:solidFill>
                  <a:schemeClr val="accent3"/>
                </a:solidFill>
              </a:rPr>
            </a:br>
            <a:r>
              <a:rPr lang="ru-RU" sz="4800" b="1" dirty="0" err="1">
                <a:ln/>
                <a:solidFill>
                  <a:schemeClr val="accent3"/>
                </a:solidFill>
              </a:rPr>
              <a:t>Різноманітність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3"/>
                </a:solidFill>
              </a:rPr>
              <a:t>тваринного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3"/>
                </a:solidFill>
              </a:rPr>
              <a:t>світу</a:t>
            </a:r>
            <a:br>
              <a:rPr lang="ru-RU" sz="4800" b="1" dirty="0">
                <a:ln/>
                <a:solidFill>
                  <a:schemeClr val="accent3"/>
                </a:solidFill>
              </a:rPr>
            </a:br>
            <a:r>
              <a:rPr lang="ru-RU" sz="4800" b="1" dirty="0" err="1">
                <a:ln/>
                <a:solidFill>
                  <a:schemeClr val="accent3"/>
                </a:solidFill>
              </a:rPr>
              <a:t>Закономірності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3"/>
                </a:solidFill>
              </a:rPr>
              <a:t>поширення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3"/>
                </a:solidFill>
              </a:rPr>
              <a:t>тваринного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3"/>
                </a:solidFill>
              </a:rPr>
              <a:t>світу</a:t>
            </a:r>
            <a:r>
              <a:rPr lang="ru-RU" sz="4800" b="1" dirty="0">
                <a:ln/>
                <a:solidFill>
                  <a:schemeClr val="accent3"/>
                </a:solidFill>
              </a:rPr>
              <a:t> в </a:t>
            </a:r>
            <a:r>
              <a:rPr lang="ru-RU" sz="4800" b="1" dirty="0" err="1">
                <a:ln/>
                <a:solidFill>
                  <a:schemeClr val="accent3"/>
                </a:solidFill>
              </a:rPr>
              <a:t>Україні</a:t>
            </a:r>
            <a:endParaRPr lang="uk-UA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4DA9FB0C-873B-47EF-ACFD-DAE13899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17376" y="113786"/>
            <a:ext cx="2600453" cy="365125"/>
          </a:xfrm>
          <a:prstGeom prst="homePlat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fld id="{A2535EEE-D56C-4942-ACDB-E3CC9AF012EA}" type="datetime4">
              <a:rPr lang="uk-UA" sz="1800" smtClean="0">
                <a:solidFill>
                  <a:schemeClr val="tx1"/>
                </a:solidFill>
              </a:rPr>
              <a:t>19 січня 2023 р.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ADE98381-D560-469E-AA9C-07BB1A29733C}"/>
              </a:ext>
            </a:extLst>
          </p:cNvPr>
          <p:cNvSpPr txBox="1">
            <a:spLocks/>
          </p:cNvSpPr>
          <p:nvPr/>
        </p:nvSpPr>
        <p:spPr>
          <a:xfrm>
            <a:off x="2625901" y="5917943"/>
            <a:ext cx="9144000" cy="82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uk-UA" sz="1600" b="1" dirty="0">
                <a:solidFill>
                  <a:srgbClr val="0000A3"/>
                </a:solidFill>
              </a:rPr>
              <a:t>Підготувала учителька географії</a:t>
            </a:r>
          </a:p>
          <a:p>
            <a:pPr>
              <a:spcBef>
                <a:spcPts val="0"/>
              </a:spcBef>
            </a:pPr>
            <a:r>
              <a:rPr lang="uk-UA" sz="1600" b="1" dirty="0">
                <a:solidFill>
                  <a:srgbClr val="0000A3"/>
                </a:solidFill>
              </a:rPr>
              <a:t>Краматорської ЗОШ № 20</a:t>
            </a:r>
          </a:p>
          <a:p>
            <a:pPr>
              <a:spcBef>
                <a:spcPts val="0"/>
              </a:spcBef>
            </a:pPr>
            <a:r>
              <a:rPr lang="uk-UA" sz="1600" b="1" dirty="0">
                <a:solidFill>
                  <a:srgbClr val="0000A3"/>
                </a:solidFill>
              </a:rPr>
              <a:t>Руднєва </a:t>
            </a:r>
            <a:r>
              <a:rPr lang="uk-UA" sz="1600" b="1">
                <a:solidFill>
                  <a:srgbClr val="0000A3"/>
                </a:solidFill>
              </a:rPr>
              <a:t>Ірина Григорівна</a:t>
            </a:r>
            <a:endParaRPr lang="ru-RU" sz="1600" b="1" dirty="0">
              <a:solidFill>
                <a:srgbClr val="0000A3"/>
              </a:solidFill>
            </a:endParaRPr>
          </a:p>
          <a:p>
            <a:endParaRPr lang="ru-RU" sz="1600" dirty="0">
              <a:solidFill>
                <a:srgbClr val="0000A3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CC1740-2C4D-4845-8F28-A4B75B663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3" y="3515338"/>
            <a:ext cx="3696049" cy="25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33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менный глухарь (Tetrao urogalloides). Птицы Сибири.">
            <a:extLst>
              <a:ext uri="{FF2B5EF4-FFF2-40B4-BE49-F238E27FC236}">
                <a16:creationId xmlns:a16="http://schemas.microsoft.com/office/drawing/2014/main" id="{6094275D-C9EF-4367-B2E9-F73B722E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61" y="465048"/>
            <a:ext cx="2996029" cy="2244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E8C43-0DBA-4AA6-937F-2813250F84A1}"/>
              </a:ext>
            </a:extLst>
          </p:cNvPr>
          <p:cNvSpPr txBox="1"/>
          <p:nvPr/>
        </p:nvSpPr>
        <p:spPr>
          <a:xfrm>
            <a:off x="283867" y="212450"/>
            <a:ext cx="60943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У </a:t>
            </a: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лісах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також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багато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птахів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: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тетереви</a:t>
            </a:r>
            <a:endParaRPr lang="ru-RU" altLang="uk-UA" sz="2800" dirty="0">
              <a:solidFill>
                <a:srgbClr val="000066"/>
              </a:solidFill>
              <a:latin typeface="Arial Black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altLang="uk-UA" sz="2800" dirty="0" err="1">
                <a:solidFill>
                  <a:srgbClr val="000066"/>
                </a:solidFill>
              </a:rPr>
              <a:t>глухарі</a:t>
            </a:r>
            <a:endParaRPr lang="ru-RU" altLang="uk-UA" sz="2800" dirty="0">
              <a:solidFill>
                <a:srgbClr val="000066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altLang="uk-UA" sz="2800" dirty="0" err="1">
                <a:solidFill>
                  <a:srgbClr val="000066"/>
                </a:solidFill>
              </a:rPr>
              <a:t>деркачі</a:t>
            </a:r>
            <a:endParaRPr lang="ru-RU" altLang="uk-UA" sz="2800" dirty="0">
              <a:solidFill>
                <a:srgbClr val="000066"/>
              </a:solidFill>
              <a:latin typeface="Arial Black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рябчики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сови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дятли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яструби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сапсани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3DA79-E604-44A5-911A-68E3A3007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52" y="645577"/>
            <a:ext cx="3043261" cy="206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0E613DA-DFA9-4D97-8426-AAF8E244B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7655"/>
          <a:stretch>
            <a:fillRect/>
          </a:stretch>
        </p:blipFill>
        <p:spPr bwMode="auto">
          <a:xfrm>
            <a:off x="6384284" y="2528649"/>
            <a:ext cx="2590799" cy="213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7692A75-3E74-4F3B-A13C-E0F152A1E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27" y="2781776"/>
            <a:ext cx="2565590" cy="208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75DA34-C456-4DEF-9EEE-603644BF7D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2459" y="2100688"/>
            <a:ext cx="2130750" cy="319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Большой пёстрый дятел - eBird">
            <a:extLst>
              <a:ext uri="{FF2B5EF4-FFF2-40B4-BE49-F238E27FC236}">
                <a16:creationId xmlns:a16="http://schemas.microsoft.com/office/drawing/2014/main" id="{B34BD444-4E7D-4516-8D99-D8FC6CBF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0" y="4510636"/>
            <a:ext cx="2767667" cy="207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Яструб: де живе, чим харчуєтсья, фото">
            <a:extLst>
              <a:ext uri="{FF2B5EF4-FFF2-40B4-BE49-F238E27FC236}">
                <a16:creationId xmlns:a16="http://schemas.microsoft.com/office/drawing/2014/main" id="{DA49FF09-52F8-4819-89E9-6680713E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02" y="4301190"/>
            <a:ext cx="2802371" cy="2244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8FBB99-F59D-4733-B436-C03D3797D1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03647" y="4409121"/>
            <a:ext cx="2982100" cy="202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47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BADCAD-2765-4500-8C55-74401511ADBE}"/>
              </a:ext>
            </a:extLst>
          </p:cNvPr>
          <p:cNvSpPr txBox="1"/>
          <p:nvPr/>
        </p:nvSpPr>
        <p:spPr>
          <a:xfrm>
            <a:off x="233626" y="217345"/>
            <a:ext cx="60943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а </a:t>
            </a: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також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лісових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мишей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кротів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</a:p>
          <a:p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поширені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плазуни</a:t>
            </a:r>
            <a:r>
              <a:rPr kumimoji="0" lang="ru-RU" alt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: —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вужі</a:t>
            </a:r>
            <a:endParaRPr kumimoji="0" lang="ru-RU" altLang="uk-UA" sz="2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веретільниці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ящірки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46F9C1-C001-4CAC-B19E-7D89A75D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39" y="402380"/>
            <a:ext cx="3026620" cy="302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66FEF3-D358-4B59-90F1-C4B46602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198" y="694855"/>
            <a:ext cx="3795426" cy="252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Зелений Ліхтарик - ВЕРЕТІЛЬНИЦЯ ЛАМКА Попри зовнішній вигляд, тварина,  зображена на фото - не змія. Веретільниця належить до безногих ящірок. Вона  поступово втратила кінцівки в процесі еволюції. Як і решта ящірок,  веретільниця">
            <a:extLst>
              <a:ext uri="{FF2B5EF4-FFF2-40B4-BE49-F238E27FC236}">
                <a16:creationId xmlns:a16="http://schemas.microsoft.com/office/drawing/2014/main" id="{3ED18B11-5918-4E2B-8B4A-8B0D9A448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20" y="3546485"/>
            <a:ext cx="3973640" cy="264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256AFB-C261-4081-86F1-F095A9E82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03" y="4008710"/>
            <a:ext cx="3513782" cy="2631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На Закарпатті зараз багато ящірок, але їх швидко &quot;стабілізують&quot; хижаки @  Закарпаття онлайн">
            <a:extLst>
              <a:ext uri="{FF2B5EF4-FFF2-40B4-BE49-F238E27FC236}">
                <a16:creationId xmlns:a16="http://schemas.microsoft.com/office/drawing/2014/main" id="{BA641CDC-F7F7-4DF6-91A4-734F9297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5" y="3820406"/>
            <a:ext cx="3689571" cy="276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9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CD589747-8D38-41F0-9EF4-55FF5E5E7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8198" y="223575"/>
            <a:ext cx="11555604" cy="240909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uk-UA" sz="2400" dirty="0"/>
              <a:t>На </a:t>
            </a:r>
            <a:r>
              <a:rPr lang="ru-RU" altLang="uk-UA" sz="2400" dirty="0" err="1"/>
              <a:t>узліссях</a:t>
            </a:r>
            <a:r>
              <a:rPr lang="ru-RU" altLang="uk-UA" sz="2400" dirty="0"/>
              <a:t> та </a:t>
            </a:r>
            <a:r>
              <a:rPr lang="ru-RU" altLang="uk-UA" sz="2400" dirty="0" err="1"/>
              <a:t>галявинах</a:t>
            </a:r>
            <a:r>
              <a:rPr lang="ru-RU" altLang="uk-UA" sz="2400" dirty="0"/>
              <a:t> у </a:t>
            </a:r>
            <a:r>
              <a:rPr lang="ru-RU" altLang="uk-UA" sz="2400" dirty="0" err="1"/>
              <a:t>глибині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лісу</a:t>
            </a:r>
            <a:r>
              <a:rPr lang="ru-RU" altLang="uk-UA" sz="2400" dirty="0"/>
              <a:t> часто </a:t>
            </a:r>
            <a:r>
              <a:rPr lang="ru-RU" altLang="uk-UA" sz="2400" dirty="0" err="1"/>
              <a:t>оселяються</a:t>
            </a:r>
            <a:endParaRPr lang="ru-RU" altLang="uk-U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лисиця</a:t>
            </a:r>
            <a:endParaRPr lang="ru-RU" altLang="uk-U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/>
              <a:t>ласка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борсук</a:t>
            </a:r>
            <a:endParaRPr lang="ru-RU" altLang="uk-U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заєць</a:t>
            </a:r>
            <a:r>
              <a:rPr lang="ru-RU" altLang="uk-UA" sz="2400" dirty="0"/>
              <a:t>-русак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їжак</a:t>
            </a:r>
            <a:endParaRPr lang="ru-RU" altLang="uk-UA" sz="2400" dirty="0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BD1873F-FF5F-4833-80DE-BD691BE0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" t="6000" r="9000" b="3334"/>
          <a:stretch>
            <a:fillRect/>
          </a:stretch>
        </p:blipFill>
        <p:spPr bwMode="auto">
          <a:xfrm>
            <a:off x="7652265" y="894100"/>
            <a:ext cx="4221537" cy="277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3C49B8-EBD1-4F96-9C0D-9BE595D3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96" y="894100"/>
            <a:ext cx="4167900" cy="277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Цікаві факти про борсуків - Про цікаве">
            <a:extLst>
              <a:ext uri="{FF2B5EF4-FFF2-40B4-BE49-F238E27FC236}">
                <a16:creationId xmlns:a16="http://schemas.microsoft.com/office/drawing/2014/main" id="{8E933849-84AF-4C69-9234-21EE41FDB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8" y="3860876"/>
            <a:ext cx="4221537" cy="277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777801-D302-42BB-96F1-7056BEBAE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0084" y="4123428"/>
            <a:ext cx="3543718" cy="251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E6D1E0-EAF2-4691-9431-7DEC811C92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3050" y="3860876"/>
            <a:ext cx="3543718" cy="251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3F06112B-619B-4E6A-ADC5-C9031A2B5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5042" y="241161"/>
            <a:ext cx="11525460" cy="275324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uk-UA" sz="2400" dirty="0"/>
              <a:t>У </a:t>
            </a:r>
            <a:r>
              <a:rPr lang="ru-RU" altLang="uk-UA" sz="2400" dirty="0" err="1">
                <a:solidFill>
                  <a:schemeClr val="accent2">
                    <a:lumMod val="75000"/>
                  </a:schemeClr>
                </a:solidFill>
              </a:rPr>
              <a:t>південній</a:t>
            </a:r>
            <a:r>
              <a:rPr lang="ru-RU" altLang="uk-UA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altLang="uk-UA" sz="2400" dirty="0" err="1">
                <a:solidFill>
                  <a:schemeClr val="accent2">
                    <a:lumMod val="75000"/>
                  </a:schemeClr>
                </a:solidFill>
              </a:rPr>
              <a:t>степовій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частині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України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переважають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землерийні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тварини</a:t>
            </a:r>
            <a:r>
              <a:rPr lang="ru-RU" altLang="uk-UA" sz="2400" dirty="0"/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полівки</a:t>
            </a:r>
            <a:endParaRPr lang="ru-RU" altLang="uk-U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сірий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ховрах</a:t>
            </a:r>
            <a:endParaRPr lang="ru-RU" altLang="uk-U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степовий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тхір</a:t>
            </a:r>
            <a:endParaRPr lang="ru-RU" altLang="uk-U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/>
              <a:t>дикий кролик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степовий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хом'як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тощо</a:t>
            </a:r>
            <a:endParaRPr lang="ru-RU" altLang="uk-UA" sz="4000" dirty="0"/>
          </a:p>
        </p:txBody>
      </p:sp>
      <p:pic>
        <p:nvPicPr>
          <p:cNvPr id="17410" name="Picture 2" descr="Сірий ховрах">
            <a:extLst>
              <a:ext uri="{FF2B5EF4-FFF2-40B4-BE49-F238E27FC236}">
                <a16:creationId xmlns:a16="http://schemas.microsoft.com/office/drawing/2014/main" id="{1FFCFE59-17E3-47C2-AE0B-BE4FA70C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56" y="827315"/>
            <a:ext cx="2525694" cy="315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миша полівка">
            <a:extLst>
              <a:ext uri="{FF2B5EF4-FFF2-40B4-BE49-F238E27FC236}">
                <a16:creationId xmlns:a16="http://schemas.microsoft.com/office/drawing/2014/main" id="{1F3E9DBC-4D00-4B3E-965B-0A3BA7C55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979" y="1048378"/>
            <a:ext cx="3137979" cy="2565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1AC9A3-7D28-4DCB-A154-900BA37D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6834" y="3874652"/>
            <a:ext cx="3854689" cy="274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01F701-8130-41E9-9E80-B341EDE2F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7600" y="3539835"/>
            <a:ext cx="3496163" cy="307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6BCF73-90F6-4053-900E-8D68F5AE1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477" y="2994410"/>
            <a:ext cx="2927894" cy="365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9F2183-6144-4A7E-83B6-0B73B7EC5593}"/>
              </a:ext>
            </a:extLst>
          </p:cNvPr>
          <p:cNvSpPr txBox="1"/>
          <p:nvPr/>
        </p:nvSpPr>
        <p:spPr>
          <a:xfrm>
            <a:off x="253720" y="163401"/>
            <a:ext cx="11462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У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південно-східній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частині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країни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з'являються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лисиця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-корсак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вухастий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їжак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бабак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50F2EB-E2E4-4E82-A15C-3E64976DF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7201" y="301451"/>
            <a:ext cx="4228716" cy="622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0BE903-F2A0-4278-B566-373FD4D24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10" y="948231"/>
            <a:ext cx="4410475" cy="2875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A474A8-CB30-44E6-BE9D-25A87736F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83" y="2582293"/>
            <a:ext cx="4000200" cy="3945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58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80593C-DBEC-4BC1-BC61-3495C4F24CEF}"/>
              </a:ext>
            </a:extLst>
          </p:cNvPr>
          <p:cNvSpPr txBox="1"/>
          <p:nvPr/>
        </p:nvSpPr>
        <p:spPr>
          <a:xfrm>
            <a:off x="251208" y="285319"/>
            <a:ext cx="115254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а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серед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птахів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зустрічаються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перепілка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жайворонок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сіра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куріпка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зрідка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—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стрепет 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дрохва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pic>
        <p:nvPicPr>
          <p:cNvPr id="6" name="Рисунок 1" descr="жайворонок2.jpg">
            <a:extLst>
              <a:ext uri="{FF2B5EF4-FFF2-40B4-BE49-F238E27FC236}">
                <a16:creationId xmlns:a16="http://schemas.microsoft.com/office/drawing/2014/main" id="{3BF187C3-1DD2-4CDA-96FE-F15C7AE3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41" r="1322" b="12608"/>
          <a:stretch>
            <a:fillRect/>
          </a:stretch>
        </p:blipFill>
        <p:spPr>
          <a:xfrm>
            <a:off x="3461692" y="872216"/>
            <a:ext cx="3833446" cy="28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C262D4DA-D1EB-4FF5-A1A6-9F949738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r="2000" b="2000"/>
          <a:stretch>
            <a:fillRect/>
          </a:stretch>
        </p:blipFill>
        <p:spPr bwMode="auto">
          <a:xfrm>
            <a:off x="7656845" y="322860"/>
            <a:ext cx="4208720" cy="294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Що ти знаєш про птаха стрепета та його спів? » Допомога учням">
            <a:extLst>
              <a:ext uri="{FF2B5EF4-FFF2-40B4-BE49-F238E27FC236}">
                <a16:creationId xmlns:a16="http://schemas.microsoft.com/office/drawing/2014/main" id="{6F122B81-A672-41FE-9512-9A237773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76" y="3967602"/>
            <a:ext cx="3608555" cy="268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E0B63F-6EDF-476B-8A44-AEDDA2755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548" y="3429000"/>
            <a:ext cx="2886017" cy="321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482D50-97A5-4F66-A916-97C6905B5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35" y="3967602"/>
            <a:ext cx="3763192" cy="2677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18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89C09270-4735-4F0B-8F1E-1377C5D8C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3173" y="231113"/>
            <a:ext cx="11565653" cy="344513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uk-UA" sz="2400" dirty="0" err="1"/>
              <a:t>Доволі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своєрідний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тваринний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світ</a:t>
            </a:r>
            <a:r>
              <a:rPr lang="ru-RU" altLang="uk-UA" sz="2400" dirty="0"/>
              <a:t> </a:t>
            </a:r>
            <a:r>
              <a:rPr lang="ru-RU" altLang="uk-UA" sz="2400" dirty="0">
                <a:solidFill>
                  <a:schemeClr val="accent2">
                    <a:lumMod val="75000"/>
                  </a:schemeClr>
                </a:solidFill>
              </a:rPr>
              <a:t>Азово-</a:t>
            </a:r>
            <a:r>
              <a:rPr lang="ru-RU" altLang="uk-UA" sz="2400" dirty="0" err="1">
                <a:solidFill>
                  <a:schemeClr val="accent2">
                    <a:lumMod val="75000"/>
                  </a:schemeClr>
                </a:solidFill>
              </a:rPr>
              <a:t>Чорноморського</a:t>
            </a:r>
            <a:r>
              <a:rPr lang="ru-RU" altLang="uk-UA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2">
                    <a:lumMod val="75000"/>
                  </a:schemeClr>
                </a:solidFill>
              </a:rPr>
              <a:t>узбережжя</a:t>
            </a:r>
            <a:r>
              <a:rPr lang="ru-RU" altLang="uk-UA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altLang="uk-UA" sz="2400" dirty="0" err="1"/>
              <a:t>Поширеними</a:t>
            </a:r>
            <a:r>
              <a:rPr lang="ru-RU" altLang="uk-UA" sz="2400" dirty="0"/>
              <a:t> є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чаплі</a:t>
            </a:r>
            <a:endParaRPr lang="ru-RU" altLang="uk-U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/>
              <a:t>чайки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норці</a:t>
            </a:r>
            <a:endParaRPr lang="ru-RU" altLang="uk-U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сріблясті</a:t>
            </a:r>
            <a:r>
              <a:rPr lang="ru-RU" altLang="uk-UA" sz="2400" dirty="0"/>
              <a:t> мартини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сірі</a:t>
            </a:r>
            <a:r>
              <a:rPr lang="ru-RU" altLang="uk-UA" sz="2400" dirty="0"/>
              <a:t> гусаки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лебеді-шипуни</a:t>
            </a:r>
            <a:r>
              <a:rPr lang="ru-RU" altLang="uk-UA" sz="24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sz="2400" dirty="0" err="1"/>
              <a:t>пелікани</a:t>
            </a:r>
            <a:endParaRPr lang="ru-RU" altLang="uk-UA" sz="2400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0C6C3EC2-60BC-4DC8-9DA8-5AA13DE6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4" y="837890"/>
            <a:ext cx="2214562" cy="331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Птахи України Чайка">
            <a:extLst>
              <a:ext uri="{FF2B5EF4-FFF2-40B4-BE49-F238E27FC236}">
                <a16:creationId xmlns:a16="http://schemas.microsoft.com/office/drawing/2014/main" id="{74AB91C9-DE72-48C0-868A-1D97270CE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428" y="776622"/>
            <a:ext cx="2321668" cy="210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7B7EE4-8D9D-49D5-B905-A741378E4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254" y="1427004"/>
            <a:ext cx="2950958" cy="201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BDDF66DB-CD7E-4288-BE82-84409D9F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1" t="14458" r="8064"/>
          <a:stretch>
            <a:fillRect/>
          </a:stretch>
        </p:blipFill>
        <p:spPr>
          <a:xfrm>
            <a:off x="313173" y="3676243"/>
            <a:ext cx="2950956" cy="211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3809C0A-E98F-4E2A-987E-3D1E06A77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50" y="4523686"/>
            <a:ext cx="2649903" cy="210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6BE1DB6-C201-4D02-A42C-C18617F2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393" y="4674158"/>
            <a:ext cx="2618433" cy="195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062180-C372-4AC4-8C25-49CDA79D6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6874" y="3579473"/>
            <a:ext cx="2950957" cy="221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8447A-B6E5-4953-BB24-C7EC9C87A8B7}"/>
              </a:ext>
            </a:extLst>
          </p:cNvPr>
          <p:cNvSpPr txBox="1"/>
          <p:nvPr/>
        </p:nvSpPr>
        <p:spPr>
          <a:xfrm>
            <a:off x="261257" y="138390"/>
            <a:ext cx="114651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Найпоширенішими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річковими рибами </a:t>
            </a:r>
            <a:r>
              <a:rPr lang="uk-UA" sz="2400" dirty="0"/>
              <a:t>на території України є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/>
              <a:t>дунайський лосось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/>
              <a:t>річковий окунь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/>
              <a:t>лящ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/>
              <a:t>карась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/>
              <a:t>короп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/>
              <a:t>сом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/>
              <a:t>щука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62DA12-E011-4ED2-B765-FA430419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28" y="772120"/>
            <a:ext cx="3187215" cy="177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56727B-37A1-44FF-8577-2864A157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33685" y="1619436"/>
            <a:ext cx="3050341" cy="185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F520B9-64AB-469A-963A-3E9EE0E51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245" y="991335"/>
            <a:ext cx="2929161" cy="219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37CA60-D7DE-4135-B8DE-E86F320D9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19" y="3744201"/>
            <a:ext cx="3150871" cy="177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Короп: опис риби, середовище проживання, види карпов, чим харчується">
            <a:extLst>
              <a:ext uri="{FF2B5EF4-FFF2-40B4-BE49-F238E27FC236}">
                <a16:creationId xmlns:a16="http://schemas.microsoft.com/office/drawing/2014/main" id="{9F71B601-E8AF-4A11-A646-7A15E526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3500" y="4419988"/>
            <a:ext cx="3392889" cy="194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4C6A07-F23E-4F1F-B880-83211D7B8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95999" y="2911031"/>
            <a:ext cx="3050341" cy="203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8483B-BB7A-4A95-944C-0FD9A6B51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1896" y="4526908"/>
            <a:ext cx="3392889" cy="209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86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487E6-724F-4CFF-BC73-029C5A4E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Тваринні ресурси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D845C-2EE6-491D-A4CC-0834D262D288}"/>
              </a:ext>
            </a:extLst>
          </p:cNvPr>
          <p:cNvSpPr txBox="1"/>
          <p:nvPr/>
        </p:nvSpPr>
        <p:spPr>
          <a:xfrm>
            <a:off x="321547" y="653143"/>
            <a:ext cx="11505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— </a:t>
            </a:r>
            <a:r>
              <a:rPr lang="ru-RU" sz="2400" dirty="0" err="1"/>
              <a:t>це</a:t>
            </a:r>
            <a:r>
              <a:rPr lang="ru-RU" sz="2400" dirty="0"/>
              <a:t> вся фауна,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населяє</a:t>
            </a:r>
            <a:r>
              <a:rPr lang="ru-RU" sz="2400" dirty="0"/>
              <a:t> </a:t>
            </a:r>
            <a:r>
              <a:rPr lang="ru-RU" sz="2400" dirty="0" err="1"/>
              <a:t>територію</a:t>
            </a:r>
            <a:r>
              <a:rPr lang="ru-RU" sz="2400" dirty="0"/>
              <a:t> </a:t>
            </a:r>
            <a:r>
              <a:rPr lang="ru-RU" sz="2400" dirty="0" err="1"/>
              <a:t>країни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внутрішні</a:t>
            </a:r>
            <a:r>
              <a:rPr lang="ru-RU" sz="2400" dirty="0"/>
              <a:t> та </a:t>
            </a:r>
            <a:r>
              <a:rPr lang="ru-RU" sz="2400" dirty="0" err="1"/>
              <a:t>прибережні</a:t>
            </a:r>
            <a:r>
              <a:rPr lang="ru-RU" sz="2400" dirty="0"/>
              <a:t> води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Зараз </a:t>
            </a:r>
            <a:r>
              <a:rPr lang="ru-RU" sz="2400" dirty="0" err="1"/>
              <a:t>дикі</a:t>
            </a:r>
            <a:r>
              <a:rPr lang="ru-RU" sz="2400" dirty="0"/>
              <a:t> </a:t>
            </a:r>
            <a:r>
              <a:rPr lang="ru-RU" sz="2400" dirty="0" err="1"/>
              <a:t>тварини</a:t>
            </a:r>
            <a:r>
              <a:rPr lang="ru-RU" sz="2400" dirty="0"/>
              <a:t> </a:t>
            </a:r>
            <a:r>
              <a:rPr lang="ru-RU" sz="2400" dirty="0" err="1"/>
              <a:t>розглядаються</a:t>
            </a:r>
            <a:r>
              <a:rPr lang="ru-RU" sz="2400" dirty="0"/>
              <a:t> як один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компонентів</a:t>
            </a:r>
            <a:r>
              <a:rPr lang="ru-RU" sz="2400" dirty="0"/>
              <a:t> ПК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також</a:t>
            </a:r>
            <a:r>
              <a:rPr lang="ru-RU" sz="2400" dirty="0"/>
              <a:t> є </a:t>
            </a:r>
            <a:r>
              <a:rPr lang="ru-RU" sz="2400" dirty="0" err="1"/>
              <a:t>джерелом</a:t>
            </a:r>
            <a:r>
              <a:rPr lang="ru-RU" sz="2400" dirty="0"/>
              <a:t> </a:t>
            </a:r>
            <a:r>
              <a:rPr lang="ru-RU" sz="2400" dirty="0" err="1"/>
              <a:t>постачання</a:t>
            </a:r>
            <a:r>
              <a:rPr lang="ru-RU" sz="2400" dirty="0"/>
              <a:t> </a:t>
            </a:r>
            <a:r>
              <a:rPr lang="ru-RU" sz="2400" dirty="0" err="1"/>
              <a:t>окремих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продуктів</a:t>
            </a:r>
            <a:r>
              <a:rPr lang="ru-RU" sz="2400" dirty="0"/>
              <a:t> </a:t>
            </a:r>
            <a:r>
              <a:rPr lang="ru-RU" sz="2400" dirty="0" err="1"/>
              <a:t>харчування</a:t>
            </a:r>
            <a:r>
              <a:rPr lang="ru-RU" sz="2400" dirty="0"/>
              <a:t> (</a:t>
            </a:r>
            <a:r>
              <a:rPr lang="ru-RU" sz="2400" dirty="0" err="1"/>
              <a:t>м’ясо</a:t>
            </a:r>
            <a:r>
              <a:rPr lang="ru-RU" sz="2400" dirty="0"/>
              <a:t>, </a:t>
            </a:r>
            <a:r>
              <a:rPr lang="ru-RU" sz="2400" dirty="0" err="1"/>
              <a:t>риба</a:t>
            </a:r>
            <a:r>
              <a:rPr lang="ru-RU" sz="2400" dirty="0"/>
              <a:t>, мед, </a:t>
            </a:r>
            <a:r>
              <a:rPr lang="ru-RU" sz="2400" dirty="0" err="1"/>
              <a:t>яйця</a:t>
            </a:r>
            <a:r>
              <a:rPr lang="ru-RU" sz="2400" dirty="0"/>
              <a:t>, молоко) та </a:t>
            </a:r>
            <a:r>
              <a:rPr lang="ru-RU" sz="2400" dirty="0" err="1"/>
              <a:t>сировини</a:t>
            </a:r>
            <a:r>
              <a:rPr lang="ru-RU" sz="2400" dirty="0"/>
              <a:t> для </a:t>
            </a:r>
            <a:r>
              <a:rPr lang="ru-RU" sz="2400" dirty="0" err="1"/>
              <a:t>промисловості</a:t>
            </a:r>
            <a:endParaRPr lang="uk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1EC696-014B-4A4A-BD57-FABD8508B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3051241"/>
            <a:ext cx="5854317" cy="361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784904-5CC9-49A0-9C2C-CDD646AB4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468" y="2612571"/>
            <a:ext cx="3050380" cy="405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40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>
            <a:extLst>
              <a:ext uri="{FF2B5EF4-FFF2-40B4-BE49-F238E27FC236}">
                <a16:creationId xmlns:a16="http://schemas.microsoft.com/office/drawing/2014/main" id="{EDC101DE-0BD3-44BB-B263-C4DEF2E9F42C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301451" y="0"/>
            <a:ext cx="11575701" cy="66294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uk-UA" altLang="uk-UA" sz="2400" dirty="0"/>
              <a:t>Одомашнені види тварин забезпечують людей цінними продуктами харчування – м'ясом, яйцями, молоком, медом, сировиною для окремих галузей промисловості (вовною, шкірами), використовуються як тягова сила</a:t>
            </a:r>
            <a:endParaRPr lang="ru-RU" altLang="uk-UA" sz="2400" dirty="0"/>
          </a:p>
        </p:txBody>
      </p:sp>
      <p:pic>
        <p:nvPicPr>
          <p:cNvPr id="106509" name="Picture 13">
            <a:extLst>
              <a:ext uri="{FF2B5EF4-FFF2-40B4-BE49-F238E27FC236}">
                <a16:creationId xmlns:a16="http://schemas.microsoft.com/office/drawing/2014/main" id="{3E81C112-44CA-4F05-BCD3-0745593A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3" y="1719106"/>
            <a:ext cx="3962400" cy="296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361B0A-A805-46C0-87F6-0EC1FF161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249" y="3506875"/>
            <a:ext cx="4538500" cy="312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510" name="Picture 14">
            <a:extLst>
              <a:ext uri="{FF2B5EF4-FFF2-40B4-BE49-F238E27FC236}">
                <a16:creationId xmlns:a16="http://schemas.microsoft.com/office/drawing/2014/main" id="{4E60C650-CA78-40A3-8CCF-14B52A1E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14" y="1430634"/>
            <a:ext cx="3962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D86A0-53DC-48A5-9942-AD77DBEA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95"/>
            <a:ext cx="10515600" cy="558702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Пригадайте</a:t>
            </a: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22B145-704E-4AE6-88B9-E718F6CF3AB6}"/>
              </a:ext>
            </a:extLst>
          </p:cNvPr>
          <p:cNvSpPr txBox="1"/>
          <p:nvPr/>
        </p:nvSpPr>
        <p:spPr>
          <a:xfrm>
            <a:off x="274655" y="614196"/>
            <a:ext cx="116426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приклади</a:t>
            </a:r>
            <a:r>
              <a:rPr lang="ru-RU" sz="2400" dirty="0"/>
              <a:t> </a:t>
            </a:r>
            <a:r>
              <a:rPr lang="ru-RU" sz="2400" dirty="0" err="1"/>
              <a:t>ссавців</a:t>
            </a:r>
            <a:r>
              <a:rPr lang="ru-RU" sz="2400" dirty="0"/>
              <a:t>, </a:t>
            </a:r>
            <a:r>
              <a:rPr lang="ru-RU" sz="2400" dirty="0" err="1"/>
              <a:t>птахів</a:t>
            </a:r>
            <a:r>
              <a:rPr lang="ru-RU" sz="2400" dirty="0"/>
              <a:t>, </a:t>
            </a:r>
            <a:r>
              <a:rPr lang="ru-RU" sz="2400" dirty="0" err="1"/>
              <a:t>риб</a:t>
            </a:r>
            <a:r>
              <a:rPr lang="ru-RU" sz="2400" dirty="0"/>
              <a:t>, </a:t>
            </a:r>
            <a:r>
              <a:rPr lang="ru-RU" sz="2400" dirty="0" err="1"/>
              <a:t>плазунів</a:t>
            </a:r>
            <a:r>
              <a:rPr lang="ru-RU" sz="2400" dirty="0"/>
              <a:t>, </a:t>
            </a:r>
            <a:r>
              <a:rPr lang="ru-RU" sz="2400" dirty="0" err="1"/>
              <a:t>земноводних</a:t>
            </a:r>
            <a:r>
              <a:rPr lang="ru-RU" sz="2400" dirty="0"/>
              <a:t>, </a:t>
            </a:r>
            <a:r>
              <a:rPr lang="ru-RU" sz="2400" dirty="0" err="1"/>
              <a:t>безхребетних</a:t>
            </a:r>
            <a:endParaRPr lang="uk-U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види</a:t>
            </a:r>
            <a:r>
              <a:rPr lang="ru-RU" sz="2400" dirty="0"/>
              <a:t> </a:t>
            </a:r>
            <a:r>
              <a:rPr lang="ru-RU" sz="2400" dirty="0" err="1"/>
              <a:t>тварин</a:t>
            </a:r>
            <a:r>
              <a:rPr lang="ru-RU" sz="2400" dirty="0"/>
              <a:t>, </a:t>
            </a:r>
            <a:r>
              <a:rPr lang="ru-RU" sz="2400" dirty="0" err="1"/>
              <a:t>характерні</a:t>
            </a:r>
            <a:r>
              <a:rPr lang="ru-RU" sz="2400" dirty="0"/>
              <a:t> для </a:t>
            </a:r>
            <a:r>
              <a:rPr lang="ru-RU" sz="2400" dirty="0" err="1"/>
              <a:t>природних</a:t>
            </a:r>
            <a:r>
              <a:rPr lang="ru-RU" sz="2400" dirty="0"/>
              <a:t> зон </a:t>
            </a:r>
            <a:r>
              <a:rPr lang="ru-RU" sz="2400" dirty="0" err="1"/>
              <a:t>мішаних</a:t>
            </a:r>
            <a:r>
              <a:rPr lang="ru-RU" sz="2400" dirty="0"/>
              <a:t> </a:t>
            </a:r>
            <a:r>
              <a:rPr lang="ru-RU" sz="2400" dirty="0" err="1"/>
              <a:t>лісів</a:t>
            </a:r>
            <a:r>
              <a:rPr lang="ru-RU" sz="2400" dirty="0"/>
              <a:t>, лісостепів та </a:t>
            </a:r>
            <a:r>
              <a:rPr lang="ru-RU" sz="2400" dirty="0" err="1"/>
              <a:t>степів</a:t>
            </a:r>
            <a:r>
              <a:rPr lang="ru-RU" sz="2400" dirty="0"/>
              <a:t> </a:t>
            </a:r>
            <a:r>
              <a:rPr lang="ru-RU" sz="2400" dirty="0" err="1"/>
              <a:t>Євразії</a:t>
            </a:r>
            <a:endParaRPr lang="uk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905C69-380D-41D2-BA88-FBAAFAC8D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85" y="2691688"/>
            <a:ext cx="5143094" cy="386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252895-0D61-4CD8-BFB0-8E4BEF5E2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251" y="2691688"/>
            <a:ext cx="5143094" cy="388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32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532A0CF-02AB-4328-A6D1-D08AEBC5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/>
              <a:t>Вплив</a:t>
            </a:r>
            <a:r>
              <a:rPr lang="ru-RU" sz="3200" dirty="0"/>
              <a:t> </a:t>
            </a:r>
            <a:r>
              <a:rPr lang="ru-RU" sz="3200" dirty="0" err="1"/>
              <a:t>людини</a:t>
            </a:r>
            <a:r>
              <a:rPr lang="ru-RU" sz="3200" dirty="0"/>
              <a:t> на </a:t>
            </a:r>
            <a:r>
              <a:rPr lang="ru-RU" sz="3200" dirty="0" err="1"/>
              <a:t>тваринний</a:t>
            </a:r>
            <a:r>
              <a:rPr lang="ru-RU" sz="3200" dirty="0"/>
              <a:t> </a:t>
            </a:r>
            <a:r>
              <a:rPr lang="ru-RU" sz="3200" dirty="0" err="1"/>
              <a:t>світ</a:t>
            </a:r>
            <a:endParaRPr lang="uk-U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A931E-434F-47DC-97CE-E6A5AE3D06C7}"/>
              </a:ext>
            </a:extLst>
          </p:cNvPr>
          <p:cNvSpPr txBox="1"/>
          <p:nvPr/>
        </p:nvSpPr>
        <p:spPr>
          <a:xfrm>
            <a:off x="308149" y="612950"/>
            <a:ext cx="11575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Людина впливає на тваринний світ двома шляхами: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7892B8F8-AB54-41A2-A4D4-E4DD672FA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180242"/>
              </p:ext>
            </p:extLst>
          </p:nvPr>
        </p:nvGraphicFramePr>
        <p:xfrm>
          <a:off x="308149" y="1155002"/>
          <a:ext cx="11575701" cy="5446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83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A99B7-165C-49B6-861B-F5B4A2AF1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7EAA99B7-165C-49B6-861B-F5B4A2AF10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CEC3CF-B781-44D7-B374-5DF055E21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59CEC3CF-B781-44D7-B374-5DF055E21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465C35-DF97-4CBB-B237-E21BDECFD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DE465C35-DF97-4CBB-B237-E21BDECFD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ACADE1-847C-49CF-B774-D5F0C0919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82ACADE1-847C-49CF-B774-D5F0C0919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E871C2-6B5A-4464-AD65-35B6E06EE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77E871C2-6B5A-4464-AD65-35B6E06EE4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5A298A-0DA5-4E3E-8FB8-F5E60C44C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B05A298A-0DA5-4E3E-8FB8-F5E60C44C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4A5F8-0B4B-4618-91EC-6A5A2C55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dgm id="{2CD4A5F8-0B4B-4618-91EC-6A5A2C554D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12CD39-44FD-4800-A550-BF852B998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B812CD39-44FD-4800-A550-BF852B9985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4E0976-0D75-4636-BC66-8430A8698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2B4E0976-0D75-4636-BC66-8430A8698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80E3D3-77F5-425E-84CA-3B564DAFD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8180E3D3-77F5-425E-84CA-3B564DAFD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9AA6C7-2024-4709-8C89-C2741D368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049AA6C7-2024-4709-8C89-C2741D3688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2AB969-A680-4641-A74F-AD05B3F72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6A2AB969-A680-4641-A74F-AD05B3F72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2EF428-780F-45AA-BA50-CBC5027D0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282EF428-780F-45AA-BA50-CBC5027D0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849F63-197E-43BC-912A-18FCFC116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AC849F63-197E-43BC-912A-18FCFC1161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7D94EC-68CC-4BF0-8184-84977712B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737D94EC-68CC-4BF0-8184-84977712BF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243BBF-3BE7-4E03-8B30-70800BBCA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78243BBF-3BE7-4E03-8B30-70800BBCA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 uiExpand="1">
        <p:bldSub>
          <a:bldDgm bld="lvl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A6508E-8F58-49A1-B4C9-01BDA82D966C}"/>
              </a:ext>
            </a:extLst>
          </p:cNvPr>
          <p:cNvSpPr txBox="1"/>
          <p:nvPr/>
        </p:nvSpPr>
        <p:spPr>
          <a:xfrm>
            <a:off x="308149" y="251099"/>
            <a:ext cx="11575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uk-UA" sz="2400" b="1" dirty="0" err="1">
                <a:solidFill>
                  <a:schemeClr val="accent2">
                    <a:lumMod val="75000"/>
                  </a:schemeClr>
                </a:solidFill>
              </a:rPr>
              <a:t>Акліматизація</a:t>
            </a:r>
            <a:r>
              <a:rPr lang="ru-RU" altLang="uk-UA" sz="2400" b="1" dirty="0"/>
              <a:t> —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здатність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тварин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пристосовуватись</a:t>
            </a:r>
            <a:r>
              <a:rPr lang="ru-RU" altLang="uk-UA" sz="2400" dirty="0"/>
              <a:t> до </a:t>
            </a:r>
            <a:r>
              <a:rPr lang="ru-RU" altLang="uk-UA" sz="2400" dirty="0" err="1"/>
              <a:t>нових</a:t>
            </a:r>
            <a:r>
              <a:rPr lang="ru-RU" altLang="uk-UA" sz="2400" dirty="0"/>
              <a:t> умов </a:t>
            </a:r>
            <a:r>
              <a:rPr lang="ru-RU" altLang="uk-UA" sz="2400" dirty="0" err="1"/>
              <a:t>існування</a:t>
            </a:r>
            <a:r>
              <a:rPr lang="ru-RU" altLang="uk-UA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4C955-F6A2-4D31-A67B-825BC8E6AA0F}"/>
              </a:ext>
            </a:extLst>
          </p:cNvPr>
          <p:cNvSpPr txBox="1"/>
          <p:nvPr/>
        </p:nvSpPr>
        <p:spPr>
          <a:xfrm>
            <a:off x="308149" y="1161144"/>
            <a:ext cx="60943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європейський</a:t>
            </a:r>
            <a:r>
              <a:rPr lang="ru-RU" sz="2400" dirty="0"/>
              <a:t> муфлон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туркменський</a:t>
            </a:r>
            <a:r>
              <a:rPr lang="ru-RU" sz="2400" dirty="0"/>
              <a:t> кулан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американська</a:t>
            </a:r>
            <a:r>
              <a:rPr lang="ru-RU" sz="2400" dirty="0"/>
              <a:t> норка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благородний</a:t>
            </a:r>
            <a:r>
              <a:rPr lang="ru-RU" sz="2400" dirty="0"/>
              <a:t> олень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ондатра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лань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єнот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601D4E-CC7F-4E7F-B6B3-7C85801FC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263" y="776838"/>
            <a:ext cx="3585587" cy="261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Кулан — Вікіпедія">
            <a:extLst>
              <a:ext uri="{FF2B5EF4-FFF2-40B4-BE49-F238E27FC236}">
                <a16:creationId xmlns:a16="http://schemas.microsoft.com/office/drawing/2014/main" id="{AEB5930B-EF8B-4DB9-9CD7-63613D18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48" y="1590111"/>
            <a:ext cx="3585587" cy="261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0379D136-9A9E-4E99-B1C9-1ED3F3AE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1" y="3920361"/>
            <a:ext cx="3770881" cy="261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086B38-B63D-4D14-920E-C00FDE29D0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9603" y="3991251"/>
            <a:ext cx="3585587" cy="261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61FDB5-AECF-4084-AC92-3163FE5F2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264" y="3615277"/>
            <a:ext cx="3585586" cy="253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97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1FA30F-C1C2-49F0-94D9-932BE569A11B}"/>
              </a:ext>
            </a:extLst>
          </p:cNvPr>
          <p:cNvSpPr txBox="1"/>
          <p:nvPr/>
        </p:nvSpPr>
        <p:spPr>
          <a:xfrm>
            <a:off x="383512" y="154690"/>
            <a:ext cx="114249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Реакліматизація</a:t>
            </a:r>
            <a:r>
              <a:rPr lang="ru-RU" altLang="uk-UA" sz="2400" dirty="0">
                <a:solidFill>
                  <a:srgbClr val="000066"/>
                </a:solidFill>
                <a:latin typeface="Arial Black"/>
              </a:rPr>
              <a:t> —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відтворення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на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конкретній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території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певних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видів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місцевих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тварин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,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які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зникають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або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вже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зникли</a:t>
            </a:r>
            <a:endParaRPr kumimoji="0" lang="ru-RU" altLang="uk-UA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/>
              <a:t>зубр європейський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/>
              <a:t>бобер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/>
              <a:t>сайгак</a:t>
            </a:r>
          </a:p>
        </p:txBody>
      </p:sp>
      <p:pic>
        <p:nvPicPr>
          <p:cNvPr id="26626" name="Picture 2" descr="Зубр – тварина Червоної книги України. Короткий опис та фото • NRV UA">
            <a:extLst>
              <a:ext uri="{FF2B5EF4-FFF2-40B4-BE49-F238E27FC236}">
                <a16:creationId xmlns:a16="http://schemas.microsoft.com/office/drawing/2014/main" id="{AD565530-552A-4858-8AB9-00A47A8C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669" y="1013655"/>
            <a:ext cx="4742819" cy="3055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Бобер в Україні: історія та сьогодення - Відкритий ліс">
            <a:extLst>
              <a:ext uri="{FF2B5EF4-FFF2-40B4-BE49-F238E27FC236}">
                <a16:creationId xmlns:a16="http://schemas.microsoft.com/office/drawing/2014/main" id="{B6506D4D-0DF0-4C05-9F8C-36229CD3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3" y="2093682"/>
            <a:ext cx="4742819" cy="308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003512-7ECE-4422-847D-1F92743F6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471" y="3549304"/>
            <a:ext cx="4742819" cy="305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973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4516-DBFE-46B0-958B-86FE0483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44"/>
            <a:ext cx="10515600" cy="793115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Підсумуємо</a:t>
            </a: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E9C789-30F3-41C5-A45E-53F26EB35B7C}"/>
              </a:ext>
            </a:extLst>
          </p:cNvPr>
          <p:cNvSpPr txBox="1"/>
          <p:nvPr/>
        </p:nvSpPr>
        <p:spPr>
          <a:xfrm>
            <a:off x="365760" y="976488"/>
            <a:ext cx="1146048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dirty="0"/>
              <a:t>До тваринних ресурсів України відносять усю фауну, що населяє її територію, внутрішні та прибережні води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dirty="0"/>
              <a:t>Тваринний світ України є досить різноманітним. Це обумовлено значною територією, наявністю рівнинних і гірських районів та різноманіттям природи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dirty="0"/>
              <a:t>Людина впливає на тваринний світ шляхом прямого знищення та в результаті зміни середовища проживання його представників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dirty="0"/>
              <a:t>Понад 500 видів тварин занесені до Червоної книги України</a:t>
            </a:r>
            <a:endParaRPr lang="uk-UA" sz="2600" dirty="0"/>
          </a:p>
        </p:txBody>
      </p:sp>
    </p:spTree>
    <p:extLst>
      <p:ext uri="{BB962C8B-B14F-4D97-AF65-F5344CB8AC3E}">
        <p14:creationId xmlns:p14="http://schemas.microsoft.com/office/powerpoint/2010/main" val="227803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D4A2C9-2FEE-4B88-82BE-CEE2917AA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98" y="3392488"/>
            <a:ext cx="4797400" cy="334266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0872CC0-C493-48D2-9B04-BF2F8B17A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077" y="1122363"/>
            <a:ext cx="10771833" cy="2387600"/>
          </a:xfrm>
        </p:spPr>
        <p:txBody>
          <a:bodyPr>
            <a:noAutofit/>
          </a:bodyPr>
          <a:lstStyle/>
          <a:p>
            <a:r>
              <a:rPr lang="ru-RU" sz="4400" dirty="0" err="1"/>
              <a:t>Тваринний</a:t>
            </a:r>
            <a:r>
              <a:rPr lang="ru-RU" sz="4400" dirty="0"/>
              <a:t> </a:t>
            </a:r>
            <a:r>
              <a:rPr lang="ru-RU" sz="4400" dirty="0" err="1"/>
              <a:t>світ</a:t>
            </a:r>
            <a:r>
              <a:rPr lang="ru-RU" sz="4400" dirty="0"/>
              <a:t> </a:t>
            </a:r>
            <a:r>
              <a:rPr lang="ru-RU" sz="4400" dirty="0" err="1"/>
              <a:t>України</a:t>
            </a:r>
            <a:r>
              <a:rPr lang="ru-RU" sz="4400" dirty="0"/>
              <a:t> </a:t>
            </a:r>
            <a:br>
              <a:rPr lang="ru-RU" sz="4400" dirty="0"/>
            </a:br>
            <a:r>
              <a:rPr lang="ru-RU" sz="4400" dirty="0" err="1"/>
              <a:t>Різноманітність</a:t>
            </a:r>
            <a:r>
              <a:rPr lang="ru-RU" sz="4400" dirty="0"/>
              <a:t> </a:t>
            </a:r>
            <a:r>
              <a:rPr lang="ru-RU" sz="4400" dirty="0" err="1"/>
              <a:t>тваринного</a:t>
            </a:r>
            <a:r>
              <a:rPr lang="ru-RU" sz="4400" dirty="0"/>
              <a:t> </a:t>
            </a:r>
            <a:r>
              <a:rPr lang="ru-RU" sz="4400" dirty="0" err="1"/>
              <a:t>світу</a:t>
            </a:r>
            <a:br>
              <a:rPr lang="ru-RU" sz="4400" dirty="0"/>
            </a:br>
            <a:r>
              <a:rPr lang="ru-RU" sz="4400" dirty="0" err="1"/>
              <a:t>Закономірності</a:t>
            </a:r>
            <a:r>
              <a:rPr lang="ru-RU" sz="4400" dirty="0"/>
              <a:t> </a:t>
            </a:r>
            <a:r>
              <a:rPr lang="ru-RU" sz="4400" dirty="0" err="1"/>
              <a:t>поширення</a:t>
            </a:r>
            <a:r>
              <a:rPr lang="ru-RU" sz="4400" dirty="0"/>
              <a:t> </a:t>
            </a:r>
            <a:r>
              <a:rPr lang="ru-RU" sz="4400" dirty="0" err="1"/>
              <a:t>тваринного</a:t>
            </a:r>
            <a:r>
              <a:rPr lang="ru-RU" sz="4400" dirty="0"/>
              <a:t> </a:t>
            </a:r>
            <a:r>
              <a:rPr lang="ru-RU" sz="4400" dirty="0" err="1"/>
              <a:t>світу</a:t>
            </a:r>
            <a:r>
              <a:rPr lang="ru-RU" sz="4400" dirty="0"/>
              <a:t> в </a:t>
            </a:r>
            <a:r>
              <a:rPr lang="ru-RU" sz="4400" dirty="0" err="1"/>
              <a:t>Україні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4048385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945DE-6230-481E-8641-F704233B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23"/>
            <a:ext cx="10515600" cy="569371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Різноманітність тваринного світу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316A2-C186-4A8E-BBC1-CE9EDD821313}"/>
              </a:ext>
            </a:extLst>
          </p:cNvPr>
          <p:cNvSpPr txBox="1"/>
          <p:nvPr/>
        </p:nvSpPr>
        <p:spPr>
          <a:xfrm>
            <a:off x="311499" y="532563"/>
            <a:ext cx="11525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Більшість</a:t>
            </a:r>
            <a:r>
              <a:rPr lang="ru-RU" sz="2400" dirty="0"/>
              <a:t> </a:t>
            </a:r>
            <a:r>
              <a:rPr lang="ru-RU" sz="2400" dirty="0" err="1"/>
              <a:t>представників</a:t>
            </a:r>
            <a:r>
              <a:rPr lang="ru-RU" sz="2400" dirty="0"/>
              <a:t> </a:t>
            </a:r>
            <a:r>
              <a:rPr lang="ru-RU" sz="2400" dirty="0" err="1"/>
              <a:t>сучасного</a:t>
            </a:r>
            <a:r>
              <a:rPr lang="ru-RU" sz="2400" dirty="0"/>
              <a:t> </a:t>
            </a:r>
            <a:r>
              <a:rPr lang="ru-RU" sz="2400" dirty="0" err="1"/>
              <a:t>тваринного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 </a:t>
            </a:r>
            <a:r>
              <a:rPr lang="ru-RU" sz="2400" dirty="0" err="1"/>
              <a:t>з’явилася</a:t>
            </a:r>
            <a:r>
              <a:rPr lang="ru-RU" sz="2400" dirty="0"/>
              <a:t> на </a:t>
            </a:r>
            <a:r>
              <a:rPr lang="ru-RU" sz="2400" dirty="0" err="1"/>
              <a:t>території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 за </a:t>
            </a:r>
            <a:r>
              <a:rPr lang="ru-RU" sz="2400" dirty="0" err="1"/>
              <a:t>останні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10 тис.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років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Тваринний світ </a:t>
            </a:r>
            <a:r>
              <a:rPr lang="uk-UA" sz="2400" dirty="0"/>
              <a:t>— це сукупність тварин, що постійно або тимчасово населяють відносно однорідну територію або водойму та перебувають між собою у складних взаємовідносинах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41D7B8-5A44-4D57-AAEA-6318B8F37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244" y="2562330"/>
            <a:ext cx="7837714" cy="403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C583B-633A-4C5D-BA35-B20EC7729BB4}"/>
              </a:ext>
            </a:extLst>
          </p:cNvPr>
          <p:cNvSpPr txBox="1"/>
          <p:nvPr/>
        </p:nvSpPr>
        <p:spPr>
          <a:xfrm>
            <a:off x="311499" y="3209717"/>
            <a:ext cx="368774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Фауна</a:t>
            </a:r>
            <a:r>
              <a:rPr lang="ru-RU" sz="28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400" dirty="0">
                <a:latin typeface="+mn-lt"/>
              </a:rPr>
              <a:t>–</a:t>
            </a:r>
            <a:r>
              <a:rPr lang="ru-RU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сукупність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видів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тварин</a:t>
            </a:r>
            <a:r>
              <a:rPr lang="ru-RU" sz="2400" dirty="0">
                <a:latin typeface="+mn-lt"/>
              </a:rPr>
              <a:t>, </a:t>
            </a:r>
            <a:r>
              <a:rPr lang="ru-RU" sz="2400" dirty="0" err="1">
                <a:latin typeface="+mn-lt"/>
              </a:rPr>
              <a:t>що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історично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склалася</a:t>
            </a:r>
            <a:r>
              <a:rPr lang="ru-RU" sz="2400" dirty="0">
                <a:latin typeface="+mn-lt"/>
              </a:rPr>
              <a:t> у </a:t>
            </a:r>
            <a:r>
              <a:rPr lang="ru-RU" sz="2400" dirty="0" err="1">
                <a:latin typeface="+mn-lt"/>
              </a:rPr>
              <a:t>певній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екосистемі</a:t>
            </a:r>
            <a:r>
              <a:rPr lang="ru-RU" sz="2400" dirty="0">
                <a:latin typeface="+mn-lt"/>
              </a:rPr>
              <a:t> (</a:t>
            </a:r>
            <a:r>
              <a:rPr lang="ru-RU" sz="2400" dirty="0" err="1">
                <a:latin typeface="+mn-lt"/>
              </a:rPr>
              <a:t>наприклад</a:t>
            </a:r>
            <a:r>
              <a:rPr lang="ru-RU" sz="2400" dirty="0">
                <a:latin typeface="+mn-lt"/>
              </a:rPr>
              <a:t>, фауна </a:t>
            </a:r>
            <a:r>
              <a:rPr lang="ru-RU" sz="2400" dirty="0" err="1">
                <a:latin typeface="+mn-lt"/>
              </a:rPr>
              <a:t>лісу</a:t>
            </a:r>
            <a:r>
              <a:rPr lang="ru-RU" sz="2400" dirty="0">
                <a:latin typeface="+mn-lt"/>
              </a:rPr>
              <a:t>, фауна моря)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48539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C71CA9-0F3B-458F-9D4C-921D61375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4494" y="276623"/>
            <a:ext cx="9183012" cy="630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45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B17DA2-BC41-4A3C-9E46-B099BE6053D4}"/>
              </a:ext>
            </a:extLst>
          </p:cNvPr>
          <p:cNvSpPr txBox="1"/>
          <p:nvPr/>
        </p:nvSpPr>
        <p:spPr>
          <a:xfrm>
            <a:off x="333270" y="110422"/>
            <a:ext cx="115254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Тваринний світ тісно </a:t>
            </a:r>
            <a:r>
              <a:rPr lang="uk-UA" sz="2400" dirty="0" err="1">
                <a:solidFill>
                  <a:schemeClr val="accent2">
                    <a:lumMod val="75000"/>
                  </a:schemeClr>
                </a:solidFill>
              </a:rPr>
              <a:t>пов’я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dirty="0" err="1">
                <a:solidFill>
                  <a:schemeClr val="accent2">
                    <a:lumMod val="75000"/>
                  </a:schemeClr>
                </a:solidFill>
              </a:rPr>
              <a:t>заний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 із рослинністю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Тому його видовий склад закономірно змінюється залежно від кліматичних умов і характеру рослинності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з півночі на південь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D5DD31-F330-47A6-BA53-B0E80EFDBE03}"/>
              </a:ext>
            </a:extLst>
          </p:cNvPr>
          <p:cNvSpPr/>
          <p:nvPr/>
        </p:nvSpPr>
        <p:spPr>
          <a:xfrm>
            <a:off x="1497205" y="1998435"/>
            <a:ext cx="4109375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err="1">
                <a:solidFill>
                  <a:schemeClr val="tx1"/>
                </a:solidFill>
              </a:rPr>
              <a:t>Зональні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типи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фауни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6C097D-F52C-42F2-AD46-98B847C60793}"/>
              </a:ext>
            </a:extLst>
          </p:cNvPr>
          <p:cNvSpPr/>
          <p:nvPr/>
        </p:nvSpPr>
        <p:spPr>
          <a:xfrm>
            <a:off x="1545703" y="3050948"/>
            <a:ext cx="4060876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фауна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Полісся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1A8082-8381-43D7-8F25-B9D4D64A8775}"/>
              </a:ext>
            </a:extLst>
          </p:cNvPr>
          <p:cNvSpPr/>
          <p:nvPr/>
        </p:nvSpPr>
        <p:spPr>
          <a:xfrm>
            <a:off x="1545704" y="4208235"/>
            <a:ext cx="4060876" cy="6492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фауна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Лісостепу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F61062-3C73-47B3-B71C-70AA47257C25}"/>
              </a:ext>
            </a:extLst>
          </p:cNvPr>
          <p:cNvSpPr/>
          <p:nvPr/>
        </p:nvSpPr>
        <p:spPr>
          <a:xfrm>
            <a:off x="1560824" y="5354410"/>
            <a:ext cx="3965769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фауна Степу</a:t>
            </a:r>
          </a:p>
        </p:txBody>
      </p:sp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id="{19AB3E73-F7A9-4E2D-9F54-C2FD0FB3E8AE}"/>
              </a:ext>
            </a:extLst>
          </p:cNvPr>
          <p:cNvSpPr/>
          <p:nvPr/>
        </p:nvSpPr>
        <p:spPr>
          <a:xfrm>
            <a:off x="3432333" y="2689957"/>
            <a:ext cx="277812" cy="36036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300FD2-CFAA-4D2B-B4D2-FA6B434007B5}"/>
              </a:ext>
            </a:extLst>
          </p:cNvPr>
          <p:cNvSpPr/>
          <p:nvPr/>
        </p:nvSpPr>
        <p:spPr>
          <a:xfrm>
            <a:off x="6507983" y="1995260"/>
            <a:ext cx="4273846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err="1"/>
              <a:t>Азональні</a:t>
            </a:r>
            <a:r>
              <a:rPr lang="ru-RU" sz="2400" b="1" dirty="0"/>
              <a:t> </a:t>
            </a:r>
            <a:r>
              <a:rPr lang="ru-RU" sz="2400" b="1" dirty="0" err="1"/>
              <a:t>типи</a:t>
            </a:r>
            <a:r>
              <a:rPr lang="ru-RU" sz="2400" b="1" dirty="0"/>
              <a:t> </a:t>
            </a:r>
            <a:r>
              <a:rPr lang="ru-RU" sz="2400" b="1" dirty="0" err="1"/>
              <a:t>фауни</a:t>
            </a:r>
            <a:r>
              <a:rPr lang="ru-RU" sz="2400" b="1" dirty="0"/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5D30F5-3B86-4B28-B05D-209FBE976389}"/>
              </a:ext>
            </a:extLst>
          </p:cNvPr>
          <p:cNvSpPr/>
          <p:nvPr/>
        </p:nvSpPr>
        <p:spPr>
          <a:xfrm>
            <a:off x="6507984" y="3050948"/>
            <a:ext cx="4273846" cy="7921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фауна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Карпат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E9B619-DB44-4325-8A6F-42E58C46785F}"/>
              </a:ext>
            </a:extLst>
          </p:cNvPr>
          <p:cNvSpPr/>
          <p:nvPr/>
        </p:nvSpPr>
        <p:spPr>
          <a:xfrm>
            <a:off x="6507983" y="4201885"/>
            <a:ext cx="4273846" cy="792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фауна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Кримських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3377C3-5B59-4B3C-9368-686C0CBB8695}"/>
              </a:ext>
            </a:extLst>
          </p:cNvPr>
          <p:cNvSpPr/>
          <p:nvPr/>
        </p:nvSpPr>
        <p:spPr>
          <a:xfrm>
            <a:off x="6507984" y="5354410"/>
            <a:ext cx="4273846" cy="9904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фауна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Азово-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Чорноморського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трелка вниз 15">
            <a:extLst>
              <a:ext uri="{FF2B5EF4-FFF2-40B4-BE49-F238E27FC236}">
                <a16:creationId xmlns:a16="http://schemas.microsoft.com/office/drawing/2014/main" id="{65E26573-9651-418D-BA0A-1D9B5FD276E6}"/>
              </a:ext>
            </a:extLst>
          </p:cNvPr>
          <p:cNvSpPr/>
          <p:nvPr/>
        </p:nvSpPr>
        <p:spPr>
          <a:xfrm>
            <a:off x="8530841" y="2689743"/>
            <a:ext cx="277813" cy="36036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6">
            <a:extLst>
              <a:ext uri="{FF2B5EF4-FFF2-40B4-BE49-F238E27FC236}">
                <a16:creationId xmlns:a16="http://schemas.microsoft.com/office/drawing/2014/main" id="{9A5A3B4C-A8A2-42C8-8FC2-11B8D5EEEA82}"/>
              </a:ext>
            </a:extLst>
          </p:cNvPr>
          <p:cNvSpPr/>
          <p:nvPr/>
        </p:nvSpPr>
        <p:spPr>
          <a:xfrm>
            <a:off x="8530841" y="5037656"/>
            <a:ext cx="277813" cy="36036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7">
            <a:extLst>
              <a:ext uri="{FF2B5EF4-FFF2-40B4-BE49-F238E27FC236}">
                <a16:creationId xmlns:a16="http://schemas.microsoft.com/office/drawing/2014/main" id="{9FD2EB0D-7FDD-4683-8DAA-B35585BD197E}"/>
              </a:ext>
            </a:extLst>
          </p:cNvPr>
          <p:cNvSpPr/>
          <p:nvPr/>
        </p:nvSpPr>
        <p:spPr>
          <a:xfrm>
            <a:off x="8524491" y="3886718"/>
            <a:ext cx="277813" cy="35877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9">
            <a:extLst>
              <a:ext uri="{FF2B5EF4-FFF2-40B4-BE49-F238E27FC236}">
                <a16:creationId xmlns:a16="http://schemas.microsoft.com/office/drawing/2014/main" id="{CF9A3FCD-4520-4D95-A7B0-FA3EBD74691E}"/>
              </a:ext>
            </a:extLst>
          </p:cNvPr>
          <p:cNvSpPr/>
          <p:nvPr/>
        </p:nvSpPr>
        <p:spPr>
          <a:xfrm>
            <a:off x="3430745" y="3769457"/>
            <a:ext cx="277813" cy="36036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F83F4C-F4BF-448B-9D22-7D197D200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610" y="4934682"/>
            <a:ext cx="384081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C14CF7E-872D-45CB-AF39-89BB39CF3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414229"/>
              </p:ext>
            </p:extLst>
          </p:nvPr>
        </p:nvGraphicFramePr>
        <p:xfrm>
          <a:off x="269942" y="248333"/>
          <a:ext cx="11536871" cy="640803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3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1245">
                  <a:extLst>
                    <a:ext uri="{9D8B030D-6E8A-4147-A177-3AD203B41FA5}">
                      <a16:colId xmlns:a16="http://schemas.microsoft.com/office/drawing/2014/main" val="3789248494"/>
                    </a:ext>
                  </a:extLst>
                </a:gridCol>
                <a:gridCol w="2038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8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62">
                <a:tc gridSpan="2">
                  <a:txBody>
                    <a:bodyPr/>
                    <a:lstStyle/>
                    <a:p>
                      <a:pPr marR="2540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R="2540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Види тварин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17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Полісся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Степи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Українські Карпати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Кримські гори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48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Ссавці</a:t>
                      </a: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травоїдні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Кабан дикий, косуля, лось, олень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Сайгак, степовий зубр, бик-тур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Карпатський благородний олень, серна, лось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Олень, косуля, муфлон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671">
                <a:tc vMerge="1">
                  <a:txBody>
                    <a:bodyPr/>
                    <a:lstStyle/>
                    <a:p>
                      <a:pPr marL="368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D6009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гри­зуни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Білка, соня лісова, миша-полівка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Ховрах сірий, тушканчик, полівки, кролик дикий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Миша-полівка, білка, </a:t>
                      </a:r>
                      <a:r>
                        <a:rPr lang="uk-UA" sz="1600" b="0" dirty="0" err="1">
                          <a:effectLst/>
                        </a:rPr>
                        <a:t>бурозубка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Лісові миші, білка- </a:t>
                      </a:r>
                      <a:r>
                        <a:rPr lang="uk-UA" sz="1600" b="0" dirty="0" err="1">
                          <a:effectLst/>
                        </a:rPr>
                        <a:t>телевутка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25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25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25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кома­хоїдні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Борсук, кріт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Їжак вухатий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Борсук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Борсук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66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хижаки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Рись, кіт лісовий, вовк, лисиця зви­чайна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Лисиця- корсак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Рись, бурий ведмідь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Куниця кам'яна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7380">
                <a:tc gridSpan="2">
                  <a:txBody>
                    <a:bodyPr/>
                    <a:lstStyle/>
                    <a:p>
                      <a:pPr marR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R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Птахи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Рябчик, тетерук, глухар, яструб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Жайворонок, дрохва, куріпка сіра, журавель степовий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Чорний шишкар, сокіл-сапсан, орел, беркут, глу­хар, тетерук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Гриф чорний, сип білоголовий, сойка чорноголова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3339">
                <a:tc gridSpan="2">
                  <a:txBody>
                    <a:bodyPr/>
                    <a:lstStyle/>
                    <a:p>
                      <a:pPr marR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R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Плазуни</a:t>
                      </a:r>
                      <a:endParaRPr lang="ru-RU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Гадюка зви­чайна, вуж, веретільниця, мідянка, ящірка прудка</a:t>
                      </a:r>
                      <a:endParaRPr lang="ru-RU" sz="11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Полоз </a:t>
                      </a:r>
                      <a:r>
                        <a:rPr lang="uk-UA" sz="1600" b="0" dirty="0" err="1">
                          <a:effectLst/>
                        </a:rPr>
                        <a:t>жовтобрюхий</a:t>
                      </a:r>
                      <a:r>
                        <a:rPr lang="uk-UA" sz="1600" b="0" dirty="0">
                          <a:effectLst/>
                        </a:rPr>
                        <a:t>, гадюка степова</a:t>
                      </a:r>
                      <a:endParaRPr lang="ru-RU" sz="11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Полоз, гадюка, мідянка</a:t>
                      </a:r>
                      <a:endParaRPr lang="ru-RU" sz="11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Гекон кримський, ящірки</a:t>
                      </a:r>
                      <a:endParaRPr lang="ru-RU" sz="11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37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86A790D-E502-4F26-9879-7032146DD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101" y="202642"/>
            <a:ext cx="11595798" cy="5562600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uk-UA" dirty="0" err="1"/>
              <a:t>Найбагатший</a:t>
            </a:r>
            <a:r>
              <a:rPr lang="ru-RU" altLang="uk-UA" dirty="0"/>
              <a:t> </a:t>
            </a:r>
            <a:r>
              <a:rPr lang="ru-RU" altLang="uk-UA" dirty="0" err="1"/>
              <a:t>тваринний</a:t>
            </a:r>
            <a:r>
              <a:rPr lang="ru-RU" altLang="uk-UA" dirty="0"/>
              <a:t> </a:t>
            </a:r>
            <a:r>
              <a:rPr lang="ru-RU" altLang="uk-UA" dirty="0" err="1"/>
              <a:t>світ</a:t>
            </a:r>
            <a:r>
              <a:rPr lang="ru-RU" altLang="uk-UA" dirty="0"/>
              <a:t> в </a:t>
            </a:r>
            <a:r>
              <a:rPr lang="ru-RU" altLang="uk-UA" dirty="0" err="1"/>
              <a:t>Україні</a:t>
            </a:r>
            <a:r>
              <a:rPr lang="ru-RU" altLang="uk-UA" dirty="0"/>
              <a:t> </a:t>
            </a:r>
            <a:r>
              <a:rPr lang="ru-RU" altLang="uk-UA" dirty="0" err="1"/>
              <a:t>нині</a:t>
            </a:r>
            <a:r>
              <a:rPr lang="ru-RU" altLang="uk-UA" dirty="0"/>
              <a:t> у </a:t>
            </a:r>
            <a:r>
              <a:rPr lang="ru-RU" altLang="uk-UA" dirty="0" err="1">
                <a:solidFill>
                  <a:schemeClr val="accent2">
                    <a:lumMod val="75000"/>
                  </a:schemeClr>
                </a:solidFill>
              </a:rPr>
              <a:t>лісових</a:t>
            </a:r>
            <a:r>
              <a:rPr lang="ru-RU" altLang="uk-UA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uk-UA" dirty="0" err="1">
                <a:solidFill>
                  <a:schemeClr val="accent2">
                    <a:lumMod val="75000"/>
                  </a:schemeClr>
                </a:solidFill>
              </a:rPr>
              <a:t>масивах</a:t>
            </a:r>
            <a:r>
              <a:rPr lang="ru-RU" altLang="uk-UA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uk-UA" dirty="0" err="1">
                <a:solidFill>
                  <a:schemeClr val="accent2">
                    <a:lumMod val="75000"/>
                  </a:schemeClr>
                </a:solidFill>
              </a:rPr>
              <a:t>Полісся</a:t>
            </a:r>
            <a:r>
              <a:rPr lang="ru-RU" altLang="uk-UA" dirty="0">
                <a:solidFill>
                  <a:schemeClr val="accent2">
                    <a:lumMod val="75000"/>
                  </a:schemeClr>
                </a:solidFill>
              </a:rPr>
              <a:t> та Карпат</a:t>
            </a:r>
            <a:r>
              <a:rPr lang="ru-RU" altLang="uk-UA" dirty="0"/>
              <a:t>, де </a:t>
            </a:r>
            <a:r>
              <a:rPr lang="ru-RU" altLang="uk-UA" dirty="0" err="1"/>
              <a:t>водяться</a:t>
            </a:r>
            <a:r>
              <a:rPr lang="ru-RU" altLang="uk-UA" dirty="0"/>
              <a:t> 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dirty="0" err="1"/>
              <a:t>благородний</a:t>
            </a:r>
            <a:r>
              <a:rPr lang="ru-RU" altLang="uk-UA" dirty="0"/>
              <a:t> олень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dirty="0"/>
              <a:t>лось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dirty="0" err="1"/>
              <a:t>козуля</a:t>
            </a:r>
            <a:endParaRPr lang="ru-RU" altLang="uk-UA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dirty="0"/>
              <a:t>дика </a:t>
            </a:r>
            <a:r>
              <a:rPr lang="ru-RU" altLang="uk-UA" dirty="0" err="1"/>
              <a:t>свиня</a:t>
            </a:r>
            <a:endParaRPr lang="ru-RU" altLang="uk-UA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uk-UA" dirty="0"/>
              <a:t>				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FFEE6FD9-3C72-4D9B-BFA8-4E5BE0E8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8547" y="698510"/>
            <a:ext cx="4255352" cy="324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44D79283-4927-47E9-8F05-36F4D447E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661" y="1681197"/>
            <a:ext cx="4255351" cy="3101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6674C8EC-E7A3-4D08-A17E-ADF1C100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92" y="3670247"/>
            <a:ext cx="4038978" cy="30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D6A5F640-3FEB-4957-BED1-9B409A85D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06" y="3350822"/>
            <a:ext cx="4038978" cy="3245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40CA9E-2C23-4589-BAFA-4BF8543BDBC7}"/>
              </a:ext>
            </a:extLst>
          </p:cNvPr>
          <p:cNvSpPr txBox="1"/>
          <p:nvPr/>
        </p:nvSpPr>
        <p:spPr>
          <a:xfrm>
            <a:off x="314472" y="330688"/>
            <a:ext cx="60943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рись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лісовий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кіт</a:t>
            </a:r>
            <a:endParaRPr lang="uk-UA" sz="1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білка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лісова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куниця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лісова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соня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бобер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чорний</a:t>
            </a:r>
            <a:r>
              <a:rPr kumimoji="0" lang="ru-RU" alt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ru-RU" alt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тхір</a:t>
            </a:r>
            <a:endParaRPr lang="ru-RU" altLang="uk-UA" sz="2400" dirty="0">
              <a:solidFill>
                <a:srgbClr val="000066"/>
              </a:solidFill>
              <a:latin typeface="Arial Black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9DA8751-A363-49AC-896E-64F39E86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185" y="248064"/>
            <a:ext cx="2701342" cy="3952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EB619D24-2E9A-4228-8189-A5BE5E1D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54" y="4387343"/>
            <a:ext cx="3338185" cy="206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916C49B5-A465-4EB7-832D-A490F2F8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61" y="3512306"/>
            <a:ext cx="2491905" cy="305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FF9B060E-3420-48E9-BFE2-C1A8C17B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23" t="15254" r="5231" b="15254"/>
          <a:stretch>
            <a:fillRect/>
          </a:stretch>
        </p:blipFill>
        <p:spPr bwMode="auto">
          <a:xfrm>
            <a:off x="3420369" y="330688"/>
            <a:ext cx="3338184" cy="206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D67DD7B-D67F-4063-93D0-2CD1BBED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6604"/>
            <a:ext cx="3338185" cy="206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DD9988E-3079-44E5-ABFD-236E44DA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11" y="2870139"/>
            <a:ext cx="3338185" cy="206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92D7D66-1ED1-4540-BB1C-F71D7337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06" y="4628504"/>
            <a:ext cx="3338185" cy="206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3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AEFF132F-F330-4483-89AC-915C295D8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1692" y="-304800"/>
            <a:ext cx="11485266" cy="2716404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FontTx/>
              <a:buNone/>
            </a:pPr>
            <a:r>
              <a:rPr lang="ru-RU" altLang="uk-UA" sz="4000" dirty="0"/>
              <a:t>    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uk-UA" dirty="0" err="1"/>
              <a:t>Трапляються</a:t>
            </a:r>
            <a:r>
              <a:rPr lang="ru-RU" altLang="uk-UA" dirty="0"/>
              <a:t> 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dirty="0" err="1"/>
              <a:t>бурі</a:t>
            </a:r>
            <a:r>
              <a:rPr lang="ru-RU" altLang="uk-UA" dirty="0"/>
              <a:t> </a:t>
            </a:r>
            <a:r>
              <a:rPr lang="ru-RU" altLang="uk-UA" dirty="0" err="1"/>
              <a:t>ведмеді</a:t>
            </a:r>
            <a:endParaRPr lang="ru-RU" altLang="uk-UA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dirty="0"/>
              <a:t>зубри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altLang="uk-UA" dirty="0" err="1"/>
              <a:t>вовки</a:t>
            </a:r>
            <a:endParaRPr lang="ru-RU" altLang="uk-UA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uk-UA" dirty="0"/>
          </a:p>
          <a:p>
            <a:pPr>
              <a:lnSpc>
                <a:spcPct val="90000"/>
              </a:lnSpc>
            </a:pPr>
            <a:endParaRPr lang="ru-RU" altLang="uk-UA" sz="4000" dirty="0">
              <a:solidFill>
                <a:srgbClr val="FFFF00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0FE7A6E-37F5-40EE-912A-CBF877E4F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9427" y="237854"/>
            <a:ext cx="4772916" cy="3483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51DC158A-18AD-44E8-A77A-DD70AB1D8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2" y="1979525"/>
            <a:ext cx="4772917" cy="342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A9842830-27A2-4B51-A835-5E80D4B2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485" y="3143646"/>
            <a:ext cx="4772916" cy="348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theme/theme1.xml><?xml version="1.0" encoding="utf-8"?>
<a:theme xmlns:a="http://schemas.openxmlformats.org/drawingml/2006/main" name="8 кл">
  <a:themeElements>
    <a:clrScheme name="Другая 47">
      <a:dk1>
        <a:srgbClr val="000066"/>
      </a:dk1>
      <a:lt1>
        <a:sysClr val="window" lastClr="FFFFFF"/>
      </a:lt1>
      <a:dk2>
        <a:srgbClr val="000066"/>
      </a:dk2>
      <a:lt2>
        <a:srgbClr val="2BE4FD"/>
      </a:lt2>
      <a:accent1>
        <a:srgbClr val="0A658C"/>
      </a:accent1>
      <a:accent2>
        <a:srgbClr val="0A0AFF"/>
      </a:accent2>
      <a:accent3>
        <a:srgbClr val="000077"/>
      </a:accent3>
      <a:accent4>
        <a:srgbClr val="00B0F0"/>
      </a:accent4>
      <a:accent5>
        <a:srgbClr val="000066"/>
      </a:accent5>
      <a:accent6>
        <a:srgbClr val="0E57C4"/>
      </a:accent6>
      <a:hlink>
        <a:srgbClr val="0A0AFF"/>
      </a:hlink>
      <a:folHlink>
        <a:srgbClr val="3EBBF0"/>
      </a:folHlink>
    </a:clrScheme>
    <a:fontScheme name="Другая 6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 кл" id="{8386A32A-CB3C-4231-B1E8-E7751FF11BED}" vid="{C5418DE1-AB09-48D0-93A0-E5EEB219624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 кл</Template>
  <TotalTime>1299</TotalTime>
  <Words>711</Words>
  <Application>Microsoft Office PowerPoint</Application>
  <PresentationFormat>Широкоэкранный</PresentationFormat>
  <Paragraphs>180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Wingdings</vt:lpstr>
      <vt:lpstr>8 кл</vt:lpstr>
      <vt:lpstr>Тваринний світ України  Різноманітність тваринного світу Закономірності поширення тваринного світу в Україні</vt:lpstr>
      <vt:lpstr>Пригадайте</vt:lpstr>
      <vt:lpstr>Різноманітність тваринного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Тваринні ресурси</vt:lpstr>
      <vt:lpstr>Презентация PowerPoint</vt:lpstr>
      <vt:lpstr>Вплив людини на тваринний світ</vt:lpstr>
      <vt:lpstr>Презентация PowerPoint</vt:lpstr>
      <vt:lpstr>Презентация PowerPoint</vt:lpstr>
      <vt:lpstr>Підсумуємо</vt:lpstr>
      <vt:lpstr>Тваринний світ України  Різноманітність тваринного світу Закономірності поширення тваринного світу в Україні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Тваринний світ України  Різноманітність рослинності  Закономірності поширення рослинного покриву в Україні</dc:title>
  <dc:creator>Пользователь</dc:creator>
  <cp:lastModifiedBy>Пользователь</cp:lastModifiedBy>
  <cp:revision>3</cp:revision>
  <dcterms:created xsi:type="dcterms:W3CDTF">2023-01-02T18:42:08Z</dcterms:created>
  <dcterms:modified xsi:type="dcterms:W3CDTF">2023-01-19T09:28:47Z</dcterms:modified>
</cp:coreProperties>
</file>