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470" r:id="rId3"/>
    <p:sldId id="377" r:id="rId4"/>
    <p:sldId id="566" r:id="rId5"/>
    <p:sldId id="567" r:id="rId6"/>
    <p:sldId id="530" r:id="rId7"/>
    <p:sldId id="568" r:id="rId8"/>
    <p:sldId id="569" r:id="rId9"/>
    <p:sldId id="570" r:id="rId10"/>
    <p:sldId id="552" r:id="rId11"/>
    <p:sldId id="571" r:id="rId12"/>
    <p:sldId id="572" r:id="rId13"/>
    <p:sldId id="553" r:id="rId14"/>
    <p:sldId id="573" r:id="rId15"/>
    <p:sldId id="574" r:id="rId16"/>
    <p:sldId id="575" r:id="rId17"/>
    <p:sldId id="554" r:id="rId18"/>
    <p:sldId id="576" r:id="rId19"/>
    <p:sldId id="577" r:id="rId20"/>
    <p:sldId id="409" r:id="rId21"/>
    <p:sldId id="336" r:id="rId22"/>
    <p:sldId id="337" r:id="rId23"/>
    <p:sldId id="264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ll" initials="D" lastIdx="1" clrIdx="0">
    <p:extLst>
      <p:ext uri="{19B8F6BF-5375-455C-9EA6-DF929625EA0E}">
        <p15:presenceInfo xmlns:p15="http://schemas.microsoft.com/office/powerpoint/2012/main" userId="Del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5A43"/>
    <a:srgbClr val="584332"/>
    <a:srgbClr val="00B6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47" autoAdjust="0"/>
    <p:restoredTop sz="64251" autoAdjust="0"/>
  </p:normalViewPr>
  <p:slideViewPr>
    <p:cSldViewPr snapToGrid="0">
      <p:cViewPr varScale="1">
        <p:scale>
          <a:sx n="56" d="100"/>
          <a:sy n="56" d="100"/>
        </p:scale>
        <p:origin x="1589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1D86A0-1217-4E7B-9444-3CA2B7EAE60B}" type="datetimeFigureOut">
              <a:rPr lang="ru-RU" smtClean="0"/>
              <a:pPr/>
              <a:t>05.02.2023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B782C8-2FDC-4492-87C1-335491D2FD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05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4710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Відфільтруємо записи таблиці КАДРИ за значенням поля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Освіта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Упорядкуємо записи таблиці КАДРИ за значенням поля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Освіта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Встановлюємо курсор на назві «середня» цього поля й натискаємо кнопку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Виділення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групі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Сортування й Фільтр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Відкриється меню з умовами.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Вибираємо першу умову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Дорівнює «середня»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Відкриється таблиця, вміст якої ми бачимо на слайді.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2596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 нижній частині таблиці висвітиться кнопка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Відфільтровано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(або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 відфільтровано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це означає, що записи відфільтровані (або не відфільтровані). Натискаючи цю кнопку, можна вмикати й вимикати фільтрування. До відфільтрованих записів можна застосовувати ще кілька фільтрів, наприклад, за значенням полів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Посада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Оклад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тощо.</a:t>
            </a:r>
            <a:endParaRPr lang="en-US" dirty="0" smtClean="0">
              <a:effectLst/>
            </a:endParaRP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6363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Використовуючи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фільтр за формою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можна вводити критерії у поля таблиці умов.</a:t>
            </a:r>
            <a:endParaRPr lang="en-US" dirty="0" smtClean="0">
              <a:effectLst/>
            </a:endParaRP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7396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Щоб відкрити таблицю умов необхідно виконати певні дії:</a:t>
            </a:r>
            <a:endParaRPr lang="en-US" dirty="0" smtClean="0">
              <a:effectLst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у розділі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Сортування і фільтр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відкриваємо меню кнопки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Параметри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розширеного фільтра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й виконуємо команду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Розширений фільтр/сортування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Відкриється перелік полів таблиці, а в нижній частині вікна – таблиця конструктора;</a:t>
            </a:r>
            <a:endParaRPr lang="en-US" dirty="0" smtClean="0">
              <a:effectLst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у таблицю конструктора, наприклад із відфільтрованої таблиці КАДРИ, перенесемо назву поля, у яке буде вводитись критерій. Для перенесення назви поля достатньо двічі клацнути його ім’я в таблиці. Перенесемо, наприклад, ім’я поля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Стаж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  <a:endParaRPr lang="en-US" dirty="0" smtClean="0">
              <a:effectLst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у таблиці конструктора в запис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Критерії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цього поля введемо умову, наприклад, </a:t>
            </a:r>
            <a:r>
              <a:rPr lang="ru-R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&gt;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16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Далі відкривається меню кнопки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Параметри розширеного фільтра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у якому виконуємо команду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Застосувати фільтр/сортування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Результат бачимо на слайді.</a:t>
            </a:r>
            <a:endParaRPr lang="en-US" dirty="0" smtClean="0">
              <a:effectLst/>
            </a:endParaRP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2321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 таблиці умов можна задати довільну кількість критеріїв фільтрування, які об’єднуються операторами І/АБО.</a:t>
            </a:r>
            <a:endParaRPr lang="en-US" dirty="0" smtClean="0">
              <a:effectLst/>
            </a:endParaRP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8286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 таблицями в середовищі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Access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можна виконувати такі операції: перейменовувати, видаляти, копіювати.</a:t>
            </a:r>
            <a:endParaRPr lang="en-US" dirty="0" smtClean="0">
              <a:effectLst/>
            </a:endParaRPr>
          </a:p>
          <a:p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Перейменувати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таблицю можна за допомогою її контекстного меню. Воно відкривається клацанням імені таблиці в області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Усі об’єкти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Для перейменування таблиці слід виконати команду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Перейменувати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Після цього також у області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Усі об’єкти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текстове поле таблиці необхідно ввести нове ім’я і натиснути клавішу 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Enter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Слід пам'ятати, що після цього необхідно змінити це ім’я в усіх об’єктах бази даних (запитах звітах та інших об’єктах).</a:t>
            </a:r>
            <a:endParaRPr lang="en-US" dirty="0" smtClean="0">
              <a:effectLst/>
            </a:endParaRP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5228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видалення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таблиці також можна скористатися її контекстним меню, у якому необхідно виконати команду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Видалити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 smtClean="0">
              <a:effectLst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dirty="0" smtClean="0">
              <a:effectLst/>
            </a:endParaRP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1460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копіювання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таблиці в контекстному меню виконується команда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Копіювати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Потім ще раз викликається контекстне меню й виконується команда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Вставити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Відкривається вікно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Вставлення таблиці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У поле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Ім’я таблиці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слід увести нове ім’я й використати один із перемикачів, розташованих нижче. Якщо таблиця копіюється повністю, застосовується перемикач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Структура та дані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Після цього натискаємо кнопку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ОК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736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Згадаємо, що за замовчуванням записи таблиці виводяться впорядкованими за значенням первинного ключа. Проте часто виникає необхідність отримати записи, впорядковані за значенням інших полів. У системі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Access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передбачено сортування записів за значеннями одного та кількох полів.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9534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Сортуванням називають розташування записів таблиці в порядку зростання чи спадання значень певного поля.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345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Сортування найчастіше застосовують у випадках, коли:</a:t>
            </a:r>
            <a:endParaRPr lang="en-US" dirty="0" smtClean="0">
              <a:effectLst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необхідно дізнатися, які об’єкти мають малі, великі, найменші або найбільші значення тих чи інших параметрів (адже після сортування такі об’єкти розміщуватимуться на початку таблиці);</a:t>
            </a:r>
            <a:endParaRPr lang="en-US" dirty="0" smtClean="0">
              <a:effectLst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потрібно згрупувати об’єкти за певним параметром, тобто розташувати поряд об’єкти з однаковими чи близькими його значеннями.</a:t>
            </a:r>
            <a:endParaRPr lang="en-US" dirty="0" smtClean="0">
              <a:effectLst/>
            </a:endParaRP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21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сортування за значенням одного поля слід його відмітити й натиснути кнопку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 зростанням (А→Я)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або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 спаданням (Я→А).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Можна також скористатися контекстним меню поля, у якому слід виконати аналогічні команди.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5909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сортування за кількома полями необхідно виділити ці поля й скористатися одним зі вказаних способів. Сортування виконується спочатку за значенням лівого виділеного поля. Якщо в ньому є поля, значення яких збігаються, то певні записи впорядковуються за значенням наступного поля. </a:t>
            </a:r>
            <a:endParaRPr lang="en-US" dirty="0" smtClean="0">
              <a:effectLst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dirty="0" smtClean="0">
              <a:effectLst/>
            </a:endParaRP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7128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Наприклад, унаслідок сортування записів За зростанням за значенням полів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Освіта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й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Стаж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таблиці КАДРИ отримаємо розміщення записів, зображене на слайді.</a:t>
            </a:r>
            <a:endParaRPr lang="en-US" dirty="0" smtClean="0"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Основне впорядкування виконане за зростанням значення поля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Освіта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Записи з однаковими значеннями цього поля впорядковані за зростанням значення поля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Стаж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 smtClean="0">
              <a:effectLst/>
            </a:endParaRP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5528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Фільтрація – це вибір із таблиці записів, які містять задане значення в обраних полях. Наприклад, якщо здійснити фільтрацію записів таблиці КАДРИ більше або дорівнює 24 у полі Стаж, то отримаємо записи з прізвищами Сокіл Т.Л. і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Шрамко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Т.Л.</a:t>
            </a:r>
            <a:endParaRPr lang="en-US" dirty="0" smtClean="0">
              <a:effectLst/>
            </a:endParaRP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01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Access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забезпечується фільтрація за виділенням і за формою.</a:t>
            </a:r>
            <a:endParaRPr lang="en-US" dirty="0" smtClean="0">
              <a:effectLst/>
            </a:endParaRPr>
          </a:p>
          <a:p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Фільтрація за виділенням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це вибір записів на основі значень поточного поля.</a:t>
            </a:r>
            <a:endParaRPr lang="en-US" dirty="0" smtClean="0">
              <a:effectLst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її реалізації спочатку слід упорядкувати записи за значенням поля, яке використовується у фільтрації. Потім необхідно встановити курсор на тому значенні поля, за яким буде виконуватись фільтрація, і натиснути на кнопку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Виділення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групі 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Сортування й фільтр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Далі слід вибрати необхідну умову в меню, що відкриється.</a:t>
            </a:r>
            <a:endParaRPr lang="en-US" dirty="0" smtClean="0">
              <a:effectLst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dirty="0" smtClean="0">
              <a:effectLst/>
            </a:endParaRP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496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ED74D-05D6-4FA5-A0FE-FCFB5667ECCF}" type="datetime4">
              <a:rPr lang="uk-UA" smtClean="0"/>
              <a:pPr/>
              <a:t>5 лютого 2023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16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A0754-E3B3-4AE5-8334-5A7D8D99D0DF}" type="datetime4">
              <a:rPr lang="uk-UA" smtClean="0"/>
              <a:pPr/>
              <a:t>5 лютого 2023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539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3D4D5-8B29-41CC-AD9F-D860F61E6732}" type="datetime4">
              <a:rPr lang="uk-UA" smtClean="0"/>
              <a:pPr/>
              <a:t>5 лютого 2023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986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C26BE-B476-4F10-92EF-5E8F098F3FFD}" type="datetime4">
              <a:rPr lang="uk-UA" smtClean="0"/>
              <a:pPr/>
              <a:t>5 лютого 2023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637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AD0A-BC18-4447-81C4-B70106899EEB}" type="datetime4">
              <a:rPr lang="uk-UA" smtClean="0"/>
              <a:pPr/>
              <a:t>5 лютого 2023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277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71C79-03A4-43EF-BF0B-2A1838ED8C3B}" type="datetime4">
              <a:rPr lang="uk-UA" smtClean="0"/>
              <a:pPr/>
              <a:t>5 лютого 2023 р.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297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CC2F-78EE-4DAB-AE28-7EE2FCCC9D7F}" type="datetime4">
              <a:rPr lang="uk-UA" smtClean="0"/>
              <a:pPr/>
              <a:t>5 лютого 2023 р.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176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6C602-D7B2-436E-A38A-787D03AA4BB5}" type="datetime4">
              <a:rPr lang="uk-UA" smtClean="0"/>
              <a:pPr/>
              <a:t>5 лютого 2023 р.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965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CF5C9-C2CE-4824-BBA2-613C7A3A53DD}" type="datetime4">
              <a:rPr lang="uk-UA" smtClean="0"/>
              <a:pPr/>
              <a:t>5 лютого 2023 р.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863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204E-09AB-4BA8-9868-771DB87F4C88}" type="datetime4">
              <a:rPr lang="uk-UA" smtClean="0"/>
              <a:pPr/>
              <a:t>5 лютого 2023 р.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191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AD62B-D05C-4AD1-AE28-D2EA13C2ADAF}" type="datetime4">
              <a:rPr lang="uk-UA" smtClean="0"/>
              <a:pPr/>
              <a:t>5 лютого 2023 р.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429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E0679-F8D0-4550-BE94-D8E867DD5806}" type="datetime4">
              <a:rPr lang="uk-UA" smtClean="0"/>
              <a:pPr/>
              <a:t>5 лютого 2023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02481-857D-442F-835B-10F8CC6423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774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6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wmf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8123" y="1164384"/>
            <a:ext cx="1662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Сьогодн</a:t>
            </a:r>
            <a:r>
              <a:rPr lang="uk-UA" sz="2400" b="1" dirty="0">
                <a:solidFill>
                  <a:schemeClr val="bg1"/>
                </a:solidFill>
              </a:rPr>
              <a:t>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1171157" y="1617074"/>
            <a:ext cx="1756555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400" b="1" smtClean="0">
                <a:solidFill>
                  <a:schemeClr val="bg1"/>
                </a:solidFill>
              </a:rPr>
              <a:pPr algn="ctr"/>
              <a:t>05.02.2023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B8F9FE-FD7D-4D5E-A4F0-5CB7444DCCD6}"/>
              </a:ext>
            </a:extLst>
          </p:cNvPr>
          <p:cNvSpPr txBox="1"/>
          <p:nvPr/>
        </p:nvSpPr>
        <p:spPr>
          <a:xfrm>
            <a:off x="1218123" y="2644170"/>
            <a:ext cx="1581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Урок</a:t>
            </a:r>
          </a:p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№ 42</a:t>
            </a:r>
            <a:endParaRPr lang="ru-RU" sz="4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BD5F42-DCD4-4828-A98A-C0B8D74F6F8F}"/>
              </a:ext>
            </a:extLst>
          </p:cNvPr>
          <p:cNvSpPr txBox="1"/>
          <p:nvPr/>
        </p:nvSpPr>
        <p:spPr>
          <a:xfrm>
            <a:off x="850106" y="368121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Інформатика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52336" y="4453035"/>
            <a:ext cx="88789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6000" b="1" dirty="0">
                <a:solidFill>
                  <a:srgbClr val="584332"/>
                </a:solidFill>
              </a:rPr>
              <a:t>Фільтрація та сортування даних у таблицях</a:t>
            </a:r>
          </a:p>
        </p:txBody>
      </p:sp>
      <p:pic>
        <p:nvPicPr>
          <p:cNvPr id="4" name="Picture 2" descr="cloud server">
            <a:extLst>
              <a:ext uri="{FF2B5EF4-FFF2-40B4-BE49-F238E27FC236}">
                <a16:creationId xmlns:a16="http://schemas.microsoft.com/office/drawing/2014/main" id="{56AF7FA4-A323-4AE7-9429-110401B669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1" b="4229"/>
          <a:stretch/>
        </p:blipFill>
        <p:spPr bwMode="auto">
          <a:xfrm>
            <a:off x="8276857" y="241456"/>
            <a:ext cx="3660018" cy="3508909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67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05.02.2023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Фільтрація записів у таблиці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B5335C4-0A2D-4245-9340-2532E91F213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810" y="1696278"/>
            <a:ext cx="2838448" cy="4210641"/>
          </a:xfrm>
          <a:prstGeom prst="rect">
            <a:avLst/>
          </a:prstGeom>
        </p:spPr>
      </p:pic>
      <p:sp>
        <p:nvSpPr>
          <p:cNvPr id="11" name="Скругленный прямоугольник 1">
            <a:extLst>
              <a:ext uri="{FF2B5EF4-FFF2-40B4-BE49-F238E27FC236}">
                <a16:creationId xmlns:a16="http://schemas.microsoft.com/office/drawing/2014/main" id="{29293A32-479C-4BC0-98AC-3B049F8F9A77}"/>
              </a:ext>
            </a:extLst>
          </p:cNvPr>
          <p:cNvSpPr/>
          <p:nvPr/>
        </p:nvSpPr>
        <p:spPr>
          <a:xfrm>
            <a:off x="3646831" y="1854297"/>
            <a:ext cx="8265768" cy="4052622"/>
          </a:xfrm>
          <a:prstGeom prst="roundRect">
            <a:avLst>
              <a:gd name="adj" fmla="val 7154"/>
            </a:avLst>
          </a:prstGeom>
          <a:solidFill>
            <a:srgbClr val="58433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5400" b="1" dirty="0">
                <a:solidFill>
                  <a:srgbClr val="FFFF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Фільтрація </a:t>
            </a:r>
            <a:r>
              <a:rPr lang="uk-UA" sz="5400" b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– це вибір із таблиці записів, які містять задане значення в обраних полях</a:t>
            </a:r>
            <a:r>
              <a:rPr lang="ru-RU" sz="5400" b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5400" b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4800" b="1" dirty="0">
              <a:solidFill>
                <a:schemeClr val="bg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FEF60D6-C09F-453B-9FE1-40DD22F6CF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8450" y="1218143"/>
            <a:ext cx="10173610" cy="5495566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</p:spTree>
    <p:extLst>
      <p:ext uri="{BB962C8B-B14F-4D97-AF65-F5344CB8AC3E}">
        <p14:creationId xmlns:p14="http://schemas.microsoft.com/office/powerpoint/2010/main" val="386244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05.02.2023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Фільтрація записів у таблиці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B5335C4-0A2D-4245-9340-2532E91F213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1476" y="1696278"/>
            <a:ext cx="2838448" cy="4210641"/>
          </a:xfrm>
          <a:prstGeom prst="rect">
            <a:avLst/>
          </a:prstGeom>
        </p:spPr>
      </p:pic>
      <p:sp>
        <p:nvSpPr>
          <p:cNvPr id="11" name="Скругленный прямоугольник 1">
            <a:extLst>
              <a:ext uri="{FF2B5EF4-FFF2-40B4-BE49-F238E27FC236}">
                <a16:creationId xmlns:a16="http://schemas.microsoft.com/office/drawing/2014/main" id="{29293A32-479C-4BC0-98AC-3B049F8F9A77}"/>
              </a:ext>
            </a:extLst>
          </p:cNvPr>
          <p:cNvSpPr/>
          <p:nvPr/>
        </p:nvSpPr>
        <p:spPr>
          <a:xfrm>
            <a:off x="2989245" y="1221605"/>
            <a:ext cx="9021279" cy="2004196"/>
          </a:xfrm>
          <a:prstGeom prst="roundRect">
            <a:avLst>
              <a:gd name="adj" fmla="val 7154"/>
            </a:avLst>
          </a:prstGeom>
          <a:solidFill>
            <a:srgbClr val="58433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4000" b="1" dirty="0">
                <a:solidFill>
                  <a:srgbClr val="FFFF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Фільтрація за виділенням </a:t>
            </a:r>
            <a:r>
              <a:rPr lang="uk-UA" sz="4000" b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– це вибір записів на основі значень поточного поля.</a:t>
            </a:r>
            <a:endParaRPr lang="uk-UA" sz="3600" b="1" dirty="0">
              <a:solidFill>
                <a:schemeClr val="bg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58FB7A-DC8A-4A9D-B3BA-5AB3182342BD}"/>
              </a:ext>
            </a:extLst>
          </p:cNvPr>
          <p:cNvSpPr txBox="1"/>
          <p:nvPr/>
        </p:nvSpPr>
        <p:spPr>
          <a:xfrm>
            <a:off x="2989245" y="3318570"/>
            <a:ext cx="902127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uk-UA" sz="3200" dirty="0">
                <a:solidFill>
                  <a:srgbClr val="584332"/>
                </a:solidFill>
              </a:rPr>
              <a:t>Упорядковуємо записи за значенням поля, яке використовується у фільтрації.</a:t>
            </a:r>
          </a:p>
          <a:p>
            <a:pPr marL="342900" indent="-342900">
              <a:buAutoNum type="arabicPeriod"/>
            </a:pPr>
            <a:r>
              <a:rPr lang="uk-UA" sz="3200" dirty="0">
                <a:solidFill>
                  <a:srgbClr val="584332"/>
                </a:solidFill>
              </a:rPr>
              <a:t>Встановлюємо курсор на тому значенні поля, за яким буде виконуватись фільтрація.</a:t>
            </a:r>
          </a:p>
          <a:p>
            <a:pPr marL="342900" indent="-342900">
              <a:buAutoNum type="arabicPeriod"/>
            </a:pPr>
            <a:r>
              <a:rPr lang="uk-UA" sz="3200" dirty="0">
                <a:solidFill>
                  <a:srgbClr val="584332"/>
                </a:solidFill>
              </a:rPr>
              <a:t> Натискаємо на кнопку </a:t>
            </a:r>
            <a:r>
              <a:rPr lang="uk-UA" sz="3200" b="1" i="1" dirty="0">
                <a:solidFill>
                  <a:srgbClr val="584332"/>
                </a:solidFill>
              </a:rPr>
              <a:t>Виділення</a:t>
            </a:r>
            <a:r>
              <a:rPr lang="uk-UA" sz="3200" dirty="0">
                <a:solidFill>
                  <a:srgbClr val="584332"/>
                </a:solidFill>
              </a:rPr>
              <a:t> в групі </a:t>
            </a:r>
            <a:r>
              <a:rPr lang="uk-UA" sz="3200" b="1" i="1" dirty="0">
                <a:solidFill>
                  <a:srgbClr val="584332"/>
                </a:solidFill>
              </a:rPr>
              <a:t>Сортування й фільтр</a:t>
            </a:r>
            <a:r>
              <a:rPr lang="uk-UA" sz="3200" dirty="0">
                <a:solidFill>
                  <a:srgbClr val="584332"/>
                </a:solidFill>
              </a:rPr>
              <a:t>. Далі слід вибрати необхідну умову в меню, що відкриється.</a:t>
            </a:r>
          </a:p>
        </p:txBody>
      </p:sp>
    </p:spTree>
    <p:extLst>
      <p:ext uri="{BB962C8B-B14F-4D97-AF65-F5344CB8AC3E}">
        <p14:creationId xmlns:p14="http://schemas.microsoft.com/office/powerpoint/2010/main" val="315866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05.02.2023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Фільтрація записів у таблиці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D5BA5C-453C-477A-86D9-E7D27441A7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562" y="1320800"/>
            <a:ext cx="9922876" cy="5281062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3EBBD7BC-B40C-4831-B858-7D34AFABEE56}"/>
              </a:ext>
            </a:extLst>
          </p:cNvPr>
          <p:cNvSpPr/>
          <p:nvPr/>
        </p:nvSpPr>
        <p:spPr>
          <a:xfrm>
            <a:off x="3467100" y="1790700"/>
            <a:ext cx="838200" cy="203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DED287-7116-43D0-B191-9465ABC818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329" y="1320800"/>
            <a:ext cx="9942109" cy="5281062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  <p:sp>
        <p:nvSpPr>
          <p:cNvPr id="12" name="Стрілка: вправо 11">
            <a:extLst>
              <a:ext uri="{FF2B5EF4-FFF2-40B4-BE49-F238E27FC236}">
                <a16:creationId xmlns:a16="http://schemas.microsoft.com/office/drawing/2014/main" id="{F66C9D7E-6996-43B6-AAE5-63256F042709}"/>
              </a:ext>
            </a:extLst>
          </p:cNvPr>
          <p:cNvSpPr/>
          <p:nvPr/>
        </p:nvSpPr>
        <p:spPr>
          <a:xfrm>
            <a:off x="3886200" y="1758845"/>
            <a:ext cx="543339" cy="23505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B31215C1-03F4-45AD-A5C0-4B3A711EC069}"/>
              </a:ext>
            </a:extLst>
          </p:cNvPr>
          <p:cNvSpPr/>
          <p:nvPr/>
        </p:nvSpPr>
        <p:spPr>
          <a:xfrm>
            <a:off x="4532243" y="1790700"/>
            <a:ext cx="689114" cy="203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193B6C9-0578-4925-9F7B-74D1532003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329" y="1320800"/>
            <a:ext cx="9915612" cy="5281062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  <p:sp>
        <p:nvSpPr>
          <p:cNvPr id="14" name="Стрілка: вправо 13">
            <a:extLst>
              <a:ext uri="{FF2B5EF4-FFF2-40B4-BE49-F238E27FC236}">
                <a16:creationId xmlns:a16="http://schemas.microsoft.com/office/drawing/2014/main" id="{A9829153-DF75-432F-887C-6CFE5A20645B}"/>
              </a:ext>
            </a:extLst>
          </p:cNvPr>
          <p:cNvSpPr/>
          <p:nvPr/>
        </p:nvSpPr>
        <p:spPr>
          <a:xfrm>
            <a:off x="3924713" y="1952572"/>
            <a:ext cx="543339" cy="23505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5EBA0E62-9FD7-4BF2-A5D8-58DE746BEEA8}"/>
              </a:ext>
            </a:extLst>
          </p:cNvPr>
          <p:cNvSpPr/>
          <p:nvPr/>
        </p:nvSpPr>
        <p:spPr>
          <a:xfrm>
            <a:off x="4570756" y="1993900"/>
            <a:ext cx="1210919" cy="152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731CE41-05C1-4F92-B2A8-7C34467E91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4862" y="1320800"/>
            <a:ext cx="9936545" cy="5281063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</p:spTree>
    <p:extLst>
      <p:ext uri="{BB962C8B-B14F-4D97-AF65-F5344CB8AC3E}">
        <p14:creationId xmlns:p14="http://schemas.microsoft.com/office/powerpoint/2010/main" val="168934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05.02.2023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Фільтрація записів у таблиці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D0E9441-A23E-43E4-A4C2-4EB320D452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915" y="1251226"/>
            <a:ext cx="10028169" cy="5348357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  <p:sp>
        <p:nvSpPr>
          <p:cNvPr id="9" name="Стрілка: вправо 8">
            <a:extLst>
              <a:ext uri="{FF2B5EF4-FFF2-40B4-BE49-F238E27FC236}">
                <a16:creationId xmlns:a16="http://schemas.microsoft.com/office/drawing/2014/main" id="{11F60090-9514-4E57-BDE6-CB97FFBCD932}"/>
              </a:ext>
            </a:extLst>
          </p:cNvPr>
          <p:cNvSpPr/>
          <p:nvPr/>
        </p:nvSpPr>
        <p:spPr>
          <a:xfrm>
            <a:off x="3103588" y="6260244"/>
            <a:ext cx="543339" cy="23505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3EE954AF-7CA0-4FAF-A671-3D6796846E20}"/>
              </a:ext>
            </a:extLst>
          </p:cNvPr>
          <p:cNvSpPr/>
          <p:nvPr/>
        </p:nvSpPr>
        <p:spPr>
          <a:xfrm>
            <a:off x="3708400" y="6284893"/>
            <a:ext cx="965200" cy="18575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055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05.02.2023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Фільтрація записів у таблиці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B5335C4-0A2D-4245-9340-2532E91F213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1476" y="1696278"/>
            <a:ext cx="2838448" cy="4210641"/>
          </a:xfrm>
          <a:prstGeom prst="rect">
            <a:avLst/>
          </a:prstGeom>
        </p:spPr>
      </p:pic>
      <p:sp>
        <p:nvSpPr>
          <p:cNvPr id="11" name="Скругленный прямоугольник 1">
            <a:extLst>
              <a:ext uri="{FF2B5EF4-FFF2-40B4-BE49-F238E27FC236}">
                <a16:creationId xmlns:a16="http://schemas.microsoft.com/office/drawing/2014/main" id="{29293A32-479C-4BC0-98AC-3B049F8F9A77}"/>
              </a:ext>
            </a:extLst>
          </p:cNvPr>
          <p:cNvSpPr/>
          <p:nvPr/>
        </p:nvSpPr>
        <p:spPr>
          <a:xfrm>
            <a:off x="3019924" y="1538572"/>
            <a:ext cx="9021279" cy="4526052"/>
          </a:xfrm>
          <a:prstGeom prst="roundRect">
            <a:avLst>
              <a:gd name="adj" fmla="val 7154"/>
            </a:avLst>
          </a:prstGeom>
          <a:solidFill>
            <a:srgbClr val="58433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6000" b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uk-UA" sz="6000" b="1" dirty="0">
                <a:solidFill>
                  <a:srgbClr val="FFFF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фільтр за формою</a:t>
            </a:r>
            <a:r>
              <a:rPr lang="uk-UA" sz="6000" b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можна вводити критерії у поля таблиці умов.</a:t>
            </a:r>
            <a:endParaRPr lang="uk-UA" sz="5400" b="1" dirty="0">
              <a:solidFill>
                <a:schemeClr val="bg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976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05.02.2023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Фільтрація записів у таблиці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0405AA7-6C27-4235-A089-36F8438A0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94" y="1280885"/>
            <a:ext cx="9926411" cy="5294086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19217201-77B7-4FF3-B085-080A3C66F1AD}"/>
              </a:ext>
            </a:extLst>
          </p:cNvPr>
          <p:cNvSpPr/>
          <p:nvPr/>
        </p:nvSpPr>
        <p:spPr>
          <a:xfrm>
            <a:off x="3033486" y="1727200"/>
            <a:ext cx="2598057" cy="6966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59FA003-BAA6-47C1-9550-A0201C1DB7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794" y="1280884"/>
            <a:ext cx="9947348" cy="5294087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  <p:sp>
        <p:nvSpPr>
          <p:cNvPr id="12" name="Стрілка: вправо 11">
            <a:extLst>
              <a:ext uri="{FF2B5EF4-FFF2-40B4-BE49-F238E27FC236}">
                <a16:creationId xmlns:a16="http://schemas.microsoft.com/office/drawing/2014/main" id="{D9DB4073-9041-4BE1-88CB-BE0DA5184A93}"/>
              </a:ext>
            </a:extLst>
          </p:cNvPr>
          <p:cNvSpPr/>
          <p:nvPr/>
        </p:nvSpPr>
        <p:spPr>
          <a:xfrm>
            <a:off x="3952755" y="1903988"/>
            <a:ext cx="543339" cy="23505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4ACD58A-A719-43E8-B73E-DF13402B9C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1858" y="1280884"/>
            <a:ext cx="10126666" cy="5396935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  <p:sp>
        <p:nvSpPr>
          <p:cNvPr id="13" name="Стрілка: вправо 12">
            <a:extLst>
              <a:ext uri="{FF2B5EF4-FFF2-40B4-BE49-F238E27FC236}">
                <a16:creationId xmlns:a16="http://schemas.microsoft.com/office/drawing/2014/main" id="{7D53A38D-EE7B-4916-9926-D302187CFDCC}"/>
              </a:ext>
            </a:extLst>
          </p:cNvPr>
          <p:cNvSpPr/>
          <p:nvPr/>
        </p:nvSpPr>
        <p:spPr>
          <a:xfrm>
            <a:off x="2383995" y="3311472"/>
            <a:ext cx="543339" cy="23505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4B1494E4-27DD-4510-A9AC-B4960A4335DE}"/>
              </a:ext>
            </a:extLst>
          </p:cNvPr>
          <p:cNvSpPr/>
          <p:nvPr/>
        </p:nvSpPr>
        <p:spPr>
          <a:xfrm>
            <a:off x="3033486" y="3343275"/>
            <a:ext cx="509814" cy="14287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688A3E8-3395-4C5C-9687-0D0A10A873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424" y="2600674"/>
            <a:ext cx="1487301" cy="227362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DDECE95-400B-4F80-B52C-ACF25D909A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2358" y="1211205"/>
            <a:ext cx="10358713" cy="5536292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D0CC8A4-9CE4-40F3-9672-77AC89BE82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2359" y="1228647"/>
            <a:ext cx="10358712" cy="5501408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id="{63EACDA1-66B2-4657-97C0-151366995831}"/>
              </a:ext>
            </a:extLst>
          </p:cNvPr>
          <p:cNvSpPr/>
          <p:nvPr/>
        </p:nvSpPr>
        <p:spPr>
          <a:xfrm>
            <a:off x="2544417" y="5194852"/>
            <a:ext cx="1537253" cy="1428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Стрілка: вправо 19">
            <a:extLst>
              <a:ext uri="{FF2B5EF4-FFF2-40B4-BE49-F238E27FC236}">
                <a16:creationId xmlns:a16="http://schemas.microsoft.com/office/drawing/2014/main" id="{9F5B3909-A228-4736-991C-DFE6BCADE077}"/>
              </a:ext>
            </a:extLst>
          </p:cNvPr>
          <p:cNvSpPr/>
          <p:nvPr/>
        </p:nvSpPr>
        <p:spPr>
          <a:xfrm>
            <a:off x="3880829" y="2048942"/>
            <a:ext cx="543339" cy="23505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Прямокутник 20">
            <a:extLst>
              <a:ext uri="{FF2B5EF4-FFF2-40B4-BE49-F238E27FC236}">
                <a16:creationId xmlns:a16="http://schemas.microsoft.com/office/drawing/2014/main" id="{87CB8AA8-466C-4124-899E-3017CF5BF10D}"/>
              </a:ext>
            </a:extLst>
          </p:cNvPr>
          <p:cNvSpPr/>
          <p:nvPr/>
        </p:nvSpPr>
        <p:spPr>
          <a:xfrm>
            <a:off x="4582550" y="2066752"/>
            <a:ext cx="1031115" cy="1765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2082562-F48C-4866-8CD3-E7F1783140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2358" y="1211205"/>
            <a:ext cx="10388152" cy="5536292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</p:spTree>
    <p:extLst>
      <p:ext uri="{BB962C8B-B14F-4D97-AF65-F5344CB8AC3E}">
        <p14:creationId xmlns:p14="http://schemas.microsoft.com/office/powerpoint/2010/main" val="759517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4.07407E-6 L 0.0004 0.1078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4" grpId="0" animBg="1"/>
      <p:bldP spid="19" grpId="0" animBg="1"/>
      <p:bldP spid="20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05.02.2023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Фільтрація записів у таблиці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B5335C4-0A2D-4245-9340-2532E91F213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1476" y="1696278"/>
            <a:ext cx="2838448" cy="4210641"/>
          </a:xfrm>
          <a:prstGeom prst="rect">
            <a:avLst/>
          </a:prstGeom>
        </p:spPr>
      </p:pic>
      <p:sp>
        <p:nvSpPr>
          <p:cNvPr id="11" name="Скругленный прямоугольник 1">
            <a:extLst>
              <a:ext uri="{FF2B5EF4-FFF2-40B4-BE49-F238E27FC236}">
                <a16:creationId xmlns:a16="http://schemas.microsoft.com/office/drawing/2014/main" id="{29293A32-479C-4BC0-98AC-3B049F8F9A77}"/>
              </a:ext>
            </a:extLst>
          </p:cNvPr>
          <p:cNvSpPr/>
          <p:nvPr/>
        </p:nvSpPr>
        <p:spPr>
          <a:xfrm>
            <a:off x="3019924" y="1538571"/>
            <a:ext cx="9021279" cy="4775027"/>
          </a:xfrm>
          <a:prstGeom prst="roundRect">
            <a:avLst>
              <a:gd name="adj" fmla="val 7154"/>
            </a:avLst>
          </a:prstGeom>
          <a:solidFill>
            <a:srgbClr val="58433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5400" b="1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 таблиці умов можна задати довільну кількість критеріїв фільтрування, які об’єднуються операторами </a:t>
            </a:r>
            <a:r>
              <a:rPr lang="uk-UA" sz="5400" b="1">
                <a:solidFill>
                  <a:srgbClr val="FFFF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І/АБО</a:t>
            </a:r>
            <a:endParaRPr lang="uk-UA" sz="4800" b="1">
              <a:solidFill>
                <a:srgbClr val="FFFF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067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05.02.2023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Перейменування таблиць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B379D7C-C350-4838-A2C8-58F5091819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623" y="1498697"/>
            <a:ext cx="9590507" cy="5100885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E2150AFA-677F-4674-91FD-81115E503A8D}"/>
              </a:ext>
            </a:extLst>
          </p:cNvPr>
          <p:cNvSpPr/>
          <p:nvPr/>
        </p:nvSpPr>
        <p:spPr>
          <a:xfrm>
            <a:off x="331304" y="3101009"/>
            <a:ext cx="1269396" cy="1855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0FF15FA-F3AA-46DC-A9D3-75C22E1515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769" y="2699486"/>
            <a:ext cx="1918434" cy="293268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0AF2231-693C-41E6-B8DE-1DD50D8EFA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339" y="3101009"/>
            <a:ext cx="2429214" cy="3334215"/>
          </a:xfrm>
          <a:prstGeom prst="rect">
            <a:avLst/>
          </a:prstGeom>
        </p:spPr>
      </p:pic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1A0B895C-2106-4FDB-ACE0-AFE085F6833D}"/>
              </a:ext>
            </a:extLst>
          </p:cNvPr>
          <p:cNvSpPr/>
          <p:nvPr/>
        </p:nvSpPr>
        <p:spPr>
          <a:xfrm>
            <a:off x="1806575" y="4079875"/>
            <a:ext cx="1568683" cy="203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9D23504-53C4-4596-9FE0-1EDBE6657D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856" y="1498696"/>
            <a:ext cx="9558039" cy="5100886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EA58A888-29BC-4306-B635-42918374483C}"/>
              </a:ext>
            </a:extLst>
          </p:cNvPr>
          <p:cNvSpPr/>
          <p:nvPr/>
        </p:nvSpPr>
        <p:spPr>
          <a:xfrm>
            <a:off x="348623" y="3101009"/>
            <a:ext cx="1252077" cy="1855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4218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05.02.2023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Видалення таблиць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B379D7C-C350-4838-A2C8-58F5091819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623" y="1498697"/>
            <a:ext cx="9590507" cy="5100885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E2150AFA-677F-4674-91FD-81115E503A8D}"/>
              </a:ext>
            </a:extLst>
          </p:cNvPr>
          <p:cNvSpPr/>
          <p:nvPr/>
        </p:nvSpPr>
        <p:spPr>
          <a:xfrm>
            <a:off x="331304" y="3101009"/>
            <a:ext cx="1269396" cy="1855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0FF15FA-F3AA-46DC-A9D3-75C22E1515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769" y="2699486"/>
            <a:ext cx="1918434" cy="293268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0AF2231-693C-41E6-B8DE-1DD50D8EFA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339" y="3101009"/>
            <a:ext cx="2429214" cy="3334215"/>
          </a:xfrm>
          <a:prstGeom prst="rect">
            <a:avLst/>
          </a:prstGeom>
        </p:spPr>
      </p:pic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1A0B895C-2106-4FDB-ACE0-AFE085F6833D}"/>
              </a:ext>
            </a:extLst>
          </p:cNvPr>
          <p:cNvSpPr/>
          <p:nvPr/>
        </p:nvSpPr>
        <p:spPr>
          <a:xfrm>
            <a:off x="1867133" y="4555391"/>
            <a:ext cx="1568683" cy="203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1725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05.02.2023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Копіювання таблиць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B379D7C-C350-4838-A2C8-58F5091819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623" y="1498697"/>
            <a:ext cx="9590507" cy="5100885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E2150AFA-677F-4674-91FD-81115E503A8D}"/>
              </a:ext>
            </a:extLst>
          </p:cNvPr>
          <p:cNvSpPr/>
          <p:nvPr/>
        </p:nvSpPr>
        <p:spPr>
          <a:xfrm>
            <a:off x="331304" y="3101009"/>
            <a:ext cx="1269396" cy="1855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0FF15FA-F3AA-46DC-A9D3-75C22E1515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769" y="2699486"/>
            <a:ext cx="1918434" cy="293268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0AF2231-693C-41E6-B8DE-1DD50D8EFA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339" y="3101009"/>
            <a:ext cx="2429214" cy="3334215"/>
          </a:xfrm>
          <a:prstGeom prst="rect">
            <a:avLst/>
          </a:prstGeom>
        </p:spPr>
      </p:pic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1A0B895C-2106-4FDB-ACE0-AFE085F6833D}"/>
              </a:ext>
            </a:extLst>
          </p:cNvPr>
          <p:cNvSpPr/>
          <p:nvPr/>
        </p:nvSpPr>
        <p:spPr>
          <a:xfrm>
            <a:off x="1784339" y="5012591"/>
            <a:ext cx="1568683" cy="203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3FB88B-1985-45F9-9976-691DD156B4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304" y="1509236"/>
            <a:ext cx="9597535" cy="5100886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C1680A9E-3F4A-432E-90F1-CB713DFBF1E6}"/>
              </a:ext>
            </a:extLst>
          </p:cNvPr>
          <p:cNvSpPr/>
          <p:nvPr/>
        </p:nvSpPr>
        <p:spPr>
          <a:xfrm>
            <a:off x="1430263" y="4739860"/>
            <a:ext cx="1568683" cy="203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E40B5B1-92FA-44A0-BACC-078E2D3AD6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77398" y="2936651"/>
            <a:ext cx="3343742" cy="1762371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  <p:sp>
        <p:nvSpPr>
          <p:cNvPr id="14" name="Стрілка: вправо 13">
            <a:extLst>
              <a:ext uri="{FF2B5EF4-FFF2-40B4-BE49-F238E27FC236}">
                <a16:creationId xmlns:a16="http://schemas.microsoft.com/office/drawing/2014/main" id="{C1071B1B-3511-49AC-95B3-DC41297D3D32}"/>
              </a:ext>
            </a:extLst>
          </p:cNvPr>
          <p:cNvSpPr/>
          <p:nvPr/>
        </p:nvSpPr>
        <p:spPr>
          <a:xfrm rot="10800000">
            <a:off x="7436560" y="3286539"/>
            <a:ext cx="543339" cy="23505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73348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350048" y="2205915"/>
            <a:ext cx="9239731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uk-UA" sz="3600" b="1" dirty="0">
              <a:solidFill>
                <a:srgbClr val="584332"/>
              </a:solidFill>
              <a:latin typeface="Calibri" panose="020F050202020403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prstClr val="white"/>
                </a:solidFill>
              </a:rPr>
              <a:t>Сьогодн</a:t>
            </a:r>
            <a:r>
              <a:rPr lang="uk-UA" sz="2000" b="1" dirty="0">
                <a:solidFill>
                  <a:prstClr val="white"/>
                </a:solidFill>
              </a:rPr>
              <a:t>і</a:t>
            </a:r>
            <a:endParaRPr lang="ru-RU" sz="2000" b="1" dirty="0">
              <a:solidFill>
                <a:prstClr val="white"/>
              </a:solidFill>
            </a:endParaRPr>
          </a:p>
        </p:txBody>
      </p:sp>
      <p:sp>
        <p:nvSpPr>
          <p:cNvPr id="21" name="Дата 7"/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prstClr val="white"/>
                </a:solidFill>
              </a:rPr>
              <a:pPr algn="ctr"/>
              <a:t>05.02.2023</a:t>
            </a:fld>
            <a:endParaRPr lang="ru-RU" sz="2000" b="1">
              <a:solidFill>
                <a:prstClr val="white"/>
              </a:solidFill>
            </a:endParaRPr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54267D51-8318-448A-9EB5-607A77EE81B9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>
                <a:solidFill>
                  <a:prstClr val="white"/>
                </a:solidFill>
              </a:rPr>
              <a:t>Повторимо правила </a:t>
            </a:r>
            <a:r>
              <a:rPr lang="uk-UA" sz="2000" b="1" dirty="0">
                <a:solidFill>
                  <a:prstClr val="white"/>
                </a:solidFill>
              </a:rPr>
              <a:t>поведінки та безпеки в комп’ютерному класі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81BB305-B75F-4716-843D-A2F26D70D6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7" y="1421137"/>
            <a:ext cx="2971553" cy="200786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E6CCE0E-8B56-442B-A5CB-9D92FF2A34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761" y="1212037"/>
            <a:ext cx="3590469" cy="242606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FBED0D1-12D2-429A-B050-D2225D5F7E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235" y="1140542"/>
            <a:ext cx="4147128" cy="280219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193288D-247F-4472-A633-DFEE6B6E7C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1" r="15910" b="2459"/>
          <a:stretch/>
        </p:blipFill>
        <p:spPr>
          <a:xfrm>
            <a:off x="478637" y="3638099"/>
            <a:ext cx="3216840" cy="3196920"/>
          </a:xfrm>
          <a:prstGeom prst="rect">
            <a:avLst/>
          </a:prstGeom>
        </p:spPr>
      </p:pic>
      <p:pic>
        <p:nvPicPr>
          <p:cNvPr id="19" name="Picture 2" descr="j0281102">
            <a:extLst>
              <a:ext uri="{FF2B5EF4-FFF2-40B4-BE49-F238E27FC236}">
                <a16:creationId xmlns:a16="http://schemas.microsoft.com/office/drawing/2014/main" id="{4F082C19-4827-4D1F-8559-BD8706089E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385" y="3852646"/>
            <a:ext cx="3079114" cy="2892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CD72713-F446-42E6-9D9A-28EE5B28905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146" y="4048892"/>
            <a:ext cx="3699584" cy="249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40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05.02.2023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Вправа для профілактики короткозорості та порушення зору</a:t>
            </a:r>
          </a:p>
        </p:txBody>
      </p:sp>
      <p:pic>
        <p:nvPicPr>
          <p:cNvPr id="1026" name="Picture 2" descr="5 вправ для очей, які реально працюють – Голос українською – Україна|ЄС|NATO">
            <a:extLst>
              <a:ext uri="{FF2B5EF4-FFF2-40B4-BE49-F238E27FC236}">
                <a16:creationId xmlns:a16="http://schemas.microsoft.com/office/drawing/2014/main" id="{5FADC193-15B6-4975-850A-A1C6F68087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" r="1538"/>
          <a:stretch/>
        </p:blipFill>
        <p:spPr bwMode="auto">
          <a:xfrm>
            <a:off x="1130958" y="1404730"/>
            <a:ext cx="9696068" cy="5046824"/>
          </a:xfrm>
          <a:prstGeom prst="rect">
            <a:avLst/>
          </a:prstGeom>
          <a:noFill/>
          <a:ln w="38100">
            <a:solidFill>
              <a:srgbClr val="765A4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7885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D8E6349D-ACB9-47F5-89CF-188259D5AD04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Повторюємо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E15CE1-1D85-48B3-AC70-8BB7303E3349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" name="Дата 7">
            <a:extLst>
              <a:ext uri="{FF2B5EF4-FFF2-40B4-BE49-F238E27FC236}">
                <a16:creationId xmlns:a16="http://schemas.microsoft.com/office/drawing/2014/main" id="{E00F3FDD-5894-40A9-822F-12B82AF033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05.02.2023</a:t>
            </a:fld>
            <a:endParaRPr lang="ru-RU" sz="2000" b="1">
              <a:solidFill>
                <a:schemeClr val="bg1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2EB9A93-33D0-43A6-8557-1C8B32DE0A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49" y="5041900"/>
            <a:ext cx="2207945" cy="1657522"/>
          </a:xfrm>
          <a:prstGeom prst="rect">
            <a:avLst/>
          </a:prstGeom>
        </p:spPr>
      </p:pic>
      <p:sp>
        <p:nvSpPr>
          <p:cNvPr id="14" name="Прямоугольник 7">
            <a:extLst>
              <a:ext uri="{FF2B5EF4-FFF2-40B4-BE49-F238E27FC236}">
                <a16:creationId xmlns:a16="http://schemas.microsoft.com/office/drawing/2014/main" id="{FC91E5F0-2FA4-4D5F-B5D9-753105A8ADC2}"/>
              </a:ext>
            </a:extLst>
          </p:cNvPr>
          <p:cNvSpPr/>
          <p:nvPr/>
        </p:nvSpPr>
        <p:spPr>
          <a:xfrm>
            <a:off x="2356194" y="1305684"/>
            <a:ext cx="9503094" cy="461665"/>
          </a:xfrm>
          <a:prstGeom prst="rect">
            <a:avLst/>
          </a:prstGeom>
          <a:solidFill>
            <a:srgbClr val="58433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uk-UA" sz="2400" b="1" dirty="0">
                <a:solidFill>
                  <a:schemeClr val="bg1"/>
                </a:solidFill>
              </a:rPr>
              <a:t>1. Які існують способи впорядкування записів?</a:t>
            </a:r>
          </a:p>
        </p:txBody>
      </p:sp>
      <p:sp>
        <p:nvSpPr>
          <p:cNvPr id="7" name="Прямоугольник 7">
            <a:extLst>
              <a:ext uri="{FF2B5EF4-FFF2-40B4-BE49-F238E27FC236}">
                <a16:creationId xmlns:a16="http://schemas.microsoft.com/office/drawing/2014/main" id="{FC91E5F0-2FA4-4D5F-B5D9-753105A8ADC2}"/>
              </a:ext>
            </a:extLst>
          </p:cNvPr>
          <p:cNvSpPr/>
          <p:nvPr/>
        </p:nvSpPr>
        <p:spPr>
          <a:xfrm>
            <a:off x="2356194" y="1939986"/>
            <a:ext cx="9503094" cy="461665"/>
          </a:xfrm>
          <a:prstGeom prst="rect">
            <a:avLst/>
          </a:prstGeom>
          <a:solidFill>
            <a:srgbClr val="58433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2. Як упорядковуються записи за значенням одного поля?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C91E5F0-2FA4-4D5F-B5D9-753105A8ADC2}"/>
              </a:ext>
            </a:extLst>
          </p:cNvPr>
          <p:cNvSpPr/>
          <p:nvPr/>
        </p:nvSpPr>
        <p:spPr>
          <a:xfrm>
            <a:off x="2356194" y="2590189"/>
            <a:ext cx="9503094" cy="461665"/>
          </a:xfrm>
          <a:prstGeom prst="rect">
            <a:avLst/>
          </a:prstGeom>
          <a:solidFill>
            <a:srgbClr val="58433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3. Що називають фільтрацією записів?</a:t>
            </a:r>
          </a:p>
        </p:txBody>
      </p:sp>
      <p:sp>
        <p:nvSpPr>
          <p:cNvPr id="9" name="Прямоугольник 7">
            <a:extLst>
              <a:ext uri="{FF2B5EF4-FFF2-40B4-BE49-F238E27FC236}">
                <a16:creationId xmlns:a16="http://schemas.microsoft.com/office/drawing/2014/main" id="{FC91E5F0-2FA4-4D5F-B5D9-753105A8ADC2}"/>
              </a:ext>
            </a:extLst>
          </p:cNvPr>
          <p:cNvSpPr/>
          <p:nvPr/>
        </p:nvSpPr>
        <p:spPr>
          <a:xfrm>
            <a:off x="2356194" y="3265792"/>
            <a:ext cx="9503094" cy="461665"/>
          </a:xfrm>
          <a:prstGeom prst="rect">
            <a:avLst/>
          </a:prstGeom>
          <a:solidFill>
            <a:srgbClr val="58433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4. Як упорядковуються записи за значенням двох полів?</a:t>
            </a:r>
          </a:p>
        </p:txBody>
      </p:sp>
      <p:sp>
        <p:nvSpPr>
          <p:cNvPr id="15" name="Прямоугольник 7">
            <a:extLst>
              <a:ext uri="{FF2B5EF4-FFF2-40B4-BE49-F238E27FC236}">
                <a16:creationId xmlns:a16="http://schemas.microsoft.com/office/drawing/2014/main" id="{FC91E5F0-2FA4-4D5F-B5D9-753105A8ADC2}"/>
              </a:ext>
            </a:extLst>
          </p:cNvPr>
          <p:cNvSpPr/>
          <p:nvPr/>
        </p:nvSpPr>
        <p:spPr>
          <a:xfrm>
            <a:off x="2356194" y="3894083"/>
            <a:ext cx="9503094" cy="461665"/>
          </a:xfrm>
          <a:prstGeom prst="rect">
            <a:avLst/>
          </a:prstGeom>
          <a:solidFill>
            <a:srgbClr val="58433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5. Які операції можна виконувати над таблицями?</a:t>
            </a:r>
          </a:p>
        </p:txBody>
      </p:sp>
      <p:sp>
        <p:nvSpPr>
          <p:cNvPr id="16" name="Прямоугольник 7">
            <a:extLst>
              <a:ext uri="{FF2B5EF4-FFF2-40B4-BE49-F238E27FC236}">
                <a16:creationId xmlns:a16="http://schemas.microsoft.com/office/drawing/2014/main" id="{E7E9E688-1600-4B16-8CA8-D0B6E99A8367}"/>
              </a:ext>
            </a:extLst>
          </p:cNvPr>
          <p:cNvSpPr/>
          <p:nvPr/>
        </p:nvSpPr>
        <p:spPr>
          <a:xfrm>
            <a:off x="2356194" y="4551529"/>
            <a:ext cx="9503094" cy="461665"/>
          </a:xfrm>
          <a:prstGeom prst="rect">
            <a:avLst/>
          </a:prstGeom>
          <a:solidFill>
            <a:srgbClr val="58433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6. </a:t>
            </a:r>
            <a:r>
              <a:rPr lang="uk-UA" sz="2400" b="1" dirty="0">
                <a:solidFill>
                  <a:schemeClr val="bg1"/>
                </a:solidFill>
              </a:rPr>
              <a:t>Як перейменовується таблиця?</a:t>
            </a:r>
          </a:p>
        </p:txBody>
      </p:sp>
      <p:sp>
        <p:nvSpPr>
          <p:cNvPr id="17" name="Прямоугольник 7">
            <a:extLst>
              <a:ext uri="{FF2B5EF4-FFF2-40B4-BE49-F238E27FC236}">
                <a16:creationId xmlns:a16="http://schemas.microsoft.com/office/drawing/2014/main" id="{FE6C96C3-8AE5-4826-B7E4-40E1BC69894E}"/>
              </a:ext>
            </a:extLst>
          </p:cNvPr>
          <p:cNvSpPr/>
          <p:nvPr/>
        </p:nvSpPr>
        <p:spPr>
          <a:xfrm>
            <a:off x="2356194" y="5201732"/>
            <a:ext cx="9503094" cy="461665"/>
          </a:xfrm>
          <a:prstGeom prst="rect">
            <a:avLst/>
          </a:prstGeom>
          <a:solidFill>
            <a:srgbClr val="58433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7. Як фільтруються записи за виділенням?</a:t>
            </a:r>
          </a:p>
        </p:txBody>
      </p:sp>
      <p:sp>
        <p:nvSpPr>
          <p:cNvPr id="18" name="Прямоугольник 7">
            <a:extLst>
              <a:ext uri="{FF2B5EF4-FFF2-40B4-BE49-F238E27FC236}">
                <a16:creationId xmlns:a16="http://schemas.microsoft.com/office/drawing/2014/main" id="{CEF72897-D1CE-4CD4-B66A-2ED864DE7A42}"/>
              </a:ext>
            </a:extLst>
          </p:cNvPr>
          <p:cNvSpPr/>
          <p:nvPr/>
        </p:nvSpPr>
        <p:spPr>
          <a:xfrm>
            <a:off x="2356194" y="5823228"/>
            <a:ext cx="9503094" cy="461665"/>
          </a:xfrm>
          <a:prstGeom prst="rect">
            <a:avLst/>
          </a:prstGeom>
          <a:solidFill>
            <a:srgbClr val="58433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8. Як копіюються й видаляються таблиці?</a:t>
            </a:r>
          </a:p>
        </p:txBody>
      </p:sp>
    </p:spTree>
    <p:extLst>
      <p:ext uri="{BB962C8B-B14F-4D97-AF65-F5344CB8AC3E}">
        <p14:creationId xmlns:p14="http://schemas.microsoft.com/office/powerpoint/2010/main" val="196213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7" grpId="0" animBg="1"/>
      <p:bldP spid="8" grpId="0" animBg="1"/>
      <p:bldP spid="9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усеченными соседними углами 3"/>
          <p:cNvSpPr/>
          <p:nvPr/>
        </p:nvSpPr>
        <p:spPr>
          <a:xfrm>
            <a:off x="3167291" y="1201839"/>
            <a:ext cx="8665945" cy="5325961"/>
          </a:xfrm>
          <a:prstGeom prst="snip2SameRect">
            <a:avLst/>
          </a:prstGeom>
          <a:solidFill>
            <a:srgbClr val="765A4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b="1" dirty="0"/>
              <a:t>Опрацювати конспект.</a:t>
            </a:r>
          </a:p>
        </p:txBody>
      </p:sp>
      <p:pic>
        <p:nvPicPr>
          <p:cNvPr id="1026" name="Picture 2" descr="http://img3.wikia.nocookie.net/__cb20140428050001/rrc-kor/ru/images/8/83/%D0%9E%D0%BA_%D1%81%D0%BC%D0%B0%D0%B9%D0%B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50" y="3919482"/>
            <a:ext cx="4158750" cy="3146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C3AC0D38-1648-49BA-B579-00DC76A2FFDE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</a:rPr>
              <a:t>Домашн</a:t>
            </a:r>
            <a:r>
              <a:rPr lang="uk-UA" sz="2000" b="1">
                <a:solidFill>
                  <a:schemeClr val="bg1"/>
                </a:solidFill>
              </a:rPr>
              <a:t>є завдання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DCA6BB-3B00-4C59-AE44-625573A7B2AC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1" name="Дата 7">
            <a:extLst>
              <a:ext uri="{FF2B5EF4-FFF2-40B4-BE49-F238E27FC236}">
                <a16:creationId xmlns:a16="http://schemas.microsoft.com/office/drawing/2014/main" id="{8C294D9C-1800-4A47-877F-D62D586F76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05.02.2023</a:t>
            </a:fld>
            <a:endParaRPr lang="ru-RU" sz="2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084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www.tvoyakniga.ru/images/forum_uploads/20100928123711-smayl_20141126210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395" y="573107"/>
            <a:ext cx="6207209" cy="6207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5D0D83C-049F-46D0-93C8-37DE93B1BEBE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8" name="Дата 7">
            <a:extLst>
              <a:ext uri="{FF2B5EF4-FFF2-40B4-BE49-F238E27FC236}">
                <a16:creationId xmlns:a16="http://schemas.microsoft.com/office/drawing/2014/main" id="{960650F7-3460-4221-94DE-D162DAB6C0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05.02.2023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6539EA0F-F1A1-48E3-9066-E9E67BA26CAD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До нових зустрічей!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594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D8E6349D-ACB9-47F5-89CF-188259D5AD04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Пригадаємо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E15CE1-1D85-48B3-AC70-8BB7303E3349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" name="Дата 7">
            <a:extLst>
              <a:ext uri="{FF2B5EF4-FFF2-40B4-BE49-F238E27FC236}">
                <a16:creationId xmlns:a16="http://schemas.microsoft.com/office/drawing/2014/main" id="{E00F3FDD-5894-40A9-822F-12B82AF033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05.02.2023</a:t>
            </a:fld>
            <a:endParaRPr lang="ru-RU" sz="2000" b="1">
              <a:solidFill>
                <a:schemeClr val="bg1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2EB9A93-33D0-43A6-8557-1C8B32DE0A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49" y="5041900"/>
            <a:ext cx="2207945" cy="1657522"/>
          </a:xfrm>
          <a:prstGeom prst="rect">
            <a:avLst/>
          </a:prstGeom>
        </p:spPr>
      </p:pic>
      <p:sp>
        <p:nvSpPr>
          <p:cNvPr id="17" name="Прямоугольник 7">
            <a:extLst>
              <a:ext uri="{FF2B5EF4-FFF2-40B4-BE49-F238E27FC236}">
                <a16:creationId xmlns:a16="http://schemas.microsoft.com/office/drawing/2014/main" id="{8F14AF90-BF89-4E1E-AE39-CA4CD4BCBD23}"/>
              </a:ext>
            </a:extLst>
          </p:cNvPr>
          <p:cNvSpPr/>
          <p:nvPr/>
        </p:nvSpPr>
        <p:spPr>
          <a:xfrm>
            <a:off x="2356194" y="1443861"/>
            <a:ext cx="9503094" cy="461665"/>
          </a:xfrm>
          <a:prstGeom prst="rect">
            <a:avLst/>
          </a:prstGeom>
          <a:solidFill>
            <a:srgbClr val="58433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 1. </a:t>
            </a:r>
            <a:r>
              <a:rPr lang="uk-UA" sz="2400" b="1" dirty="0">
                <a:solidFill>
                  <a:schemeClr val="bg1"/>
                </a:solidFill>
              </a:rPr>
              <a:t>Поясніть порядок уведення записів у таблицю.</a:t>
            </a:r>
          </a:p>
        </p:txBody>
      </p:sp>
      <p:sp>
        <p:nvSpPr>
          <p:cNvPr id="18" name="Прямоугольник 7">
            <a:extLst>
              <a:ext uri="{FF2B5EF4-FFF2-40B4-BE49-F238E27FC236}">
                <a16:creationId xmlns:a16="http://schemas.microsoft.com/office/drawing/2014/main" id="{5EC285E2-9723-4F4E-A6AA-52750C730087}"/>
              </a:ext>
            </a:extLst>
          </p:cNvPr>
          <p:cNvSpPr/>
          <p:nvPr/>
        </p:nvSpPr>
        <p:spPr>
          <a:xfrm>
            <a:off x="2356194" y="2016281"/>
            <a:ext cx="9503094" cy="461665"/>
          </a:xfrm>
          <a:prstGeom prst="rect">
            <a:avLst/>
          </a:prstGeom>
          <a:solidFill>
            <a:srgbClr val="58433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2. </a:t>
            </a:r>
            <a:r>
              <a:rPr lang="uk-UA" sz="2400" b="1" dirty="0">
                <a:solidFill>
                  <a:schemeClr val="bg1"/>
                </a:solidFill>
              </a:rPr>
              <a:t>Як можна здійснити навігацію в таблиці?</a:t>
            </a:r>
          </a:p>
        </p:txBody>
      </p:sp>
      <p:sp>
        <p:nvSpPr>
          <p:cNvPr id="23" name="Прямоугольник 7">
            <a:extLst>
              <a:ext uri="{FF2B5EF4-FFF2-40B4-BE49-F238E27FC236}">
                <a16:creationId xmlns:a16="http://schemas.microsoft.com/office/drawing/2014/main" id="{66F4713F-F528-4856-B6E7-243F512E2E82}"/>
              </a:ext>
            </a:extLst>
          </p:cNvPr>
          <p:cNvSpPr/>
          <p:nvPr/>
        </p:nvSpPr>
        <p:spPr>
          <a:xfrm>
            <a:off x="2356194" y="2590189"/>
            <a:ext cx="9503094" cy="461665"/>
          </a:xfrm>
          <a:prstGeom prst="rect">
            <a:avLst/>
          </a:prstGeom>
          <a:solidFill>
            <a:srgbClr val="58433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3. </a:t>
            </a:r>
            <a:r>
              <a:rPr lang="uk-UA" sz="2400" b="1" dirty="0">
                <a:solidFill>
                  <a:schemeClr val="bg1"/>
                </a:solidFill>
              </a:rPr>
              <a:t>Як можна змінити шрифт даних у таблиці?</a:t>
            </a:r>
          </a:p>
        </p:txBody>
      </p:sp>
      <p:sp>
        <p:nvSpPr>
          <p:cNvPr id="24" name="Прямоугольник 7">
            <a:extLst>
              <a:ext uri="{FF2B5EF4-FFF2-40B4-BE49-F238E27FC236}">
                <a16:creationId xmlns:a16="http://schemas.microsoft.com/office/drawing/2014/main" id="{CBC0F6CE-8CD5-483F-B336-71C250D8BA9F}"/>
              </a:ext>
            </a:extLst>
          </p:cNvPr>
          <p:cNvSpPr/>
          <p:nvPr/>
        </p:nvSpPr>
        <p:spPr>
          <a:xfrm>
            <a:off x="2356194" y="3164098"/>
            <a:ext cx="9503094" cy="461665"/>
          </a:xfrm>
          <a:prstGeom prst="rect">
            <a:avLst/>
          </a:prstGeom>
          <a:solidFill>
            <a:srgbClr val="58433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4</a:t>
            </a:r>
            <a:r>
              <a:rPr lang="uk-UA" sz="2400" b="1" dirty="0">
                <a:solidFill>
                  <a:schemeClr val="bg1"/>
                </a:solidFill>
              </a:rPr>
              <a:t>. Як здійснюється пошук запису в таблиці?</a:t>
            </a:r>
          </a:p>
        </p:txBody>
      </p:sp>
      <p:sp>
        <p:nvSpPr>
          <p:cNvPr id="25" name="Прямоугольник 7">
            <a:extLst>
              <a:ext uri="{FF2B5EF4-FFF2-40B4-BE49-F238E27FC236}">
                <a16:creationId xmlns:a16="http://schemas.microsoft.com/office/drawing/2014/main" id="{1213BA64-A4A3-4F24-A798-C7446EEB0629}"/>
              </a:ext>
            </a:extLst>
          </p:cNvPr>
          <p:cNvSpPr/>
          <p:nvPr/>
        </p:nvSpPr>
        <p:spPr>
          <a:xfrm>
            <a:off x="2356194" y="3738007"/>
            <a:ext cx="9503094" cy="461665"/>
          </a:xfrm>
          <a:prstGeom prst="rect">
            <a:avLst/>
          </a:prstGeom>
          <a:solidFill>
            <a:srgbClr val="58433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5. </a:t>
            </a:r>
            <a:r>
              <a:rPr lang="uk-UA" sz="2400" b="1" dirty="0">
                <a:solidFill>
                  <a:schemeClr val="bg1"/>
                </a:solidFill>
              </a:rPr>
              <a:t>Як видаляється запис із таблиці?</a:t>
            </a:r>
          </a:p>
        </p:txBody>
      </p:sp>
      <p:sp>
        <p:nvSpPr>
          <p:cNvPr id="26" name="Прямоугольник 7">
            <a:extLst>
              <a:ext uri="{FF2B5EF4-FFF2-40B4-BE49-F238E27FC236}">
                <a16:creationId xmlns:a16="http://schemas.microsoft.com/office/drawing/2014/main" id="{006BB5D6-17AA-4EC5-AECE-57F74D5EAE45}"/>
              </a:ext>
            </a:extLst>
          </p:cNvPr>
          <p:cNvSpPr/>
          <p:nvPr/>
        </p:nvSpPr>
        <p:spPr>
          <a:xfrm>
            <a:off x="2356194" y="4311916"/>
            <a:ext cx="9503094" cy="461665"/>
          </a:xfrm>
          <a:prstGeom prst="rect">
            <a:avLst/>
          </a:prstGeom>
          <a:solidFill>
            <a:srgbClr val="58433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6. </a:t>
            </a:r>
            <a:r>
              <a:rPr lang="uk-UA" sz="2400" b="1" dirty="0">
                <a:solidFill>
                  <a:schemeClr val="bg1"/>
                </a:solidFill>
              </a:rPr>
              <a:t>Які дії слід виконати для додавання нового запису в таблицю?</a:t>
            </a:r>
          </a:p>
        </p:txBody>
      </p:sp>
      <p:sp>
        <p:nvSpPr>
          <p:cNvPr id="29" name="Прямоугольник 7">
            <a:extLst>
              <a:ext uri="{FF2B5EF4-FFF2-40B4-BE49-F238E27FC236}">
                <a16:creationId xmlns:a16="http://schemas.microsoft.com/office/drawing/2014/main" id="{4D2F8611-DEAD-410A-B630-DB5B2D918234}"/>
              </a:ext>
            </a:extLst>
          </p:cNvPr>
          <p:cNvSpPr/>
          <p:nvPr/>
        </p:nvSpPr>
        <p:spPr>
          <a:xfrm>
            <a:off x="2356194" y="4885825"/>
            <a:ext cx="9503094" cy="830997"/>
          </a:xfrm>
          <a:prstGeom prst="rect">
            <a:avLst/>
          </a:prstGeom>
          <a:solidFill>
            <a:srgbClr val="58433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7. </a:t>
            </a:r>
            <a:r>
              <a:rPr lang="uk-UA" sz="2400" b="1" dirty="0">
                <a:solidFill>
                  <a:schemeClr val="bg1"/>
                </a:solidFill>
              </a:rPr>
              <a:t>Із якою метою використовуються мета-символи в процесі пошуку записів?</a:t>
            </a:r>
          </a:p>
        </p:txBody>
      </p:sp>
      <p:sp>
        <p:nvSpPr>
          <p:cNvPr id="30" name="Прямоугольник 7">
            <a:extLst>
              <a:ext uri="{FF2B5EF4-FFF2-40B4-BE49-F238E27FC236}">
                <a16:creationId xmlns:a16="http://schemas.microsoft.com/office/drawing/2014/main" id="{368276B2-C8DA-4682-BCB8-35E4A2A83F95}"/>
              </a:ext>
            </a:extLst>
          </p:cNvPr>
          <p:cNvSpPr/>
          <p:nvPr/>
        </p:nvSpPr>
        <p:spPr>
          <a:xfrm>
            <a:off x="2356194" y="5823228"/>
            <a:ext cx="9503094" cy="461665"/>
          </a:xfrm>
          <a:prstGeom prst="rect">
            <a:avLst/>
          </a:prstGeom>
          <a:solidFill>
            <a:srgbClr val="58433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8. </a:t>
            </a:r>
            <a:r>
              <a:rPr lang="uk-UA" sz="2400" b="1" dirty="0">
                <a:solidFill>
                  <a:schemeClr val="bg1"/>
                </a:solidFill>
              </a:rPr>
              <a:t>Із якою метою і як приховуються поля?</a:t>
            </a:r>
          </a:p>
        </p:txBody>
      </p:sp>
    </p:spTree>
    <p:extLst>
      <p:ext uri="{BB962C8B-B14F-4D97-AF65-F5344CB8AC3E}">
        <p14:creationId xmlns:p14="http://schemas.microsoft.com/office/powerpoint/2010/main" val="273002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3" grpId="0" animBg="1"/>
      <p:bldP spid="24" grpId="0" animBg="1"/>
      <p:bldP spid="25" grpId="0" animBg="1"/>
      <p:bldP spid="26" grpId="0" animBg="1"/>
      <p:bldP spid="29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05.02.2023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Сортування записів у таблиці</a:t>
            </a:r>
          </a:p>
        </p:txBody>
      </p:sp>
      <p:pic>
        <p:nvPicPr>
          <p:cNvPr id="2054" name="Picture 6" descr="Что это - первичный ключ в базе данных?">
            <a:extLst>
              <a:ext uri="{FF2B5EF4-FFF2-40B4-BE49-F238E27FC236}">
                <a16:creationId xmlns:a16="http://schemas.microsoft.com/office/drawing/2014/main" id="{98343E83-F24B-4FB8-BFA6-D1D81D789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200" y="1397051"/>
            <a:ext cx="5923599" cy="5168340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912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05.02.2023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Сортування записів у таблиці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78B3FF2-87E2-49D5-8275-3662A9AC864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8383" y="1696278"/>
            <a:ext cx="2838448" cy="4210641"/>
          </a:xfrm>
          <a:prstGeom prst="rect">
            <a:avLst/>
          </a:prstGeom>
        </p:spPr>
      </p:pic>
      <p:sp>
        <p:nvSpPr>
          <p:cNvPr id="11" name="Скругленный прямоугольник 1">
            <a:extLst>
              <a:ext uri="{FF2B5EF4-FFF2-40B4-BE49-F238E27FC236}">
                <a16:creationId xmlns:a16="http://schemas.microsoft.com/office/drawing/2014/main" id="{D69F1E29-6D08-4836-9A60-15418269C457}"/>
              </a:ext>
            </a:extLst>
          </p:cNvPr>
          <p:cNvSpPr/>
          <p:nvPr/>
        </p:nvSpPr>
        <p:spPr>
          <a:xfrm>
            <a:off x="4399722" y="1434926"/>
            <a:ext cx="7132165" cy="4714084"/>
          </a:xfrm>
          <a:prstGeom prst="roundRect">
            <a:avLst>
              <a:gd name="adj" fmla="val 7154"/>
            </a:avLst>
          </a:prstGeom>
          <a:solidFill>
            <a:srgbClr val="58433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4800" b="1" dirty="0">
                <a:solidFill>
                  <a:srgbClr val="FFFF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Сортуванням</a:t>
            </a:r>
            <a:r>
              <a:rPr lang="uk-UA" sz="4800" b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називають розташування записів таблиці в порядку зростання чи спадання значень певного поля. </a:t>
            </a:r>
            <a:endParaRPr lang="uk-UA" sz="4400" b="1" dirty="0">
              <a:solidFill>
                <a:schemeClr val="bg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156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05.02.2023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Сортування записів у таблиці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78B3FF2-87E2-49D5-8275-3662A9AC864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700" y="2303928"/>
            <a:ext cx="2164527" cy="3210926"/>
          </a:xfrm>
          <a:prstGeom prst="rect">
            <a:avLst/>
          </a:prstGeom>
        </p:spPr>
      </p:pic>
      <p:sp>
        <p:nvSpPr>
          <p:cNvPr id="11" name="Скругленный прямоугольник 1">
            <a:extLst>
              <a:ext uri="{FF2B5EF4-FFF2-40B4-BE49-F238E27FC236}">
                <a16:creationId xmlns:a16="http://schemas.microsoft.com/office/drawing/2014/main" id="{D69F1E29-6D08-4836-9A60-15418269C457}"/>
              </a:ext>
            </a:extLst>
          </p:cNvPr>
          <p:cNvSpPr/>
          <p:nvPr/>
        </p:nvSpPr>
        <p:spPr>
          <a:xfrm>
            <a:off x="2241227" y="1343146"/>
            <a:ext cx="9769297" cy="5229932"/>
          </a:xfrm>
          <a:prstGeom prst="roundRect">
            <a:avLst>
              <a:gd name="adj" fmla="val 7154"/>
            </a:avLst>
          </a:prstGeom>
          <a:solidFill>
            <a:srgbClr val="58433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uk-UA" sz="4000" b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1. Необхідно дізнатися, які об’єкти мають малі, великі, найменші або найбільші значення тих чи інших параметрів. </a:t>
            </a:r>
          </a:p>
          <a:p>
            <a:pPr algn="just">
              <a:lnSpc>
                <a:spcPct val="115000"/>
              </a:lnSpc>
            </a:pPr>
            <a:r>
              <a:rPr lang="uk-UA" sz="4000" b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2. Потрібно згрупувати об’єкти за певним параметром, тобто розташувати поряд об’єкти з однаковими чи близькими його значеннями.</a:t>
            </a:r>
          </a:p>
        </p:txBody>
      </p:sp>
    </p:spTree>
    <p:extLst>
      <p:ext uri="{BB962C8B-B14F-4D97-AF65-F5344CB8AC3E}">
        <p14:creationId xmlns:p14="http://schemas.microsoft.com/office/powerpoint/2010/main" val="381604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05.02.2023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Сортування записів у таблиці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59E6BAD-C334-4F5D-B77C-E090C91BAD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577" y="1424152"/>
            <a:ext cx="11844845" cy="1372057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98A75B1A-706A-4106-8947-53F0BC3FB517}"/>
              </a:ext>
            </a:extLst>
          </p:cNvPr>
          <p:cNvSpPr/>
          <p:nvPr/>
        </p:nvSpPr>
        <p:spPr>
          <a:xfrm>
            <a:off x="2504661" y="1934817"/>
            <a:ext cx="3034748" cy="8613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07F0A97-2617-445C-9675-B091EE03010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820"/>
          <a:stretch/>
        </p:blipFill>
        <p:spPr>
          <a:xfrm>
            <a:off x="214443" y="3493441"/>
            <a:ext cx="3950337" cy="996536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789F1C8-2FFD-4C46-A41F-340ED3ED0D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438" y="5090026"/>
            <a:ext cx="3950342" cy="873635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88A48A8-A7AE-4D40-8399-DF5384C44F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0101" y="3066802"/>
            <a:ext cx="1740722" cy="3597493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16BE71B-1C2E-44B4-AB10-15255D15DA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409" y="3348843"/>
            <a:ext cx="2168821" cy="331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688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05.02.2023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Сортування записів у таблиці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67149A8-D347-4BF8-9CBD-C7A5046056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0" y="1244142"/>
            <a:ext cx="10070600" cy="5371480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AFE8FAD3-49DE-43C3-BDBF-A1680172261B}"/>
              </a:ext>
            </a:extLst>
          </p:cNvPr>
          <p:cNvSpPr/>
          <p:nvPr/>
        </p:nvSpPr>
        <p:spPr>
          <a:xfrm>
            <a:off x="3375258" y="1701800"/>
            <a:ext cx="917342" cy="4001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5E14A94-F239-4D3F-A16A-98D9F0901D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700" y="1244142"/>
            <a:ext cx="10112330" cy="5371480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6193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18036D-C4D8-44EB-99EF-6FCA84267855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Дата 7">
            <a:extLst>
              <a:ext uri="{FF2B5EF4-FFF2-40B4-BE49-F238E27FC236}">
                <a16:creationId xmlns:a16="http://schemas.microsoft.com/office/drawing/2014/main" id="{78378C4C-2306-4FC4-94CF-3A681443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05.02.2023</a:t>
            </a:fld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Сортування записів у таблиці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CE96A59-F123-41DC-8CA2-D0B60F6FF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046" y="1325194"/>
            <a:ext cx="10083907" cy="5215305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2F07A61-8857-4287-ADCE-844A271157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4046" y="1325193"/>
            <a:ext cx="10090804" cy="5215306"/>
          </a:xfrm>
          <a:prstGeom prst="rect">
            <a:avLst/>
          </a:prstGeom>
          <a:noFill/>
          <a:ln w="38100">
            <a:solidFill>
              <a:srgbClr val="765A43"/>
            </a:solidFill>
          </a:ln>
        </p:spPr>
      </p:pic>
    </p:spTree>
    <p:extLst>
      <p:ext uri="{BB962C8B-B14F-4D97-AF65-F5344CB8AC3E}">
        <p14:creationId xmlns:p14="http://schemas.microsoft.com/office/powerpoint/2010/main" val="33888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2405</TotalTime>
  <Words>1265</Words>
  <Application>Microsoft Office PowerPoint</Application>
  <PresentationFormat>Широкоэкранный</PresentationFormat>
  <Paragraphs>147</Paragraphs>
  <Slides>23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https://vsimpptx.com</dc:title>
  <dc:creator>Василь Цупа</dc:creator>
  <cp:lastModifiedBy>Valeria</cp:lastModifiedBy>
  <cp:revision>254</cp:revision>
  <dcterms:created xsi:type="dcterms:W3CDTF">2015-10-20T21:14:13Z</dcterms:created>
  <dcterms:modified xsi:type="dcterms:W3CDTF">2023-02-05T15:36:40Z</dcterms:modified>
</cp:coreProperties>
</file>