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8" r:id="rId2"/>
    <p:sldId id="277" r:id="rId3"/>
    <p:sldId id="279" r:id="rId4"/>
    <p:sldId id="280" r:id="rId5"/>
    <p:sldId id="281" r:id="rId6"/>
    <p:sldId id="282" r:id="rId7"/>
    <p:sldId id="284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55" d="100"/>
          <a:sy n="55" d="100"/>
        </p:scale>
        <p:origin x="-10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1179" y="0"/>
            <a:ext cx="8689643" cy="1368152"/>
          </a:xfrm>
        </p:spPr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4F4387F2-7894-4417-A127-7A2116F4E5CB}" type="datetimeFigureOut">
              <a:rPr lang="uk-UA" smtClean="0"/>
              <a:t>05.02.2023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4BCE7BE3-1207-4C5A-B42D-5E90042DA1B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45241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4F4387F2-7894-4417-A127-7A2116F4E5CB}" type="datetimeFigureOut">
              <a:rPr lang="uk-UA" smtClean="0"/>
              <a:t>05.02.2023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4BCE7BE3-1207-4C5A-B42D-5E90042DA1B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07233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4F4387F2-7894-4417-A127-7A2116F4E5CB}" type="datetimeFigureOut">
              <a:rPr lang="uk-UA" smtClean="0"/>
              <a:t>05.02.2023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4BCE7BE3-1207-4C5A-B42D-5E90042DA1B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72133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4F4387F2-7894-4417-A127-7A2116F4E5CB}" type="datetimeFigureOut">
              <a:rPr lang="uk-UA" smtClean="0"/>
              <a:t>05.02.2023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4BCE7BE3-1207-4C5A-B42D-5E90042DA1BE}" type="slidenum">
              <a:rPr lang="uk-UA" smtClean="0"/>
              <a:t>‹#›</a:t>
            </a:fld>
            <a:endParaRPr lang="uk-UA"/>
          </a:p>
        </p:txBody>
      </p:sp>
      <p:sp>
        <p:nvSpPr>
          <p:cNvPr id="12" name="Номер слайда 5"/>
          <p:cNvSpPr txBox="1">
            <a:spLocks/>
          </p:cNvSpPr>
          <p:nvPr/>
        </p:nvSpPr>
        <p:spPr>
          <a:xfrm>
            <a:off x="8940800" y="65087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rgbClr val="3399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3311691" y="45855"/>
            <a:ext cx="8640960" cy="13366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9" name="Текст 2"/>
          <p:cNvSpPr>
            <a:spLocks noGrp="1"/>
          </p:cNvSpPr>
          <p:nvPr>
            <p:ph idx="1"/>
          </p:nvPr>
        </p:nvSpPr>
        <p:spPr>
          <a:xfrm>
            <a:off x="335360" y="1988840"/>
            <a:ext cx="11521280" cy="4176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75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5620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95733" y="4406901"/>
            <a:ext cx="7630551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695733" y="2906713"/>
            <a:ext cx="763055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4F4387F2-7894-4417-A127-7A2116F4E5CB}" type="datetimeFigureOut">
              <a:rPr lang="uk-UA" smtClean="0"/>
              <a:t>05.02.2023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4BCE7BE3-1207-4C5A-B42D-5E90042DA1B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1770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39349" y="2060848"/>
            <a:ext cx="576064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2011" y="2071390"/>
            <a:ext cx="576064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4F4387F2-7894-4417-A127-7A2116F4E5CB}" type="datetimeFigureOut">
              <a:rPr lang="uk-UA" smtClean="0"/>
              <a:t>05.02.2023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4BCE7BE3-1207-4C5A-B42D-5E90042DA1B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75203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35360" y="1916832"/>
            <a:ext cx="5568619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35360" y="2556594"/>
            <a:ext cx="5568619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288022" y="1934294"/>
            <a:ext cx="5664629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288022" y="2574056"/>
            <a:ext cx="5664629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833747" y="6410897"/>
            <a:ext cx="1620652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4F4387F2-7894-4417-A127-7A2116F4E5CB}" type="datetimeFigureOut">
              <a:rPr lang="uk-UA" smtClean="0"/>
              <a:t>05.02.2023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5538912" y="6356351"/>
            <a:ext cx="2199456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9961747" y="6356351"/>
            <a:ext cx="1620652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4BCE7BE3-1207-4C5A-B42D-5E90042DA1B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61071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4F4387F2-7894-4417-A127-7A2116F4E5CB}" type="datetimeFigureOut">
              <a:rPr lang="uk-UA" smtClean="0"/>
              <a:t>05.02.2023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4BCE7BE3-1207-4C5A-B42D-5E90042DA1B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5441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4F4387F2-7894-4417-A127-7A2116F4E5CB}" type="datetimeFigureOut">
              <a:rPr lang="uk-UA" smtClean="0"/>
              <a:t>05.02.2023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4BCE7BE3-1207-4C5A-B42D-5E90042DA1B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68018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513622"/>
            <a:ext cx="4011084" cy="92147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51851" y="1916833"/>
            <a:ext cx="6815667" cy="4353347"/>
          </a:xfrm>
        </p:spPr>
        <p:txBody>
          <a:bodyPr/>
          <a:lstStyle>
            <a:lvl1pPr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8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4F4387F2-7894-4417-A127-7A2116F4E5CB}" type="datetimeFigureOut">
              <a:rPr lang="uk-UA" smtClean="0"/>
              <a:t>05.02.2023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4BCE7BE3-1207-4C5A-B42D-5E90042DA1B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52502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4F4387F2-7894-4417-A127-7A2116F4E5CB}" type="datetimeFigureOut">
              <a:rPr lang="uk-UA" smtClean="0"/>
              <a:t>05.02.2023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4BCE7BE3-1207-4C5A-B42D-5E90042DA1B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73084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11691" y="45855"/>
            <a:ext cx="8640960" cy="13366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35360" y="1988840"/>
            <a:ext cx="11521280" cy="4176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4F4387F2-7894-4417-A127-7A2116F4E5CB}" type="datetimeFigureOut">
              <a:rPr lang="uk-UA" smtClean="0"/>
              <a:t>05.02.2023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4BCE7BE3-1207-4C5A-B42D-5E90042DA1BE}" type="slidenum">
              <a:rPr lang="uk-UA" smtClean="0"/>
              <a:t>‹#›</a:t>
            </a:fld>
            <a:endParaRPr lang="uk-UA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60917" y="45855"/>
            <a:ext cx="1010349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6397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4009D545-5FFF-45A4-99AA-0FC7DED4939C}"/>
              </a:ext>
            </a:extLst>
          </p:cNvPr>
          <p:cNvSpPr/>
          <p:nvPr/>
        </p:nvSpPr>
        <p:spPr>
          <a:xfrm>
            <a:off x="4318734" y="2250638"/>
            <a:ext cx="7574083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З’ясуємо</a:t>
            </a:r>
            <a:r>
              <a:rPr lang="ru-RU" sz="5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5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порад</a:t>
            </a:r>
            <a:r>
              <a:rPr lang="ru-RU" sz="5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5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дотримуватись</a:t>
            </a:r>
            <a:r>
              <a:rPr lang="ru-RU" sz="5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5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зберегти</a:t>
            </a:r>
            <a:r>
              <a:rPr lang="ru-RU" sz="5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органи</a:t>
            </a:r>
            <a:r>
              <a:rPr lang="ru-RU" sz="5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чуття</a:t>
            </a:r>
            <a:endParaRPr lang="ru-RU" sz="54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Значення смайлика написаного символами. Смайли із символів">
            <a:extLst>
              <a:ext uri="{FF2B5EF4-FFF2-40B4-BE49-F238E27FC236}">
                <a16:creationId xmlns:a16="http://schemas.microsoft.com/office/drawing/2014/main" xmlns="" id="{C3579827-B7C1-46FC-8B18-65918ACF13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95" t="3992" r="18087" b="6799"/>
          <a:stretch/>
        </p:blipFill>
        <p:spPr bwMode="auto">
          <a:xfrm>
            <a:off x="420345" y="2005938"/>
            <a:ext cx="3665881" cy="4348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4912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50 Очі ideas | очі, ротики, ескіз виробу">
            <a:extLst>
              <a:ext uri="{FF2B5EF4-FFF2-40B4-BE49-F238E27FC236}">
                <a16:creationId xmlns:a16="http://schemas.microsoft.com/office/drawing/2014/main" xmlns="" id="{57467CE2-0623-4A67-B56A-352B9C0BC5A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 bwMode="auto">
          <a:xfrm>
            <a:off x="9490364" y="5260859"/>
            <a:ext cx="2701636" cy="1597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1F4C54F4-1345-421B-8A74-6DC24D25C227}"/>
              </a:ext>
            </a:extLst>
          </p:cNvPr>
          <p:cNvSpPr/>
          <p:nvPr/>
        </p:nvSpPr>
        <p:spPr>
          <a:xfrm>
            <a:off x="2962273" y="249284"/>
            <a:ext cx="852487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  <a:cs typeface="Times New Roman" panose="02020603050405020304" pitchFamily="18" charset="0"/>
              </a:rPr>
              <a:t>Щоб</a:t>
            </a:r>
            <a:r>
              <a:rPr lang="ru-RU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  <a:cs typeface="Times New Roman" panose="02020603050405020304" pitchFamily="18" charset="0"/>
              </a:rPr>
              <a:t> не </a:t>
            </a:r>
            <a:r>
              <a:rPr lang="ru-RU" sz="40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  <a:cs typeface="Times New Roman" panose="02020603050405020304" pitchFamily="18" charset="0"/>
              </a:rPr>
              <a:t>зіпсувати</a:t>
            </a:r>
            <a:r>
              <a:rPr lang="ru-RU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  <a:cs typeface="Times New Roman" panose="02020603050405020304" pitchFamily="18" charset="0"/>
              </a:rPr>
              <a:t>зір</a:t>
            </a:r>
            <a:r>
              <a:rPr lang="ru-RU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  <a:cs typeface="Times New Roman" panose="02020603050405020304" pitchFamily="18" charset="0"/>
              </a:rPr>
              <a:t>, </a:t>
            </a:r>
            <a:r>
              <a:rPr lang="ru-RU" sz="40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  <a:cs typeface="Times New Roman" panose="02020603050405020304" pitchFamily="18" charset="0"/>
              </a:rPr>
              <a:t>потрібно</a:t>
            </a:r>
            <a:r>
              <a:rPr lang="ru-RU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  <a:cs typeface="Times New Roman" panose="02020603050405020304" pitchFamily="18" charset="0"/>
              </a:rPr>
              <a:t>дотримуватися</a:t>
            </a:r>
            <a:r>
              <a:rPr lang="ru-RU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  <a:cs typeface="Times New Roman" panose="02020603050405020304" pitchFamily="18" charset="0"/>
              </a:rPr>
              <a:t> таких </a:t>
            </a:r>
            <a:r>
              <a:rPr lang="ru-RU" sz="40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  <a:cs typeface="Times New Roman" panose="02020603050405020304" pitchFamily="18" charset="0"/>
              </a:rPr>
              <a:t>порад</a:t>
            </a:r>
            <a:r>
              <a:rPr lang="ru-RU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  <a:cs typeface="Times New Roman" panose="02020603050405020304" pitchFamily="18" charset="0"/>
              </a:rPr>
              <a:t>:</a:t>
            </a:r>
            <a:endParaRPr lang="uk-UA" sz="40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otype Corsiva" panose="03010101010201010101" pitchFamily="66" charset="0"/>
              <a:cs typeface="Times New Roman" panose="02020603050405020304" pitchFamily="18" charset="0"/>
            </a:endParaRPr>
          </a:p>
        </p:txBody>
      </p:sp>
      <p:grpSp>
        <p:nvGrpSpPr>
          <p:cNvPr id="13" name="Группа 12">
            <a:extLst>
              <a:ext uri="{FF2B5EF4-FFF2-40B4-BE49-F238E27FC236}">
                <a16:creationId xmlns:a16="http://schemas.microsoft.com/office/drawing/2014/main" xmlns="" id="{F5E94D8E-6260-4D2C-A5E2-261633394EB6}"/>
              </a:ext>
            </a:extLst>
          </p:cNvPr>
          <p:cNvGrpSpPr/>
          <p:nvPr/>
        </p:nvGrpSpPr>
        <p:grpSpPr>
          <a:xfrm>
            <a:off x="857250" y="4878290"/>
            <a:ext cx="10744198" cy="604092"/>
            <a:chOff x="857250" y="4878290"/>
            <a:chExt cx="10744198" cy="604092"/>
          </a:xfrm>
        </p:grpSpPr>
        <p:sp>
          <p:nvSpPr>
            <p:cNvPr id="12" name="Овал 11">
              <a:extLst>
                <a:ext uri="{FF2B5EF4-FFF2-40B4-BE49-F238E27FC236}">
                  <a16:creationId xmlns:a16="http://schemas.microsoft.com/office/drawing/2014/main" xmlns="" id="{EDD1398C-1324-4D52-A943-9BBDD92BC338}"/>
                </a:ext>
              </a:extLst>
            </p:cNvPr>
            <p:cNvSpPr/>
            <p:nvPr/>
          </p:nvSpPr>
          <p:spPr>
            <a:xfrm>
              <a:off x="857250" y="4897607"/>
              <a:ext cx="671513" cy="584775"/>
            </a:xfrm>
            <a:prstGeom prst="ellipse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3" name="Прямоугольник 2">
              <a:extLst>
                <a:ext uri="{FF2B5EF4-FFF2-40B4-BE49-F238E27FC236}">
                  <a16:creationId xmlns:a16="http://schemas.microsoft.com/office/drawing/2014/main" xmlns="" id="{C71A3D2F-3AF2-4089-8DEC-C682658C066C}"/>
                </a:ext>
              </a:extLst>
            </p:cNvPr>
            <p:cNvSpPr/>
            <p:nvPr/>
          </p:nvSpPr>
          <p:spPr>
            <a:xfrm>
              <a:off x="1052512" y="4878290"/>
              <a:ext cx="10548936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берегти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очі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пошкоджень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потрапляння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бруду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ru-RU" sz="3200" i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7" name="Группа 6">
            <a:extLst>
              <a:ext uri="{FF2B5EF4-FFF2-40B4-BE49-F238E27FC236}">
                <a16:creationId xmlns:a16="http://schemas.microsoft.com/office/drawing/2014/main" xmlns="" id="{8A94E038-C459-4C30-AD37-F4D7AB0A449F}"/>
              </a:ext>
            </a:extLst>
          </p:cNvPr>
          <p:cNvGrpSpPr/>
          <p:nvPr/>
        </p:nvGrpSpPr>
        <p:grpSpPr>
          <a:xfrm>
            <a:off x="857250" y="2242958"/>
            <a:ext cx="10744199" cy="1077218"/>
            <a:chOff x="857250" y="2242958"/>
            <a:chExt cx="10744199" cy="1077218"/>
          </a:xfrm>
        </p:grpSpPr>
        <p:sp>
          <p:nvSpPr>
            <p:cNvPr id="6" name="Овал 5">
              <a:extLst>
                <a:ext uri="{FF2B5EF4-FFF2-40B4-BE49-F238E27FC236}">
                  <a16:creationId xmlns:a16="http://schemas.microsoft.com/office/drawing/2014/main" xmlns="" id="{54316D33-EE6D-4F53-AC1C-28127A775C12}"/>
                </a:ext>
              </a:extLst>
            </p:cNvPr>
            <p:cNvSpPr/>
            <p:nvPr/>
          </p:nvSpPr>
          <p:spPr>
            <a:xfrm>
              <a:off x="857250" y="2242958"/>
              <a:ext cx="671513" cy="584775"/>
            </a:xfrm>
            <a:prstGeom prst="ellipse">
              <a:avLst/>
            </a:prstGeom>
            <a:gradFill flip="none" rotWithShape="1">
              <a:gsLst>
                <a:gs pos="0">
                  <a:srgbClr val="FF0000">
                    <a:tint val="66000"/>
                    <a:satMod val="160000"/>
                  </a:srgbClr>
                </a:gs>
                <a:gs pos="50000">
                  <a:srgbClr val="FF0000">
                    <a:tint val="44500"/>
                    <a:satMod val="160000"/>
                  </a:srgbClr>
                </a:gs>
                <a:gs pos="100000">
                  <a:srgbClr val="FF000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xmlns="" id="{F5F9BD0B-5456-45BE-901E-E89775E6B3A6}"/>
                </a:ext>
              </a:extLst>
            </p:cNvPr>
            <p:cNvSpPr/>
            <p:nvPr/>
          </p:nvSpPr>
          <p:spPr>
            <a:xfrm>
              <a:off x="1052512" y="2242958"/>
              <a:ext cx="10548937" cy="10772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читання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письма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стежити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щоб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світло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падало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ліворуч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освітлення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було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хорошим;</a:t>
              </a:r>
            </a:p>
          </p:txBody>
        </p:sp>
      </p:grpSp>
      <p:grpSp>
        <p:nvGrpSpPr>
          <p:cNvPr id="11" name="Группа 10">
            <a:extLst>
              <a:ext uri="{FF2B5EF4-FFF2-40B4-BE49-F238E27FC236}">
                <a16:creationId xmlns:a16="http://schemas.microsoft.com/office/drawing/2014/main" xmlns="" id="{19CEFB44-8FF5-42CB-B5E4-5F96A1EAB192}"/>
              </a:ext>
            </a:extLst>
          </p:cNvPr>
          <p:cNvGrpSpPr/>
          <p:nvPr/>
        </p:nvGrpSpPr>
        <p:grpSpPr>
          <a:xfrm>
            <a:off x="857250" y="3806845"/>
            <a:ext cx="4492849" cy="584775"/>
            <a:chOff x="857250" y="3806845"/>
            <a:chExt cx="4492849" cy="584775"/>
          </a:xfrm>
        </p:grpSpPr>
        <p:sp>
          <p:nvSpPr>
            <p:cNvPr id="8" name="Овал 7">
              <a:extLst>
                <a:ext uri="{FF2B5EF4-FFF2-40B4-BE49-F238E27FC236}">
                  <a16:creationId xmlns:a16="http://schemas.microsoft.com/office/drawing/2014/main" xmlns="" id="{B92D79F8-0895-4A84-8132-7E2B0ABAB3D6}"/>
                </a:ext>
              </a:extLst>
            </p:cNvPr>
            <p:cNvSpPr/>
            <p:nvPr/>
          </p:nvSpPr>
          <p:spPr>
            <a:xfrm>
              <a:off x="857250" y="3806845"/>
              <a:ext cx="671513" cy="584775"/>
            </a:xfrm>
            <a:prstGeom prst="ellipse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5" name="Прямоугольник 4">
              <a:extLst>
                <a:ext uri="{FF2B5EF4-FFF2-40B4-BE49-F238E27FC236}">
                  <a16:creationId xmlns:a16="http://schemas.microsoft.com/office/drawing/2014/main" xmlns="" id="{E47F272C-256A-44E5-A7A2-CA947BC3A995}"/>
                </a:ext>
              </a:extLst>
            </p:cNvPr>
            <p:cNvSpPr/>
            <p:nvPr/>
          </p:nvSpPr>
          <p:spPr>
            <a:xfrm>
              <a:off x="1052512" y="3806845"/>
              <a:ext cx="4297587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just"/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перевтомлювати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очі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07584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6" descr="Органи чуття людини | Тест з предмету Я у світі – «На Урок»">
            <a:extLst>
              <a:ext uri="{FF2B5EF4-FFF2-40B4-BE49-F238E27FC236}">
                <a16:creationId xmlns:a16="http://schemas.microsoft.com/office/drawing/2014/main" xmlns="" id="{1DE247C4-5E18-44C2-B923-5C296C018D3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49" t="6066" r="54359" b="53639"/>
          <a:stretch/>
        </p:blipFill>
        <p:spPr bwMode="auto">
          <a:xfrm>
            <a:off x="10302506" y="4093568"/>
            <a:ext cx="1871532" cy="2762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Группа 10">
            <a:extLst>
              <a:ext uri="{FF2B5EF4-FFF2-40B4-BE49-F238E27FC236}">
                <a16:creationId xmlns:a16="http://schemas.microsoft.com/office/drawing/2014/main" xmlns="" id="{B3EF85E8-0B91-44A3-9333-539E2D85E238}"/>
              </a:ext>
            </a:extLst>
          </p:cNvPr>
          <p:cNvGrpSpPr/>
          <p:nvPr/>
        </p:nvGrpSpPr>
        <p:grpSpPr>
          <a:xfrm>
            <a:off x="841879" y="4758136"/>
            <a:ext cx="10588120" cy="679672"/>
            <a:chOff x="841879" y="4758136"/>
            <a:chExt cx="10588120" cy="679672"/>
          </a:xfrm>
        </p:grpSpPr>
        <p:sp>
          <p:nvSpPr>
            <p:cNvPr id="8" name="Овал 7">
              <a:extLst>
                <a:ext uri="{FF2B5EF4-FFF2-40B4-BE49-F238E27FC236}">
                  <a16:creationId xmlns:a16="http://schemas.microsoft.com/office/drawing/2014/main" xmlns="" id="{18E9A089-D2F2-4A08-A923-E761DDF4FA96}"/>
                </a:ext>
              </a:extLst>
            </p:cNvPr>
            <p:cNvSpPr/>
            <p:nvPr/>
          </p:nvSpPr>
          <p:spPr>
            <a:xfrm>
              <a:off x="841879" y="4853033"/>
              <a:ext cx="671513" cy="584775"/>
            </a:xfrm>
            <a:prstGeom prst="ellipse">
              <a:avLst/>
            </a:prstGeom>
            <a:gradFill flip="none" rotWithShape="1">
              <a:gsLst>
                <a:gs pos="0">
                  <a:srgbClr val="0070C0">
                    <a:tint val="66000"/>
                    <a:satMod val="160000"/>
                  </a:srgbClr>
                </a:gs>
                <a:gs pos="50000">
                  <a:srgbClr val="0070C0">
                    <a:tint val="44500"/>
                    <a:satMod val="160000"/>
                  </a:srgbClr>
                </a:gs>
                <a:gs pos="100000">
                  <a:srgbClr val="0070C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2" name="Прямоугольник 1">
              <a:extLst>
                <a:ext uri="{FF2B5EF4-FFF2-40B4-BE49-F238E27FC236}">
                  <a16:creationId xmlns:a16="http://schemas.microsoft.com/office/drawing/2014/main" xmlns="" id="{20FC0D5B-DBD0-4DEB-8216-ECD54D1A5446}"/>
                </a:ext>
              </a:extLst>
            </p:cNvPr>
            <p:cNvSpPr/>
            <p:nvPr/>
          </p:nvSpPr>
          <p:spPr>
            <a:xfrm>
              <a:off x="1065788" y="4758136"/>
              <a:ext cx="10364211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берегти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вуха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сильного шуму та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різких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звуків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ru-RU" sz="3200" i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7E17E68E-5182-4D5F-A9CE-B7E7A9DA474E}"/>
              </a:ext>
            </a:extLst>
          </p:cNvPr>
          <p:cNvSpPr/>
          <p:nvPr/>
        </p:nvSpPr>
        <p:spPr>
          <a:xfrm>
            <a:off x="3047999" y="119603"/>
            <a:ext cx="890847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</a:rPr>
              <a:t>Щоб</a:t>
            </a:r>
            <a:r>
              <a:rPr lang="ru-RU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</a:rPr>
              <a:t> </a:t>
            </a:r>
            <a:r>
              <a:rPr lang="ru-RU" sz="40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</a:rPr>
              <a:t>мати</a:t>
            </a:r>
            <a:r>
              <a:rPr lang="ru-RU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</a:rPr>
              <a:t> </a:t>
            </a:r>
            <a:r>
              <a:rPr lang="ru-RU" sz="40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</a:rPr>
              <a:t>добрий</a:t>
            </a:r>
            <a:r>
              <a:rPr lang="ru-RU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</a:rPr>
              <a:t> слух, </a:t>
            </a:r>
            <a:r>
              <a:rPr lang="ru-RU" sz="40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</a:rPr>
              <a:t>потрібно</a:t>
            </a:r>
            <a:r>
              <a:rPr lang="ru-RU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</a:rPr>
              <a:t> </a:t>
            </a:r>
            <a:r>
              <a:rPr lang="ru-RU" sz="40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</a:rPr>
              <a:t>дотримуватися</a:t>
            </a:r>
            <a:r>
              <a:rPr lang="ru-RU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</a:rPr>
              <a:t> таких </a:t>
            </a:r>
            <a:r>
              <a:rPr lang="ru-RU" sz="40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</a:rPr>
              <a:t>порад</a:t>
            </a:r>
            <a:r>
              <a:rPr lang="ru-RU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</a:rPr>
              <a:t>:</a:t>
            </a:r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xmlns="" id="{AB58F9C9-0F32-4CF6-865D-71BC2B96AE66}"/>
              </a:ext>
            </a:extLst>
          </p:cNvPr>
          <p:cNvGrpSpPr/>
          <p:nvPr/>
        </p:nvGrpSpPr>
        <p:grpSpPr>
          <a:xfrm>
            <a:off x="871105" y="2351782"/>
            <a:ext cx="9977003" cy="1077218"/>
            <a:chOff x="871105" y="2351782"/>
            <a:chExt cx="9977003" cy="1077218"/>
          </a:xfrm>
        </p:grpSpPr>
        <p:sp>
          <p:nvSpPr>
            <p:cNvPr id="6" name="Овал 5">
              <a:extLst>
                <a:ext uri="{FF2B5EF4-FFF2-40B4-BE49-F238E27FC236}">
                  <a16:creationId xmlns:a16="http://schemas.microsoft.com/office/drawing/2014/main" xmlns="" id="{3490E76E-9390-44C3-8C13-7682A55D60EB}"/>
                </a:ext>
              </a:extLst>
            </p:cNvPr>
            <p:cNvSpPr/>
            <p:nvPr/>
          </p:nvSpPr>
          <p:spPr>
            <a:xfrm>
              <a:off x="871105" y="2450777"/>
              <a:ext cx="671513" cy="584775"/>
            </a:xfrm>
            <a:prstGeom prst="ellipse">
              <a:avLst/>
            </a:prstGeom>
            <a:gradFill flip="none" rotWithShape="1">
              <a:gsLst>
                <a:gs pos="0">
                  <a:srgbClr val="7030A0">
                    <a:tint val="66000"/>
                    <a:satMod val="160000"/>
                  </a:srgbClr>
                </a:gs>
                <a:gs pos="50000">
                  <a:srgbClr val="7030A0">
                    <a:tint val="44500"/>
                    <a:satMod val="160000"/>
                  </a:srgbClr>
                </a:gs>
                <a:gs pos="100000">
                  <a:srgbClr val="7030A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xmlns="" id="{3F6F59D2-7948-4B62-AE25-AD5004DE7D47}"/>
                </a:ext>
              </a:extLst>
            </p:cNvPr>
            <p:cNvSpPr/>
            <p:nvPr/>
          </p:nvSpPr>
          <p:spPr>
            <a:xfrm>
              <a:off x="1065789" y="2351782"/>
              <a:ext cx="9782319" cy="10772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регулярно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мити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вуха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милом і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прочищати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скрученою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ватою;</a:t>
              </a:r>
            </a:p>
          </p:txBody>
        </p:sp>
      </p:grpSp>
      <p:grpSp>
        <p:nvGrpSpPr>
          <p:cNvPr id="10" name="Группа 9">
            <a:extLst>
              <a:ext uri="{FF2B5EF4-FFF2-40B4-BE49-F238E27FC236}">
                <a16:creationId xmlns:a16="http://schemas.microsoft.com/office/drawing/2014/main" xmlns="" id="{4884C8A7-AFAB-40E8-8449-D852E24ADC8E}"/>
              </a:ext>
            </a:extLst>
          </p:cNvPr>
          <p:cNvGrpSpPr/>
          <p:nvPr/>
        </p:nvGrpSpPr>
        <p:grpSpPr>
          <a:xfrm>
            <a:off x="841880" y="3554959"/>
            <a:ext cx="10172483" cy="1077218"/>
            <a:chOff x="841880" y="3554959"/>
            <a:chExt cx="10172483" cy="1077218"/>
          </a:xfrm>
        </p:grpSpPr>
        <p:sp>
          <p:nvSpPr>
            <p:cNvPr id="7" name="Овал 6">
              <a:extLst>
                <a:ext uri="{FF2B5EF4-FFF2-40B4-BE49-F238E27FC236}">
                  <a16:creationId xmlns:a16="http://schemas.microsoft.com/office/drawing/2014/main" xmlns="" id="{129E21AC-ED9B-4854-93A9-DBC55926C073}"/>
                </a:ext>
              </a:extLst>
            </p:cNvPr>
            <p:cNvSpPr/>
            <p:nvPr/>
          </p:nvSpPr>
          <p:spPr>
            <a:xfrm>
              <a:off x="841880" y="3651905"/>
              <a:ext cx="671513" cy="584775"/>
            </a:xfrm>
            <a:prstGeom prst="ellipse">
              <a:avLst/>
            </a:prstGeom>
            <a:gradFill flip="none" rotWithShape="1">
              <a:gsLst>
                <a:gs pos="0">
                  <a:srgbClr val="FFFF00">
                    <a:tint val="66000"/>
                    <a:satMod val="160000"/>
                  </a:srgbClr>
                </a:gs>
                <a:gs pos="50000">
                  <a:srgbClr val="FFFF00">
                    <a:tint val="44500"/>
                    <a:satMod val="160000"/>
                  </a:srgbClr>
                </a:gs>
                <a:gs pos="100000">
                  <a:srgbClr val="FFFF00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5" name="Прямоугольник 4">
              <a:extLst>
                <a:ext uri="{FF2B5EF4-FFF2-40B4-BE49-F238E27FC236}">
                  <a16:creationId xmlns:a16="http://schemas.microsoft.com/office/drawing/2014/main" xmlns="" id="{85FAF5AD-0EE2-4380-A4CB-5666E61D4AB2}"/>
                </a:ext>
              </a:extLst>
            </p:cNvPr>
            <p:cNvSpPr/>
            <p:nvPr/>
          </p:nvSpPr>
          <p:spPr>
            <a:xfrm>
              <a:off x="1065789" y="3554959"/>
              <a:ext cx="9948574" cy="10772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ніколи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колупатись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вусі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сірниками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олівцями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гострими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предметами;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06768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Органи чуття людини | Тест з предмету Я у світі – «На Урок»">
            <a:extLst>
              <a:ext uri="{FF2B5EF4-FFF2-40B4-BE49-F238E27FC236}">
                <a16:creationId xmlns:a16="http://schemas.microsoft.com/office/drawing/2014/main" xmlns="" id="{82EB342B-333C-4112-A971-040DA68813A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1396" r="20000" b="59620"/>
          <a:stretch/>
        </p:blipFill>
        <p:spPr bwMode="auto">
          <a:xfrm>
            <a:off x="9310255" y="4087783"/>
            <a:ext cx="2881745" cy="2770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Группа 8">
            <a:extLst>
              <a:ext uri="{FF2B5EF4-FFF2-40B4-BE49-F238E27FC236}">
                <a16:creationId xmlns:a16="http://schemas.microsoft.com/office/drawing/2014/main" xmlns="" id="{9A1558DD-84EC-44CE-AB05-8A7A3FA47736}"/>
              </a:ext>
            </a:extLst>
          </p:cNvPr>
          <p:cNvGrpSpPr/>
          <p:nvPr/>
        </p:nvGrpSpPr>
        <p:grpSpPr>
          <a:xfrm>
            <a:off x="1205345" y="3724967"/>
            <a:ext cx="10598728" cy="1077218"/>
            <a:chOff x="1205345" y="3724967"/>
            <a:chExt cx="10598728" cy="1077218"/>
          </a:xfrm>
        </p:grpSpPr>
        <p:sp>
          <p:nvSpPr>
            <p:cNvPr id="8" name="Овал 7">
              <a:extLst>
                <a:ext uri="{FF2B5EF4-FFF2-40B4-BE49-F238E27FC236}">
                  <a16:creationId xmlns:a16="http://schemas.microsoft.com/office/drawing/2014/main" xmlns="" id="{DEE93D8C-EB83-4B4A-8EAA-3C0D15C8C949}"/>
                </a:ext>
              </a:extLst>
            </p:cNvPr>
            <p:cNvSpPr/>
            <p:nvPr/>
          </p:nvSpPr>
          <p:spPr>
            <a:xfrm>
              <a:off x="1205345" y="3795395"/>
              <a:ext cx="609600" cy="584775"/>
            </a:xfrm>
            <a:prstGeom prst="ellipse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2" name="Прямоугольник 1">
              <a:extLst>
                <a:ext uri="{FF2B5EF4-FFF2-40B4-BE49-F238E27FC236}">
                  <a16:creationId xmlns:a16="http://schemas.microsoft.com/office/drawing/2014/main" xmlns="" id="{5F9F10F5-B078-491D-8D8E-49439E044114}"/>
                </a:ext>
              </a:extLst>
            </p:cNvPr>
            <p:cNvSpPr/>
            <p:nvPr/>
          </p:nvSpPr>
          <p:spPr>
            <a:xfrm>
              <a:off x="1395514" y="3724967"/>
              <a:ext cx="10408559" cy="10772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берегти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ніс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пошкоджень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потрапляння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нього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сторонніх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предметів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ru-RU" sz="3200" i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B2F1BD13-D68C-4DB3-8540-48433CED20F6}"/>
              </a:ext>
            </a:extLst>
          </p:cNvPr>
          <p:cNvSpPr/>
          <p:nvPr/>
        </p:nvSpPr>
        <p:spPr>
          <a:xfrm>
            <a:off x="2894302" y="147601"/>
            <a:ext cx="908988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</a:rPr>
              <a:t>Щоб</a:t>
            </a:r>
            <a:r>
              <a:rPr lang="ru-RU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</a:rPr>
              <a:t> не </a:t>
            </a:r>
            <a:r>
              <a:rPr lang="ru-RU" sz="40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</a:rPr>
              <a:t>втратити</a:t>
            </a:r>
            <a:r>
              <a:rPr lang="ru-RU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</a:rPr>
              <a:t> нюх, </a:t>
            </a:r>
            <a:r>
              <a:rPr lang="ru-RU" sz="40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</a:rPr>
              <a:t>потрібно</a:t>
            </a:r>
            <a:r>
              <a:rPr lang="ru-RU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</a:rPr>
              <a:t> </a:t>
            </a:r>
            <a:r>
              <a:rPr lang="ru-RU" sz="40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</a:rPr>
              <a:t>дотримуватися</a:t>
            </a:r>
            <a:r>
              <a:rPr lang="ru-RU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</a:rPr>
              <a:t> таких </a:t>
            </a:r>
            <a:r>
              <a:rPr lang="ru-RU" sz="40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</a:rPr>
              <a:t>порад</a:t>
            </a:r>
            <a:r>
              <a:rPr lang="ru-RU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</a:rPr>
              <a:t>:</a:t>
            </a:r>
          </a:p>
        </p:txBody>
      </p:sp>
      <p:grpSp>
        <p:nvGrpSpPr>
          <p:cNvPr id="7" name="Группа 6">
            <a:extLst>
              <a:ext uri="{FF2B5EF4-FFF2-40B4-BE49-F238E27FC236}">
                <a16:creationId xmlns:a16="http://schemas.microsoft.com/office/drawing/2014/main" xmlns="" id="{2D75759D-052D-469E-9DD1-8C6AB17B80D7}"/>
              </a:ext>
            </a:extLst>
          </p:cNvPr>
          <p:cNvGrpSpPr/>
          <p:nvPr/>
        </p:nvGrpSpPr>
        <p:grpSpPr>
          <a:xfrm>
            <a:off x="1205345" y="2844225"/>
            <a:ext cx="9591140" cy="633266"/>
            <a:chOff x="1205345" y="2844225"/>
            <a:chExt cx="9591140" cy="633266"/>
          </a:xfrm>
        </p:grpSpPr>
        <p:sp>
          <p:nvSpPr>
            <p:cNvPr id="6" name="Овал 5">
              <a:extLst>
                <a:ext uri="{FF2B5EF4-FFF2-40B4-BE49-F238E27FC236}">
                  <a16:creationId xmlns:a16="http://schemas.microsoft.com/office/drawing/2014/main" xmlns="" id="{F87D52F7-E26B-4C3B-9A7A-311618FAF73F}"/>
                </a:ext>
              </a:extLst>
            </p:cNvPr>
            <p:cNvSpPr/>
            <p:nvPr/>
          </p:nvSpPr>
          <p:spPr>
            <a:xfrm>
              <a:off x="1205345" y="2892716"/>
              <a:ext cx="609600" cy="584775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xmlns="" id="{2D63C2AA-1603-416B-9EE0-7E9A8C9ADAA6}"/>
                </a:ext>
              </a:extLst>
            </p:cNvPr>
            <p:cNvSpPr/>
            <p:nvPr/>
          </p:nvSpPr>
          <p:spPr>
            <a:xfrm>
              <a:off x="1395514" y="2844225"/>
              <a:ext cx="9400971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just"/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оберігатися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застуди,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загартовувати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свій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організм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31833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>
            <a:extLst>
              <a:ext uri="{FF2B5EF4-FFF2-40B4-BE49-F238E27FC236}">
                <a16:creationId xmlns:a16="http://schemas.microsoft.com/office/drawing/2014/main" xmlns="" id="{C2095876-DA60-4257-B65C-3D036BB954C2}"/>
              </a:ext>
            </a:extLst>
          </p:cNvPr>
          <p:cNvGrpSpPr/>
          <p:nvPr/>
        </p:nvGrpSpPr>
        <p:grpSpPr>
          <a:xfrm>
            <a:off x="1205345" y="3940342"/>
            <a:ext cx="10764982" cy="584776"/>
            <a:chOff x="1205345" y="3940342"/>
            <a:chExt cx="10764982" cy="584776"/>
          </a:xfrm>
        </p:grpSpPr>
        <p:sp>
          <p:nvSpPr>
            <p:cNvPr id="7" name="Овал 6">
              <a:extLst>
                <a:ext uri="{FF2B5EF4-FFF2-40B4-BE49-F238E27FC236}">
                  <a16:creationId xmlns:a16="http://schemas.microsoft.com/office/drawing/2014/main" xmlns="" id="{70FDBBA8-B8D9-4D8D-A1C2-D28843588AA5}"/>
                </a:ext>
              </a:extLst>
            </p:cNvPr>
            <p:cNvSpPr/>
            <p:nvPr/>
          </p:nvSpPr>
          <p:spPr>
            <a:xfrm>
              <a:off x="1205345" y="3940342"/>
              <a:ext cx="609600" cy="584775"/>
            </a:xfrm>
            <a:prstGeom prst="ellipse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2" name="Прямоугольник 1">
              <a:extLst>
                <a:ext uri="{FF2B5EF4-FFF2-40B4-BE49-F238E27FC236}">
                  <a16:creationId xmlns:a16="http://schemas.microsoft.com/office/drawing/2014/main" xmlns="" id="{3CFF1921-F6B1-4772-8DB7-58122BAF7DCB}"/>
                </a:ext>
              </a:extLst>
            </p:cNvPr>
            <p:cNvSpPr/>
            <p:nvPr/>
          </p:nvSpPr>
          <p:spPr>
            <a:xfrm>
              <a:off x="1259320" y="3940343"/>
              <a:ext cx="10711007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оберігати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свій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організм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застуди.</a:t>
              </a:r>
              <a:endParaRPr lang="ru-RU" sz="3200" i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1CD99308-B412-41CB-8EEB-90CC513566F4}"/>
              </a:ext>
            </a:extLst>
          </p:cNvPr>
          <p:cNvSpPr/>
          <p:nvPr/>
        </p:nvSpPr>
        <p:spPr>
          <a:xfrm>
            <a:off x="2812472" y="146591"/>
            <a:ext cx="892232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</a:rPr>
              <a:t>Щоб</a:t>
            </a:r>
            <a:r>
              <a:rPr lang="ru-RU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</a:rPr>
              <a:t> не </a:t>
            </a:r>
            <a:r>
              <a:rPr lang="ru-RU" sz="40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</a:rPr>
              <a:t>втратити</a:t>
            </a:r>
            <a:r>
              <a:rPr lang="ru-RU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</a:rPr>
              <a:t> смак, </a:t>
            </a:r>
            <a:r>
              <a:rPr lang="ru-RU" sz="40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</a:rPr>
              <a:t>потрібно</a:t>
            </a:r>
            <a:r>
              <a:rPr lang="ru-RU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</a:rPr>
              <a:t> </a:t>
            </a:r>
            <a:r>
              <a:rPr lang="ru-RU" sz="40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</a:rPr>
              <a:t>дотримуватися</a:t>
            </a:r>
            <a:r>
              <a:rPr lang="ru-RU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</a:rPr>
              <a:t> таких </a:t>
            </a:r>
            <a:r>
              <a:rPr lang="ru-RU" sz="40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</a:rPr>
              <a:t>порад</a:t>
            </a:r>
            <a:r>
              <a:rPr lang="ru-RU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</a:rPr>
              <a:t>:</a:t>
            </a:r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xmlns="" id="{E3798286-B57F-4522-BDD1-85275C7E822A}"/>
              </a:ext>
            </a:extLst>
          </p:cNvPr>
          <p:cNvGrpSpPr/>
          <p:nvPr/>
        </p:nvGrpSpPr>
        <p:grpSpPr>
          <a:xfrm>
            <a:off x="1205345" y="2917526"/>
            <a:ext cx="10529454" cy="584775"/>
            <a:chOff x="1205345" y="2917526"/>
            <a:chExt cx="10529454" cy="584775"/>
          </a:xfrm>
        </p:grpSpPr>
        <p:sp>
          <p:nvSpPr>
            <p:cNvPr id="6" name="Овал 5">
              <a:extLst>
                <a:ext uri="{FF2B5EF4-FFF2-40B4-BE49-F238E27FC236}">
                  <a16:creationId xmlns:a16="http://schemas.microsoft.com/office/drawing/2014/main" xmlns="" id="{E49B1C19-98C4-40BB-BA19-8176479F1ECF}"/>
                </a:ext>
              </a:extLst>
            </p:cNvPr>
            <p:cNvSpPr/>
            <p:nvPr/>
          </p:nvSpPr>
          <p:spPr>
            <a:xfrm>
              <a:off x="1205345" y="2917526"/>
              <a:ext cx="609600" cy="584775"/>
            </a:xfrm>
            <a:prstGeom prst="ellipse">
              <a:avLst/>
            </a:prstGeom>
            <a:gradFill flip="none" rotWithShape="1">
              <a:gsLst>
                <a:gs pos="0">
                  <a:srgbClr val="FF0000">
                    <a:tint val="66000"/>
                    <a:satMod val="160000"/>
                  </a:srgbClr>
                </a:gs>
                <a:gs pos="50000">
                  <a:srgbClr val="FF0000">
                    <a:tint val="44500"/>
                    <a:satMod val="160000"/>
                  </a:srgbClr>
                </a:gs>
                <a:gs pos="100000">
                  <a:srgbClr val="FF000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xmlns="" id="{A0BBAF5E-C6ED-477C-920B-712AC0A4E1AA}"/>
                </a:ext>
              </a:extLst>
            </p:cNvPr>
            <p:cNvSpPr/>
            <p:nvPr/>
          </p:nvSpPr>
          <p:spPr>
            <a:xfrm>
              <a:off x="1259320" y="2917526"/>
              <a:ext cx="10475479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остерігатися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вживання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дуже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холодної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дуже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гарячої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їжі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</p:txBody>
        </p:sp>
      </p:grpSp>
      <p:pic>
        <p:nvPicPr>
          <p:cNvPr id="5" name="Picture 4" descr="Органи чуття людини | Тест з предмету Я у світі – «На Урок»">
            <a:extLst>
              <a:ext uri="{FF2B5EF4-FFF2-40B4-BE49-F238E27FC236}">
                <a16:creationId xmlns:a16="http://schemas.microsoft.com/office/drawing/2014/main" xmlns="" id="{98014048-22D9-4334-9ECB-FE788557C6D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67820" b="28163"/>
          <a:stretch/>
        </p:blipFill>
        <p:spPr bwMode="auto">
          <a:xfrm>
            <a:off x="7994073" y="4963159"/>
            <a:ext cx="3740726" cy="1877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235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>
            <a:extLst>
              <a:ext uri="{FF2B5EF4-FFF2-40B4-BE49-F238E27FC236}">
                <a16:creationId xmlns:a16="http://schemas.microsoft.com/office/drawing/2014/main" xmlns="" id="{F5C9D8BD-A8B0-425C-BE6D-11DE00162FDE}"/>
              </a:ext>
            </a:extLst>
          </p:cNvPr>
          <p:cNvGrpSpPr/>
          <p:nvPr/>
        </p:nvGrpSpPr>
        <p:grpSpPr>
          <a:xfrm>
            <a:off x="1592764" y="3741922"/>
            <a:ext cx="6400800" cy="584775"/>
            <a:chOff x="1592764" y="3741922"/>
            <a:chExt cx="6400800" cy="584775"/>
          </a:xfrm>
        </p:grpSpPr>
        <p:sp>
          <p:nvSpPr>
            <p:cNvPr id="6" name="Овал 5">
              <a:extLst>
                <a:ext uri="{FF2B5EF4-FFF2-40B4-BE49-F238E27FC236}">
                  <a16:creationId xmlns:a16="http://schemas.microsoft.com/office/drawing/2014/main" xmlns="" id="{DB853CD7-2A75-4AFE-830D-091927F95C5E}"/>
                </a:ext>
              </a:extLst>
            </p:cNvPr>
            <p:cNvSpPr/>
            <p:nvPr/>
          </p:nvSpPr>
          <p:spPr>
            <a:xfrm>
              <a:off x="1592764" y="3741922"/>
              <a:ext cx="609600" cy="584775"/>
            </a:xfrm>
            <a:prstGeom prst="ellipse">
              <a:avLst/>
            </a:prstGeom>
            <a:gradFill flip="none" rotWithShape="1">
              <a:gsLst>
                <a:gs pos="0">
                  <a:srgbClr val="7030A0">
                    <a:tint val="66000"/>
                    <a:satMod val="160000"/>
                  </a:srgbClr>
                </a:gs>
                <a:gs pos="50000">
                  <a:srgbClr val="7030A0">
                    <a:tint val="44500"/>
                    <a:satMod val="160000"/>
                  </a:srgbClr>
                </a:gs>
                <a:gs pos="100000">
                  <a:srgbClr val="7030A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2" name="Прямоугольник 1">
              <a:extLst>
                <a:ext uri="{FF2B5EF4-FFF2-40B4-BE49-F238E27FC236}">
                  <a16:creationId xmlns:a16="http://schemas.microsoft.com/office/drawing/2014/main" xmlns="" id="{34329DD9-45F3-466F-A0F4-B112A58016C3}"/>
                </a:ext>
              </a:extLst>
            </p:cNvPr>
            <p:cNvSpPr/>
            <p:nvPr/>
          </p:nvSpPr>
          <p:spPr>
            <a:xfrm>
              <a:off x="1897564" y="3741922"/>
              <a:ext cx="6096000" cy="584775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just"/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оберігати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шкіру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пошкоджень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ru-RU" sz="3200" i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EE9298AD-9082-4690-9C8A-17ED8C0F4430}"/>
              </a:ext>
            </a:extLst>
          </p:cNvPr>
          <p:cNvSpPr/>
          <p:nvPr/>
        </p:nvSpPr>
        <p:spPr>
          <a:xfrm>
            <a:off x="3200400" y="368842"/>
            <a:ext cx="86452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</a:rPr>
              <a:t>Щоб</a:t>
            </a:r>
            <a:r>
              <a:rPr lang="ru-RU" sz="3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</a:rPr>
              <a:t> не </a:t>
            </a:r>
            <a:r>
              <a:rPr lang="ru-RU" sz="32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</a:rPr>
              <a:t>втратити</a:t>
            </a:r>
            <a:r>
              <a:rPr lang="ru-RU" sz="3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</a:rPr>
              <a:t> </a:t>
            </a:r>
            <a:r>
              <a:rPr lang="ru-RU" sz="32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</a:rPr>
              <a:t>чутливість</a:t>
            </a:r>
            <a:r>
              <a:rPr lang="ru-RU" sz="3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</a:rPr>
              <a:t> </a:t>
            </a:r>
            <a:r>
              <a:rPr lang="ru-RU" sz="32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</a:rPr>
              <a:t>шкіри</a:t>
            </a:r>
            <a:r>
              <a:rPr lang="ru-RU" sz="3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</a:rPr>
              <a:t>, </a:t>
            </a:r>
            <a:r>
              <a:rPr lang="ru-RU" sz="32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</a:rPr>
              <a:t>потрібно</a:t>
            </a:r>
            <a:r>
              <a:rPr lang="ru-RU" sz="3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</a:rPr>
              <a:t> </a:t>
            </a:r>
            <a:r>
              <a:rPr lang="ru-RU" sz="32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</a:rPr>
              <a:t>дотримуватися</a:t>
            </a:r>
            <a:r>
              <a:rPr lang="ru-RU" sz="3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</a:rPr>
              <a:t> таких </a:t>
            </a:r>
            <a:r>
              <a:rPr lang="ru-RU" sz="32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</a:rPr>
              <a:t>порад</a:t>
            </a:r>
            <a:r>
              <a:rPr lang="ru-RU" sz="3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otype Corsiva" panose="03010101010201010101" pitchFamily="66" charset="0"/>
              </a:rPr>
              <a:t>:</a:t>
            </a:r>
          </a:p>
        </p:txBody>
      </p:sp>
      <p:grpSp>
        <p:nvGrpSpPr>
          <p:cNvPr id="8" name="Группа 7">
            <a:extLst>
              <a:ext uri="{FF2B5EF4-FFF2-40B4-BE49-F238E27FC236}">
                <a16:creationId xmlns:a16="http://schemas.microsoft.com/office/drawing/2014/main" xmlns="" id="{B02434D8-8BA1-432B-872F-813B5F79465D}"/>
              </a:ext>
            </a:extLst>
          </p:cNvPr>
          <p:cNvGrpSpPr/>
          <p:nvPr/>
        </p:nvGrpSpPr>
        <p:grpSpPr>
          <a:xfrm>
            <a:off x="1592764" y="2844225"/>
            <a:ext cx="5424984" cy="660975"/>
            <a:chOff x="1592764" y="2844225"/>
            <a:chExt cx="5424984" cy="660975"/>
          </a:xfrm>
        </p:grpSpPr>
        <p:sp>
          <p:nvSpPr>
            <p:cNvPr id="5" name="Овал 4">
              <a:extLst>
                <a:ext uri="{FF2B5EF4-FFF2-40B4-BE49-F238E27FC236}">
                  <a16:creationId xmlns:a16="http://schemas.microsoft.com/office/drawing/2014/main" xmlns="" id="{E74188BE-1663-44F4-91AD-0F7191EED2BB}"/>
                </a:ext>
              </a:extLst>
            </p:cNvPr>
            <p:cNvSpPr/>
            <p:nvPr/>
          </p:nvSpPr>
          <p:spPr>
            <a:xfrm>
              <a:off x="1592764" y="2920425"/>
              <a:ext cx="609600" cy="584775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xmlns="" id="{C73B5448-E51F-4A4D-AEDA-ED4F081F4C40}"/>
                </a:ext>
              </a:extLst>
            </p:cNvPr>
            <p:cNvSpPr/>
            <p:nvPr/>
          </p:nvSpPr>
          <p:spPr>
            <a:xfrm>
              <a:off x="1897564" y="2844225"/>
              <a:ext cx="5120184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just"/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стежити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чистотою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32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шкіри</a:t>
              </a:r>
              <a:r>
                <a:rPr lang="ru-RU" sz="3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</p:txBody>
        </p:sp>
      </p:grpSp>
      <p:grpSp>
        <p:nvGrpSpPr>
          <p:cNvPr id="9" name="Группа 8">
            <a:extLst>
              <a:ext uri="{FF2B5EF4-FFF2-40B4-BE49-F238E27FC236}">
                <a16:creationId xmlns:a16="http://schemas.microsoft.com/office/drawing/2014/main" xmlns="" id="{69FEC9FB-CF9C-49FC-A15D-2843E30C9F6E}"/>
              </a:ext>
            </a:extLst>
          </p:cNvPr>
          <p:cNvGrpSpPr/>
          <p:nvPr/>
        </p:nvGrpSpPr>
        <p:grpSpPr>
          <a:xfrm>
            <a:off x="7776362" y="2648772"/>
            <a:ext cx="4415638" cy="4078675"/>
            <a:chOff x="128653" y="4554735"/>
            <a:chExt cx="2107341" cy="2020312"/>
          </a:xfrm>
        </p:grpSpPr>
        <p:pic>
          <p:nvPicPr>
            <p:cNvPr id="10" name="Picture 2" descr="Органи чуття людини | Тест з предмету Я у світі – «На Урок»">
              <a:extLst>
                <a:ext uri="{FF2B5EF4-FFF2-40B4-BE49-F238E27FC236}">
                  <a16:creationId xmlns:a16="http://schemas.microsoft.com/office/drawing/2014/main" xmlns="" id="{2CDC2F2F-B78C-4831-A243-2BB024E48C1E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487" t="40468" r="23590"/>
            <a:stretch/>
          </p:blipFill>
          <p:spPr bwMode="auto">
            <a:xfrm>
              <a:off x="228601" y="4668982"/>
              <a:ext cx="1814512" cy="190606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Овал 10">
              <a:extLst>
                <a:ext uri="{FF2B5EF4-FFF2-40B4-BE49-F238E27FC236}">
                  <a16:creationId xmlns:a16="http://schemas.microsoft.com/office/drawing/2014/main" xmlns="" id="{7DFDDE28-F378-41BA-8D4B-DC66501F8299}"/>
                </a:ext>
              </a:extLst>
            </p:cNvPr>
            <p:cNvSpPr/>
            <p:nvPr/>
          </p:nvSpPr>
          <p:spPr>
            <a:xfrm>
              <a:off x="128653" y="4554735"/>
              <a:ext cx="385762" cy="40605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12" name="Овал 11">
              <a:extLst>
                <a:ext uri="{FF2B5EF4-FFF2-40B4-BE49-F238E27FC236}">
                  <a16:creationId xmlns:a16="http://schemas.microsoft.com/office/drawing/2014/main" xmlns="" id="{9B0BE475-858C-4E7A-BD79-0D6F9F03E102}"/>
                </a:ext>
              </a:extLst>
            </p:cNvPr>
            <p:cNvSpPr/>
            <p:nvPr/>
          </p:nvSpPr>
          <p:spPr>
            <a:xfrm>
              <a:off x="1850232" y="4968846"/>
              <a:ext cx="385762" cy="40605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</p:grpSp>
    </p:spTree>
    <p:extLst>
      <p:ext uri="{BB962C8B-B14F-4D97-AF65-F5344CB8AC3E}">
        <p14:creationId xmlns:p14="http://schemas.microsoft.com/office/powerpoint/2010/main" val="1922688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xmlns="" id="{4E3D10A3-1BEC-4F42-A275-1136D5A57F9C}"/>
              </a:ext>
            </a:extLst>
          </p:cNvPr>
          <p:cNvSpPr/>
          <p:nvPr/>
        </p:nvSpPr>
        <p:spPr>
          <a:xfrm>
            <a:off x="7303848" y="2507400"/>
            <a:ext cx="3904433" cy="1328023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Відчуває</a:t>
            </a:r>
            <a:r>
              <a:rPr lang="ru-RU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поверхню</a:t>
            </a:r>
            <a:r>
              <a:rPr lang="ru-RU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предметів</a:t>
            </a:r>
            <a:r>
              <a:rPr lang="ru-RU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холод, </a:t>
            </a:r>
            <a:r>
              <a:rPr lang="ru-RU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біль</a:t>
            </a:r>
            <a:r>
              <a:rPr lang="ru-RU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тепло, </a:t>
            </a:r>
            <a:r>
              <a:rPr lang="ru-RU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дотик</a:t>
            </a:r>
            <a:r>
              <a:rPr lang="ru-RU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i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12E43ECE-B2E9-4538-8A27-3BDDA6A9C7B9}"/>
              </a:ext>
            </a:extLst>
          </p:cNvPr>
          <p:cNvSpPr/>
          <p:nvPr/>
        </p:nvSpPr>
        <p:spPr>
          <a:xfrm>
            <a:off x="815229" y="2210377"/>
            <a:ext cx="3053474" cy="51077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 </a:t>
            </a:r>
            <a:r>
              <a:rPr lang="ru-RU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зору</a:t>
            </a:r>
            <a:r>
              <a:rPr lang="ru-RU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400" dirty="0" err="1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очі</a:t>
            </a:r>
            <a:r>
              <a:rPr lang="ru-RU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xmlns="" id="{45E664A3-5E0E-42BB-A6D4-4103796BACD9}"/>
              </a:ext>
            </a:extLst>
          </p:cNvPr>
          <p:cNvSpPr/>
          <p:nvPr/>
        </p:nvSpPr>
        <p:spPr>
          <a:xfrm>
            <a:off x="7467988" y="4039374"/>
            <a:ext cx="3904433" cy="919401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Розрізняє</a:t>
            </a:r>
            <a:r>
              <a:rPr lang="ru-RU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колір</a:t>
            </a:r>
            <a:r>
              <a:rPr lang="ru-RU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форму та </a:t>
            </a:r>
            <a:r>
              <a:rPr lang="ru-RU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розміри</a:t>
            </a:r>
            <a:r>
              <a:rPr lang="ru-RU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предметів</a:t>
            </a:r>
            <a:r>
              <a:rPr lang="ru-RU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xmlns="" id="{E900F8C8-9A06-4B9D-B174-BC1080F6DFA7}"/>
              </a:ext>
            </a:extLst>
          </p:cNvPr>
          <p:cNvSpPr/>
          <p:nvPr/>
        </p:nvSpPr>
        <p:spPr>
          <a:xfrm>
            <a:off x="815229" y="2963368"/>
            <a:ext cx="3408250" cy="51077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 слуху — </a:t>
            </a:r>
            <a:r>
              <a:rPr lang="ru-RU" sz="2400" dirty="0" err="1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вуха</a:t>
            </a:r>
            <a:r>
              <a:rPr lang="ru-RU" sz="2400" dirty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2400" dirty="0">
              <a:ln w="0"/>
              <a:solidFill>
                <a:srgbClr val="FFC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xmlns="" id="{CD92C119-0C87-45B7-B1E3-C7DAAF551A7A}"/>
              </a:ext>
            </a:extLst>
          </p:cNvPr>
          <p:cNvSpPr/>
          <p:nvPr/>
        </p:nvSpPr>
        <p:spPr>
          <a:xfrm>
            <a:off x="8207508" y="5162726"/>
            <a:ext cx="2425392" cy="51077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just"/>
            <a:r>
              <a:rPr lang="ru-RU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Сприймає</a:t>
            </a:r>
            <a:r>
              <a:rPr lang="ru-RU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звуки.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xmlns="" id="{03677DF0-9254-4200-9E51-0050917102D4}"/>
              </a:ext>
            </a:extLst>
          </p:cNvPr>
          <p:cNvSpPr/>
          <p:nvPr/>
        </p:nvSpPr>
        <p:spPr>
          <a:xfrm>
            <a:off x="815229" y="3711081"/>
            <a:ext cx="3155051" cy="51077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 нюху — </a:t>
            </a:r>
            <a:r>
              <a:rPr lang="ru-RU" sz="2400" dirty="0" err="1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ніс</a:t>
            </a:r>
            <a:r>
              <a:rPr lang="ru-RU" sz="2400" dirty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2400" dirty="0">
              <a:ln w="0"/>
              <a:solidFill>
                <a:srgbClr val="FFC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xmlns="" id="{532DCA66-FC81-4DD5-B680-A9B872F31C71}"/>
              </a:ext>
            </a:extLst>
          </p:cNvPr>
          <p:cNvSpPr/>
          <p:nvPr/>
        </p:nvSpPr>
        <p:spPr>
          <a:xfrm>
            <a:off x="8131494" y="5981681"/>
            <a:ext cx="2577420" cy="51077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just"/>
            <a:r>
              <a:rPr lang="ru-RU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Сприймає</a:t>
            </a:r>
            <a:r>
              <a:rPr lang="ru-RU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запахи.</a:t>
            </a: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xmlns="" id="{21726CD1-B0E7-46DC-A241-E0436F987D2E}"/>
              </a:ext>
            </a:extLst>
          </p:cNvPr>
          <p:cNvSpPr/>
          <p:nvPr/>
        </p:nvSpPr>
        <p:spPr>
          <a:xfrm>
            <a:off x="810131" y="4425662"/>
            <a:ext cx="3434728" cy="51077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 смаку — </a:t>
            </a:r>
            <a:r>
              <a:rPr lang="ru-RU" sz="2400" dirty="0" err="1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язик</a:t>
            </a:r>
            <a:r>
              <a:rPr lang="ru-RU" sz="2400" dirty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2400" dirty="0">
              <a:ln w="0"/>
              <a:solidFill>
                <a:srgbClr val="FFC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xmlns="" id="{1FA4300A-B3F3-49CA-A84E-D7AACA6E7BD3}"/>
              </a:ext>
            </a:extLst>
          </p:cNvPr>
          <p:cNvSpPr/>
          <p:nvPr/>
        </p:nvSpPr>
        <p:spPr>
          <a:xfrm>
            <a:off x="7867637" y="1765803"/>
            <a:ext cx="2677138" cy="51077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just"/>
            <a:r>
              <a:rPr lang="ru-RU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Розрізняє</a:t>
            </a:r>
            <a:r>
              <a:rPr lang="ru-RU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смак </a:t>
            </a:r>
            <a:r>
              <a:rPr lang="ru-RU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їжі</a:t>
            </a:r>
            <a:r>
              <a:rPr lang="ru-RU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xmlns="" id="{4BC45C0F-15EA-4EE8-814B-760907C33EFE}"/>
              </a:ext>
            </a:extLst>
          </p:cNvPr>
          <p:cNvSpPr/>
          <p:nvPr/>
        </p:nvSpPr>
        <p:spPr>
          <a:xfrm>
            <a:off x="810131" y="5173375"/>
            <a:ext cx="3762961" cy="51077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 </a:t>
            </a:r>
            <a:r>
              <a:rPr lang="ru-RU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дотику</a:t>
            </a:r>
            <a:r>
              <a:rPr lang="ru-RU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400" dirty="0" err="1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шкіра</a:t>
            </a:r>
            <a:r>
              <a:rPr lang="ru-RU" sz="2400" dirty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2400" dirty="0">
              <a:ln w="0"/>
              <a:solidFill>
                <a:srgbClr val="FFC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xmlns="" id="{8049647B-A6DC-4EC4-A0A4-4E8D051EE16C}"/>
              </a:ext>
            </a:extLst>
          </p:cNvPr>
          <p:cNvCxnSpPr/>
          <p:nvPr/>
        </p:nvCxnSpPr>
        <p:spPr>
          <a:xfrm>
            <a:off x="3970280" y="2507400"/>
            <a:ext cx="3333568" cy="1918262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xmlns="" id="{3BAFDFB5-B10D-4CD8-A70F-42BDAA4351B0}"/>
              </a:ext>
            </a:extLst>
          </p:cNvPr>
          <p:cNvCxnSpPr>
            <a:stCxn id="5" idx="3"/>
          </p:cNvCxnSpPr>
          <p:nvPr/>
        </p:nvCxnSpPr>
        <p:spPr>
          <a:xfrm>
            <a:off x="4223479" y="3218757"/>
            <a:ext cx="3908015" cy="2210007"/>
          </a:xfrm>
          <a:prstGeom prst="straightConnector1">
            <a:avLst/>
          </a:prstGeom>
          <a:ln w="190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>
            <a:extLst>
              <a:ext uri="{FF2B5EF4-FFF2-40B4-BE49-F238E27FC236}">
                <a16:creationId xmlns:a16="http://schemas.microsoft.com/office/drawing/2014/main" xmlns="" id="{EA94C4E1-3B42-4A7B-A5F1-1B3C444E384F}"/>
              </a:ext>
            </a:extLst>
          </p:cNvPr>
          <p:cNvCxnSpPr/>
          <p:nvPr/>
        </p:nvCxnSpPr>
        <p:spPr>
          <a:xfrm>
            <a:off x="4071857" y="4039374"/>
            <a:ext cx="3896666" cy="2197696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>
            <a:extLst>
              <a:ext uri="{FF2B5EF4-FFF2-40B4-BE49-F238E27FC236}">
                <a16:creationId xmlns:a16="http://schemas.microsoft.com/office/drawing/2014/main" xmlns="" id="{A34C2C7D-452E-4761-B7AD-6201B5C019C7}"/>
              </a:ext>
            </a:extLst>
          </p:cNvPr>
          <p:cNvCxnSpPr/>
          <p:nvPr/>
        </p:nvCxnSpPr>
        <p:spPr>
          <a:xfrm flipV="1">
            <a:off x="4320873" y="2021192"/>
            <a:ext cx="3400682" cy="2659859"/>
          </a:xfrm>
          <a:prstGeom prst="straightConnector1">
            <a:avLst/>
          </a:prstGeom>
          <a:ln w="190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>
            <a:extLst>
              <a:ext uri="{FF2B5EF4-FFF2-40B4-BE49-F238E27FC236}">
                <a16:creationId xmlns:a16="http://schemas.microsoft.com/office/drawing/2014/main" xmlns="" id="{7C41C93B-7BEA-4E48-96E9-9ED7EBEABABF}"/>
              </a:ext>
            </a:extLst>
          </p:cNvPr>
          <p:cNvCxnSpPr/>
          <p:nvPr/>
        </p:nvCxnSpPr>
        <p:spPr>
          <a:xfrm flipV="1">
            <a:off x="4626710" y="3218757"/>
            <a:ext cx="2566699" cy="2210007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xmlns="" id="{FBCD1447-DD38-4081-8FF6-2125FD5AE70F}"/>
              </a:ext>
            </a:extLst>
          </p:cNvPr>
          <p:cNvSpPr/>
          <p:nvPr/>
        </p:nvSpPr>
        <p:spPr>
          <a:xfrm>
            <a:off x="3129485" y="486795"/>
            <a:ext cx="882698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Доповнити</a:t>
            </a:r>
            <a:r>
              <a:rPr lang="ru-RU" sz="2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речення</a:t>
            </a:r>
            <a:r>
              <a:rPr lang="ru-RU" sz="2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8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лівому</a:t>
            </a:r>
            <a:r>
              <a:rPr lang="ru-RU" sz="2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стовпчику</a:t>
            </a:r>
            <a:r>
              <a:rPr lang="ru-RU" sz="2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схеми</a:t>
            </a:r>
            <a:r>
              <a:rPr lang="ru-RU" sz="2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назвами</a:t>
            </a:r>
            <a:r>
              <a:rPr lang="ru-RU" sz="2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чуття</a:t>
            </a:r>
            <a:r>
              <a:rPr lang="ru-RU" sz="2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З’єднати</a:t>
            </a:r>
            <a:r>
              <a:rPr lang="ru-RU" sz="2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лініями</a:t>
            </a:r>
            <a:r>
              <a:rPr lang="ru-RU" sz="2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 вони </a:t>
            </a:r>
            <a:r>
              <a:rPr lang="ru-RU" sz="28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працюють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7544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Тема2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Тема2" id="{84F848AC-1E7F-40A0-AE16-E352BB0FA87D}" vid="{6778AD71-1070-4EF1-8512-AADE89505F0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Тема2</Template>
  <TotalTime>2471</TotalTime>
  <Words>243</Words>
  <Application>Microsoft Office PowerPoint</Application>
  <PresentationFormat>Произвольный</PresentationFormat>
  <Paragraphs>29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Тема2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 чуття людини, їх значення</dc:title>
  <dc:creator>HP</dc:creator>
  <cp:lastModifiedBy>Пользователь Windows</cp:lastModifiedBy>
  <cp:revision>12</cp:revision>
  <dcterms:created xsi:type="dcterms:W3CDTF">2022-04-16T18:29:30Z</dcterms:created>
  <dcterms:modified xsi:type="dcterms:W3CDTF">2023-02-05T16:03:55Z</dcterms:modified>
</cp:coreProperties>
</file>