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263" r:id="rId3"/>
    <p:sldId id="256" r:id="rId4"/>
    <p:sldId id="266" r:id="rId5"/>
    <p:sldId id="264" r:id="rId6"/>
    <p:sldId id="262" r:id="rId7"/>
    <p:sldId id="280" r:id="rId8"/>
    <p:sldId id="260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79" r:id="rId19"/>
    <p:sldId id="278" r:id="rId20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60" d="100"/>
          <a:sy n="60" d="100"/>
        </p:scale>
        <p:origin x="10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491" y="1412776"/>
            <a:ext cx="4248472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5A2FC-0CC2-44BB-8923-A37C07D91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1B0D-13DA-492E-951A-24101A435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8C9FD-FE54-495F-BA9F-BA34D58F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DCC0ED-3B00-4CE7-BCC8-9BC15056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09A4E-AACC-4EE3-9C25-F0267EF4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D6FEE8-A406-48CF-A405-B4E980681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79512" y="1556792"/>
            <a:ext cx="583264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3384376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2071389"/>
            <a:ext cx="3384376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597666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trek.dp.u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10C20-8462-45ED-845C-DA4F314C6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31352" cy="2060848"/>
          </a:xfrm>
        </p:spPr>
        <p:txBody>
          <a:bodyPr>
            <a:normAutofit fontScale="90000"/>
          </a:bodyPr>
          <a:lstStyle/>
          <a:p>
            <a:br>
              <a:rPr lang="uk-UA" sz="4800" b="1" dirty="0">
                <a:solidFill>
                  <a:srgbClr val="FF0000"/>
                </a:solidFill>
                <a:latin typeface="Arial Black" pitchFamily="34" charset="0"/>
              </a:rPr>
            </a:br>
            <a:br>
              <a:rPr lang="uk-UA" sz="4800" b="1" dirty="0">
                <a:solidFill>
                  <a:srgbClr val="FF0000"/>
                </a:solidFill>
                <a:latin typeface="Arial Black" pitchFamily="34" charset="0"/>
              </a:rPr>
            </a:br>
            <a:br>
              <a:rPr lang="uk-UA" sz="4800" b="1" dirty="0">
                <a:solidFill>
                  <a:srgbClr val="FF0000"/>
                </a:solidFill>
                <a:latin typeface="Arial Black" pitchFamily="34" charset="0"/>
              </a:rPr>
            </a:br>
            <a:br>
              <a:rPr lang="uk-UA" sz="4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sz="4000" b="1" dirty="0">
                <a:solidFill>
                  <a:srgbClr val="FF0000"/>
                </a:solidFill>
                <a:latin typeface="Arial Black" pitchFamily="34" charset="0"/>
              </a:rPr>
              <a:t>ДНІПРОВСЬКИЙ </a:t>
            </a:r>
            <a:br>
              <a:rPr lang="uk-UA" sz="40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sz="4000" b="1" dirty="0">
                <a:solidFill>
                  <a:srgbClr val="FF0000"/>
                </a:solidFill>
                <a:latin typeface="Arial Black" pitchFamily="34" charset="0"/>
              </a:rPr>
              <a:t>ТРАНСПОРТНО-ЕКОНОМІЧНИЙ</a:t>
            </a:r>
            <a:br>
              <a:rPr lang="uk-UA" sz="40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sz="4000" b="1" dirty="0">
                <a:solidFill>
                  <a:srgbClr val="FF0000"/>
                </a:solidFill>
                <a:latin typeface="Arial Black" pitchFamily="34" charset="0"/>
              </a:rPr>
              <a:t> ФАХОВИЙ КОЛЕДЖ</a:t>
            </a:r>
            <a:br>
              <a:rPr lang="uk-UA" sz="5300" dirty="0"/>
            </a:br>
            <a:endParaRPr lang="ru-RU" sz="5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0AAD53-AF39-4EBA-87E0-0F7A1465D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858000" cy="1499019"/>
          </a:xfrm>
        </p:spPr>
        <p:txBody>
          <a:bodyPr>
            <a:normAutofit fontScale="70000" lnSpcReduction="20000"/>
          </a:bodyPr>
          <a:lstStyle/>
          <a:p>
            <a:r>
              <a:rPr lang="uk-UA" sz="4800" b="1" dirty="0" err="1">
                <a:solidFill>
                  <a:schemeClr val="tx1"/>
                </a:solidFill>
              </a:rPr>
              <a:t>“Інвестиції</a:t>
            </a:r>
            <a:r>
              <a:rPr lang="uk-UA" sz="4800" b="1" dirty="0">
                <a:solidFill>
                  <a:schemeClr val="tx1"/>
                </a:solidFill>
              </a:rPr>
              <a:t> через професіоналізм.</a:t>
            </a:r>
          </a:p>
          <a:p>
            <a:r>
              <a:rPr lang="uk-UA" sz="4800" b="1" dirty="0">
                <a:solidFill>
                  <a:schemeClr val="tx1"/>
                </a:solidFill>
              </a:rPr>
              <a:t> Професіоналізм через </a:t>
            </a:r>
            <a:r>
              <a:rPr lang="uk-UA" sz="4800" b="1" dirty="0" err="1">
                <a:solidFill>
                  <a:schemeClr val="tx1"/>
                </a:solidFill>
              </a:rPr>
              <a:t>освіту.”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049" name="Picture 1" descr="C:\Users\комп\Downloads\FB_IMG_1652449355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345638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17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6480720" cy="6120680"/>
          </a:xfrm>
        </p:spPr>
        <p:txBody>
          <a:bodyPr/>
          <a:lstStyle/>
          <a:p>
            <a:pPr>
              <a:buNone/>
            </a:pPr>
            <a:r>
              <a:rPr lang="ru-RU" b="1" i="1" dirty="0" err="1">
                <a:solidFill>
                  <a:schemeClr val="tx1"/>
                </a:solidFill>
              </a:rPr>
              <a:t>Освітньо-професійний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ступінь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b="1" u="sng" dirty="0" err="1">
                <a:solidFill>
                  <a:schemeClr val="tx1"/>
                </a:solidFill>
              </a:rPr>
              <a:t>фаховий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молодший</a:t>
            </a:r>
            <a:r>
              <a:rPr lang="ru-RU" b="1" u="sng" dirty="0">
                <a:solidFill>
                  <a:schemeClr val="tx1"/>
                </a:solidFill>
              </a:rPr>
              <a:t> бакалавр</a:t>
            </a:r>
            <a:br>
              <a:rPr lang="uk-UA" b="1" u="sng" dirty="0">
                <a:solidFill>
                  <a:schemeClr val="tx1"/>
                </a:solidFill>
              </a:rPr>
            </a:br>
            <a:endParaRPr lang="uk-UA" b="1" u="sng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err="1">
                <a:solidFill>
                  <a:schemeClr val="tx1"/>
                </a:solidFill>
              </a:rPr>
              <a:t>Галузь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знань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b="1" i="1" u="sng" dirty="0">
                <a:solidFill>
                  <a:schemeClr val="tx1"/>
                </a:solidFill>
              </a:rPr>
              <a:t>24 Сфера </a:t>
            </a:r>
            <a:r>
              <a:rPr lang="ru-RU" b="1" i="1" u="sng" dirty="0" err="1">
                <a:solidFill>
                  <a:schemeClr val="tx1"/>
                </a:solidFill>
              </a:rPr>
              <a:t>обслуговування</a:t>
            </a:r>
            <a:br>
              <a:rPr lang="uk-UA" b="1" dirty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err="1">
                <a:solidFill>
                  <a:schemeClr val="tx1"/>
                </a:solidFill>
              </a:rPr>
              <a:t>Спеціальність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b="1" i="1" u="sng" dirty="0">
                <a:solidFill>
                  <a:schemeClr val="tx1"/>
                </a:solidFill>
              </a:rPr>
              <a:t>241 «</a:t>
            </a:r>
            <a:r>
              <a:rPr lang="ru-RU" b="1" i="1" u="sng" dirty="0" err="1">
                <a:solidFill>
                  <a:schemeClr val="tx1"/>
                </a:solidFill>
              </a:rPr>
              <a:t>Готельно-ресторанна</a:t>
            </a:r>
            <a:r>
              <a:rPr lang="ru-RU" b="1" i="1" u="sng" dirty="0">
                <a:solidFill>
                  <a:schemeClr val="tx1"/>
                </a:solidFill>
              </a:rPr>
              <a:t> справа»</a:t>
            </a:r>
            <a:endParaRPr lang="uk-UA" b="1" u="sng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ÐÐ°ÑÑÐ¸Ð½ÐºÐ¸ Ð¿Ð¾ Ð·Ð°Ð¿ÑÐ¾ÑÑ &quot;Ð´Ð¾ÐºÑÐ¼ÐµÐ½ÑÐ¸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73216"/>
            <a:ext cx="3134995" cy="9574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2686050" cy="201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3226839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404664"/>
            <a:ext cx="57606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Готельно-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ресторанна справа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спеціальність, яка передбачає поєднання сучасних знань, психології спілкування та постійного поновлення вмінь і навичок.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умовах сучасного ринку професія затребувана на ринку праці, високооплачувана. Вимагає високої 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стресостійкості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хорошого 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рівеня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уваги, гнучкості мислення.  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1760" y="3789040"/>
            <a:ext cx="2808312" cy="27363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332656"/>
            <a:ext cx="6696744" cy="6120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i="1" dirty="0">
                <a:solidFill>
                  <a:schemeClr val="tx1"/>
                </a:solidFill>
              </a:rPr>
              <a:t>Диплом з цієї спеціальності дає право працювати:</a:t>
            </a:r>
          </a:p>
          <a:p>
            <a:pPr algn="ctr"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pPr lvl="0"/>
            <a:r>
              <a:rPr lang="en-US" sz="2800" b="1" dirty="0" err="1"/>
              <a:t>Фахівець</a:t>
            </a:r>
            <a:r>
              <a:rPr lang="en-US" sz="2800" b="1" dirty="0"/>
              <a:t> з </a:t>
            </a:r>
            <a:r>
              <a:rPr lang="en-US" sz="2800" b="1" dirty="0" err="1"/>
              <a:t>готельного</a:t>
            </a:r>
            <a:r>
              <a:rPr lang="en-US" sz="2800" b="1" dirty="0"/>
              <a:t> </a:t>
            </a:r>
            <a:r>
              <a:rPr lang="en-US" sz="2800" b="1" dirty="0" err="1"/>
              <a:t>обслуговування</a:t>
            </a:r>
            <a:r>
              <a:rPr lang="en-US" sz="2800" b="1" dirty="0"/>
              <a:t>;</a:t>
            </a:r>
            <a:endParaRPr lang="uk-UA" sz="2800" b="1" dirty="0"/>
          </a:p>
          <a:p>
            <a:pPr lvl="0"/>
            <a:r>
              <a:rPr lang="en-US" sz="2800" b="1" dirty="0" err="1"/>
              <a:t>Адміністратор</a:t>
            </a:r>
            <a:r>
              <a:rPr lang="en-US" sz="2800" b="1" dirty="0"/>
              <a:t> (</a:t>
            </a:r>
            <a:r>
              <a:rPr lang="en-US" sz="2800" b="1" dirty="0" err="1"/>
              <a:t>господар</a:t>
            </a:r>
            <a:r>
              <a:rPr lang="en-US" sz="2800" b="1" dirty="0"/>
              <a:t>) </a:t>
            </a:r>
            <a:r>
              <a:rPr lang="en-US" sz="2800" b="1" dirty="0" err="1"/>
              <a:t>залу</a:t>
            </a:r>
            <a:r>
              <a:rPr lang="en-US" sz="2800" b="1" dirty="0"/>
              <a:t>;</a:t>
            </a:r>
            <a:endParaRPr lang="uk-UA" sz="2800" b="1" dirty="0"/>
          </a:p>
          <a:p>
            <a:pPr lvl="0"/>
            <a:r>
              <a:rPr lang="ru-RU" sz="2800" b="1" dirty="0" err="1"/>
              <a:t>Менеджери</a:t>
            </a:r>
            <a:r>
              <a:rPr lang="ru-RU" sz="2800" b="1" dirty="0"/>
              <a:t> (</a:t>
            </a:r>
            <a:r>
              <a:rPr lang="ru-RU" sz="2800" b="1" dirty="0" err="1"/>
              <a:t>управителі</a:t>
            </a:r>
            <a:r>
              <a:rPr lang="ru-RU" sz="2800" b="1" dirty="0"/>
              <a:t>) в закладах ресторанного </a:t>
            </a:r>
            <a:r>
              <a:rPr lang="ru-RU" sz="2800" b="1" dirty="0" err="1"/>
              <a:t>господарства</a:t>
            </a:r>
            <a:r>
              <a:rPr lang="ru-RU" sz="2800" b="1" dirty="0"/>
              <a:t>;</a:t>
            </a:r>
            <a:endParaRPr lang="uk-UA" sz="2800" b="1" dirty="0"/>
          </a:p>
          <a:p>
            <a:pPr lvl="0"/>
            <a:r>
              <a:rPr lang="en-US" sz="2800" b="1" dirty="0" err="1"/>
              <a:t>Офіціант</a:t>
            </a:r>
            <a:r>
              <a:rPr lang="en-US" sz="2800" b="1" dirty="0"/>
              <a:t>;</a:t>
            </a:r>
            <a:endParaRPr lang="uk-UA" sz="2800" b="1" dirty="0"/>
          </a:p>
          <a:p>
            <a:pPr lvl="0"/>
            <a:r>
              <a:rPr lang="en-US" sz="2800" b="1" dirty="0" err="1"/>
              <a:t>Метрдотель</a:t>
            </a:r>
            <a:r>
              <a:rPr lang="en-US" sz="2800" b="1" dirty="0"/>
              <a:t>;</a:t>
            </a:r>
            <a:endParaRPr lang="uk-UA" sz="2800" b="1" dirty="0"/>
          </a:p>
          <a:p>
            <a:pPr lvl="0"/>
            <a:r>
              <a:rPr lang="en-US" sz="2800" b="1" dirty="0" err="1"/>
              <a:t>Бармен</a:t>
            </a:r>
            <a:r>
              <a:rPr lang="en-US" sz="2800" b="1" dirty="0"/>
              <a:t>;</a:t>
            </a:r>
            <a:endParaRPr lang="uk-UA" sz="2800" b="1" dirty="0"/>
          </a:p>
          <a:p>
            <a:pPr lvl="0"/>
            <a:r>
              <a:rPr lang="en-US" sz="2800" b="1" dirty="0" err="1"/>
              <a:t>Майстер</a:t>
            </a:r>
            <a:r>
              <a:rPr lang="en-US" sz="2800" b="1" dirty="0"/>
              <a:t> </a:t>
            </a:r>
            <a:r>
              <a:rPr lang="en-US" sz="2800" b="1" dirty="0" err="1"/>
              <a:t>ресторанного</a:t>
            </a:r>
            <a:r>
              <a:rPr lang="en-US" sz="2800" b="1" dirty="0"/>
              <a:t> </a:t>
            </a:r>
            <a:r>
              <a:rPr lang="en-US" sz="2800" b="1" dirty="0" err="1"/>
              <a:t>обслуговування</a:t>
            </a:r>
            <a:endParaRPr lang="uk-UA" sz="2800" b="1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8898972" cy="1512168"/>
          </a:xfrm>
        </p:spPr>
        <p:txBody>
          <a:bodyPr>
            <a:noAutofit/>
          </a:bodyPr>
          <a:lstStyle/>
          <a:p>
            <a:r>
              <a:rPr lang="uk-UA" sz="5400" dirty="0">
                <a:solidFill>
                  <a:schemeClr val="tx1"/>
                </a:solidFill>
                <a:latin typeface="Arial" charset="0"/>
              </a:rPr>
              <a:t>ХАРЧОВІ ТЕХНОЛОГІЇ</a:t>
            </a:r>
            <a:br>
              <a:rPr lang="en-US" sz="8000" dirty="0">
                <a:solidFill>
                  <a:schemeClr val="tx1"/>
                </a:solidFill>
                <a:latin typeface="Arial" charset="0"/>
              </a:rPr>
            </a:br>
            <a:endParaRPr lang="uk-UA" sz="8000" dirty="0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07704" y="5229200"/>
            <a:ext cx="4536504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Денна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форма: на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2,5 р.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на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3,5 р.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00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4355976" cy="2903984"/>
          </a:xfrm>
          <a:prstGeom prst="rect">
            <a:avLst/>
          </a:prstGeom>
        </p:spPr>
      </p:pic>
      <p:pic>
        <p:nvPicPr>
          <p:cNvPr id="9" name="Рисунок 8" descr="DSC0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76872"/>
            <a:ext cx="3851920" cy="28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6480720" cy="6120680"/>
          </a:xfrm>
        </p:spPr>
        <p:txBody>
          <a:bodyPr/>
          <a:lstStyle/>
          <a:p>
            <a:pPr>
              <a:buNone/>
            </a:pPr>
            <a:r>
              <a:rPr lang="ru-RU" b="1" i="1" dirty="0" err="1">
                <a:solidFill>
                  <a:schemeClr val="tx1"/>
                </a:solidFill>
              </a:rPr>
              <a:t>Освітньо-професійний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ступінь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b="1" u="sng" dirty="0" err="1">
                <a:solidFill>
                  <a:schemeClr val="tx1"/>
                </a:solidFill>
              </a:rPr>
              <a:t>фаховий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молодший</a:t>
            </a:r>
            <a:r>
              <a:rPr lang="ru-RU" b="1" u="sng" dirty="0">
                <a:solidFill>
                  <a:schemeClr val="tx1"/>
                </a:solidFill>
              </a:rPr>
              <a:t> бакалавр</a:t>
            </a:r>
            <a:br>
              <a:rPr lang="uk-UA" b="1" u="sng" dirty="0">
                <a:solidFill>
                  <a:schemeClr val="tx1"/>
                </a:solidFill>
              </a:rPr>
            </a:br>
            <a:endParaRPr lang="uk-UA" b="1" u="sng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err="1">
                <a:solidFill>
                  <a:schemeClr val="tx1"/>
                </a:solidFill>
              </a:rPr>
              <a:t>Галузь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знань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b="1" i="1" u="sng" dirty="0">
                <a:solidFill>
                  <a:schemeClr val="tx1"/>
                </a:solidFill>
              </a:rPr>
              <a:t>18 </a:t>
            </a:r>
            <a:r>
              <a:rPr lang="ru-RU" b="1" i="1" u="sng" dirty="0" err="1">
                <a:solidFill>
                  <a:schemeClr val="tx1"/>
                </a:solidFill>
              </a:rPr>
              <a:t>Виробництво</a:t>
            </a:r>
            <a:r>
              <a:rPr lang="ru-RU" b="1" i="1" u="sng" dirty="0">
                <a:solidFill>
                  <a:schemeClr val="tx1"/>
                </a:solidFill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</a:rPr>
              <a:t>технологій</a:t>
            </a:r>
            <a:br>
              <a:rPr lang="uk-UA" b="1" dirty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err="1">
                <a:solidFill>
                  <a:schemeClr val="tx1"/>
                </a:solidFill>
              </a:rPr>
              <a:t>Спеціальність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b="1" i="1" u="sng" dirty="0">
                <a:solidFill>
                  <a:schemeClr val="tx1"/>
                </a:solidFill>
              </a:rPr>
              <a:t>181 «</a:t>
            </a:r>
            <a:r>
              <a:rPr lang="ru-RU" b="1" i="1" u="sng" dirty="0" err="1">
                <a:solidFill>
                  <a:schemeClr val="tx1"/>
                </a:solidFill>
              </a:rPr>
              <a:t>Харчові</a:t>
            </a:r>
            <a:r>
              <a:rPr lang="ru-RU" b="1" i="1" u="sng" dirty="0">
                <a:solidFill>
                  <a:schemeClr val="tx1"/>
                </a:solidFill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</a:rPr>
              <a:t>технології</a:t>
            </a:r>
            <a:r>
              <a:rPr lang="ru-RU" b="1" i="1" u="sng" dirty="0">
                <a:solidFill>
                  <a:schemeClr val="tx1"/>
                </a:solidFill>
              </a:rPr>
              <a:t>»</a:t>
            </a:r>
            <a:endParaRPr lang="uk-UA" b="1" u="sng" dirty="0"/>
          </a:p>
        </p:txBody>
      </p:sp>
      <p:pic>
        <p:nvPicPr>
          <p:cNvPr id="6" name="Рисунок 5" descr="ÐÐ°ÑÑÐ¸Ð½ÐºÐ¸ Ð¿Ð¾ Ð·Ð°Ð¿ÑÐ¾ÑÑ &quot;Ð´Ð¾ÐºÑÐ¼ÐµÐ½ÑÐ¸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3134995" cy="9574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5" name="Рисунок 4" descr="IMG_20220513_173748_35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4104456" cy="3068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2686050" cy="201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548680"/>
            <a:ext cx="540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b="1" i="1" dirty="0" err="1"/>
              <a:t>Харчові</a:t>
            </a:r>
            <a:r>
              <a:rPr lang="ru-RU" sz="2400" b="1" i="1" dirty="0"/>
              <a:t> </a:t>
            </a:r>
            <a:r>
              <a:rPr lang="ru-RU" sz="2400" b="1" i="1" dirty="0" err="1"/>
              <a:t>технології</a:t>
            </a:r>
            <a:r>
              <a:rPr lang="ru-RU" sz="2400" i="1" dirty="0"/>
              <a:t> – </a:t>
            </a:r>
            <a:r>
              <a:rPr lang="uk-UA" sz="2400" i="1" dirty="0"/>
              <a:t>дана спеціальність припаде до душі </a:t>
            </a:r>
            <a:r>
              <a:rPr lang="ru-RU" sz="2400" i="1" dirty="0" err="1"/>
              <a:t>хто</a:t>
            </a:r>
            <a:r>
              <a:rPr lang="ru-RU" sz="2400" i="1" dirty="0"/>
              <a:t> </a:t>
            </a:r>
            <a:r>
              <a:rPr lang="ru-RU" sz="2400" i="1" dirty="0" err="1"/>
              <a:t>бажає</a:t>
            </a:r>
            <a:r>
              <a:rPr lang="ru-RU" sz="2400" i="1" dirty="0"/>
              <a:t> </a:t>
            </a:r>
            <a:r>
              <a:rPr lang="ru-RU" sz="2400" dirty="0"/>
              <a:t> </a:t>
            </a:r>
            <a:r>
              <a:rPr lang="ru-RU" sz="2400" dirty="0" err="1"/>
              <a:t>засвоїти</a:t>
            </a:r>
            <a:r>
              <a:rPr lang="ru-RU" sz="2400" dirty="0"/>
              <a:t> </a:t>
            </a:r>
            <a:r>
              <a:rPr lang="ru-RU" sz="2400" dirty="0" err="1"/>
              <a:t>теоретичні</a:t>
            </a:r>
            <a:r>
              <a:rPr lang="ru-RU" sz="2400" dirty="0"/>
              <a:t>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err="1"/>
              <a:t>харчових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, </a:t>
            </a:r>
            <a:r>
              <a:rPr lang="ru-RU" sz="2400" dirty="0" err="1"/>
              <a:t>сучасні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</a:t>
            </a:r>
            <a:r>
              <a:rPr lang="ru-RU" sz="2400" dirty="0" err="1"/>
              <a:t>харчової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,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err="1"/>
              <a:t>мікробіологічного</a:t>
            </a:r>
            <a:r>
              <a:rPr lang="ru-RU" sz="2400" dirty="0"/>
              <a:t>, </a:t>
            </a:r>
            <a:r>
              <a:rPr lang="ru-RU" sz="2400" dirty="0" err="1"/>
              <a:t>хіміко-технологічного</a:t>
            </a:r>
            <a:r>
              <a:rPr lang="ru-RU" sz="2400" dirty="0"/>
              <a:t> контролю </a:t>
            </a:r>
            <a:r>
              <a:rPr lang="ru-RU" sz="2400" dirty="0" err="1"/>
              <a:t>сировини</a:t>
            </a:r>
            <a:r>
              <a:rPr lang="ru-RU" sz="2400" dirty="0"/>
              <a:t>, </a:t>
            </a:r>
            <a:r>
              <a:rPr lang="ru-RU" sz="2400" dirty="0" err="1"/>
              <a:t>напівпродуктів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готової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</a:t>
            </a:r>
            <a:r>
              <a:rPr lang="ru-RU" sz="2400" dirty="0" err="1"/>
              <a:t>харчової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, </a:t>
            </a:r>
            <a:r>
              <a:rPr lang="ru-RU" sz="2400" dirty="0" err="1"/>
              <a:t>необхідні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 для </a:t>
            </a:r>
            <a:r>
              <a:rPr lang="ru-RU" sz="2400" dirty="0" err="1"/>
              <a:t>ведення</a:t>
            </a:r>
            <a:r>
              <a:rPr lang="ru-RU" sz="2400" dirty="0"/>
              <a:t> </a:t>
            </a:r>
            <a:r>
              <a:rPr lang="ru-RU" sz="2400" dirty="0" err="1"/>
              <a:t>технологічних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/>
              <a:t>одержання</a:t>
            </a:r>
            <a:r>
              <a:rPr lang="ru-RU" sz="2400" dirty="0"/>
              <a:t> </a:t>
            </a:r>
            <a:r>
              <a:rPr lang="ru-RU" sz="2400" dirty="0" err="1"/>
              <a:t>харчових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,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88640"/>
            <a:ext cx="6696744" cy="6336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Диплом з цієї спеціальності дає право працювати:</a:t>
            </a:r>
            <a:endParaRPr lang="uk-UA" sz="2400" dirty="0">
              <a:solidFill>
                <a:schemeClr val="tx1"/>
              </a:solidFill>
            </a:endParaRPr>
          </a:p>
          <a:p>
            <a:pPr lvl="0"/>
            <a:r>
              <a:rPr lang="ru-RU" sz="2100" b="1" dirty="0" err="1"/>
              <a:t>Технік-лаборант</a:t>
            </a:r>
            <a:r>
              <a:rPr lang="ru-RU" sz="2100" b="1" dirty="0"/>
              <a:t>;</a:t>
            </a:r>
            <a:endParaRPr lang="uk-UA" sz="2100" b="1" dirty="0"/>
          </a:p>
          <a:p>
            <a:pPr lvl="0"/>
            <a:r>
              <a:rPr lang="ru-RU" sz="2100" b="1" dirty="0" err="1"/>
              <a:t>Інспектор</a:t>
            </a:r>
            <a:r>
              <a:rPr lang="ru-RU" sz="2100" b="1" dirty="0"/>
              <a:t> </a:t>
            </a:r>
            <a:r>
              <a:rPr lang="ru-RU" sz="2100" b="1" dirty="0" err="1"/>
              <a:t>з</a:t>
            </a:r>
            <a:r>
              <a:rPr lang="ru-RU" sz="2100" b="1" dirty="0"/>
              <a:t> контролю </a:t>
            </a:r>
            <a:r>
              <a:rPr lang="ru-RU" sz="2100" b="1" dirty="0" err="1"/>
              <a:t>якості</a:t>
            </a:r>
            <a:r>
              <a:rPr lang="ru-RU" sz="2100" b="1" dirty="0"/>
              <a:t> </a:t>
            </a:r>
            <a:r>
              <a:rPr lang="ru-RU" sz="2100" b="1" dirty="0" err="1"/>
              <a:t>продукції</a:t>
            </a:r>
            <a:r>
              <a:rPr lang="ru-RU" sz="2100" b="1" dirty="0"/>
              <a:t>;</a:t>
            </a:r>
            <a:endParaRPr lang="uk-UA" sz="2100" b="1" dirty="0"/>
          </a:p>
          <a:p>
            <a:pPr lvl="0"/>
            <a:r>
              <a:rPr lang="ru-RU" sz="2100" b="1" dirty="0" err="1"/>
              <a:t>Технік-технолог</a:t>
            </a:r>
            <a:r>
              <a:rPr lang="ru-RU" sz="2100" b="1" dirty="0"/>
              <a:t> </a:t>
            </a:r>
            <a:r>
              <a:rPr lang="ru-RU" sz="2100" b="1" dirty="0" err="1"/>
              <a:t>з</a:t>
            </a:r>
            <a:r>
              <a:rPr lang="ru-RU" sz="2100" b="1" dirty="0"/>
              <a:t> </a:t>
            </a:r>
            <a:r>
              <a:rPr lang="ru-RU" sz="2100" b="1" dirty="0" err="1"/>
              <a:t>технології</a:t>
            </a:r>
            <a:r>
              <a:rPr lang="ru-RU" sz="2100" b="1" dirty="0"/>
              <a:t> </a:t>
            </a:r>
            <a:r>
              <a:rPr lang="ru-RU" sz="2100" b="1" dirty="0" err="1"/>
              <a:t>харчування</a:t>
            </a:r>
            <a:r>
              <a:rPr lang="ru-RU" sz="2100" b="1" dirty="0"/>
              <a:t>;</a:t>
            </a:r>
            <a:endParaRPr lang="uk-UA" sz="2100" b="1" dirty="0"/>
          </a:p>
          <a:p>
            <a:pPr lvl="0"/>
            <a:r>
              <a:rPr lang="en-US" sz="2100" b="1" dirty="0" err="1"/>
              <a:t>Завідувач</a:t>
            </a:r>
            <a:r>
              <a:rPr lang="en-US" sz="2100" b="1" dirty="0"/>
              <a:t> </a:t>
            </a:r>
            <a:r>
              <a:rPr lang="en-US" sz="2100" b="1" dirty="0" err="1"/>
              <a:t>підприємства</a:t>
            </a:r>
            <a:r>
              <a:rPr lang="en-US" sz="2100" b="1" dirty="0"/>
              <a:t> </a:t>
            </a:r>
            <a:r>
              <a:rPr lang="en-US" sz="2100" b="1" dirty="0" err="1"/>
              <a:t>громадського</a:t>
            </a:r>
            <a:r>
              <a:rPr lang="en-US" sz="2100" b="1" dirty="0"/>
              <a:t> </a:t>
            </a:r>
            <a:r>
              <a:rPr lang="en-US" sz="2100" b="1" dirty="0" err="1"/>
              <a:t>харчування</a:t>
            </a:r>
            <a:r>
              <a:rPr lang="en-US" sz="2100" b="1" dirty="0"/>
              <a:t>;</a:t>
            </a:r>
            <a:endParaRPr lang="uk-UA" sz="2100" b="1" dirty="0"/>
          </a:p>
          <a:p>
            <a:pPr lvl="0"/>
            <a:r>
              <a:rPr lang="ru-RU" sz="2100" b="1" dirty="0" err="1"/>
              <a:t>Керуючий</a:t>
            </a:r>
            <a:r>
              <a:rPr lang="ru-RU" sz="2100" b="1" dirty="0"/>
              <a:t> рестораном (кафе, </a:t>
            </a:r>
            <a:r>
              <a:rPr lang="ru-RU" sz="2100" b="1" dirty="0" err="1"/>
              <a:t>їдальнею</a:t>
            </a:r>
            <a:r>
              <a:rPr lang="ru-RU" sz="2100" b="1" dirty="0"/>
              <a:t> </a:t>
            </a:r>
            <a:r>
              <a:rPr lang="ru-RU" sz="2100" b="1" dirty="0" err="1"/>
              <a:t>і</a:t>
            </a:r>
            <a:r>
              <a:rPr lang="ru-RU" sz="2100" b="1" dirty="0"/>
              <a:t> </a:t>
            </a:r>
            <a:r>
              <a:rPr lang="ru-RU" sz="2100" b="1" dirty="0" err="1"/>
              <a:t>т.ін</a:t>
            </a:r>
            <a:r>
              <a:rPr lang="ru-RU" sz="2100" b="1" dirty="0"/>
              <a:t>.);</a:t>
            </a:r>
            <a:endParaRPr lang="uk-UA" sz="2100" b="1" dirty="0"/>
          </a:p>
          <a:p>
            <a:pPr lvl="0"/>
            <a:r>
              <a:rPr lang="ru-RU" sz="2100" b="1" dirty="0" err="1"/>
              <a:t>Менеджери</a:t>
            </a:r>
            <a:r>
              <a:rPr lang="ru-RU" sz="2100" b="1" dirty="0"/>
              <a:t> (</a:t>
            </a:r>
            <a:r>
              <a:rPr lang="ru-RU" sz="2100" b="1" dirty="0" err="1"/>
              <a:t>управителі</a:t>
            </a:r>
            <a:r>
              <a:rPr lang="ru-RU" sz="2100" b="1" dirty="0"/>
              <a:t>) в закладах ресторанного </a:t>
            </a:r>
            <a:r>
              <a:rPr lang="ru-RU" sz="2100" b="1" dirty="0" err="1"/>
              <a:t>господарства</a:t>
            </a:r>
            <a:r>
              <a:rPr lang="ru-RU" sz="2100" b="1" dirty="0"/>
              <a:t>;</a:t>
            </a:r>
            <a:endParaRPr lang="uk-UA" sz="2100" b="1" dirty="0"/>
          </a:p>
          <a:p>
            <a:pPr lvl="0"/>
            <a:r>
              <a:rPr lang="en-US" sz="2100" b="1" dirty="0" err="1"/>
              <a:t>Кухар</a:t>
            </a:r>
            <a:r>
              <a:rPr lang="en-US" sz="2100" b="1" dirty="0"/>
              <a:t>;</a:t>
            </a:r>
            <a:endParaRPr lang="uk-UA" sz="2100" b="1" dirty="0"/>
          </a:p>
          <a:p>
            <a:pPr lvl="0"/>
            <a:r>
              <a:rPr lang="en-US" sz="2100" b="1" dirty="0" err="1"/>
              <a:t>Кухар</a:t>
            </a:r>
            <a:r>
              <a:rPr lang="en-US" sz="2100" b="1" dirty="0"/>
              <a:t> </a:t>
            </a:r>
            <a:r>
              <a:rPr lang="en-US" sz="2100" b="1" dirty="0" err="1"/>
              <a:t>дитячого</a:t>
            </a:r>
            <a:r>
              <a:rPr lang="en-US" sz="2100" b="1" dirty="0"/>
              <a:t> </a:t>
            </a:r>
            <a:r>
              <a:rPr lang="en-US" sz="2100" b="1" dirty="0" err="1"/>
              <a:t>харчування</a:t>
            </a:r>
            <a:r>
              <a:rPr lang="en-US" sz="2100" b="1" dirty="0"/>
              <a:t>;</a:t>
            </a:r>
            <a:endParaRPr lang="uk-UA" sz="2100" b="1" dirty="0"/>
          </a:p>
          <a:p>
            <a:pPr lvl="0"/>
            <a:r>
              <a:rPr lang="en-US" sz="2100" b="1" dirty="0" err="1"/>
              <a:t>Виробник</a:t>
            </a:r>
            <a:r>
              <a:rPr lang="en-US" sz="2100" b="1" dirty="0"/>
              <a:t> </a:t>
            </a:r>
            <a:r>
              <a:rPr lang="en-US" sz="2100" b="1" dirty="0" err="1"/>
              <a:t>харчових</a:t>
            </a:r>
            <a:r>
              <a:rPr lang="en-US" sz="2100" b="1" dirty="0"/>
              <a:t> </a:t>
            </a:r>
            <a:r>
              <a:rPr lang="en-US" sz="2100" b="1" dirty="0" err="1"/>
              <a:t>напівфабрикатів</a:t>
            </a:r>
            <a:r>
              <a:rPr lang="en-US" sz="2100" b="1" dirty="0"/>
              <a:t>;</a:t>
            </a:r>
            <a:endParaRPr lang="uk-UA" sz="2100" b="1" dirty="0"/>
          </a:p>
          <a:p>
            <a:pPr lvl="0"/>
            <a:r>
              <a:rPr lang="en-US" sz="2100" b="1" dirty="0" err="1"/>
              <a:t>Шеф-кухар</a:t>
            </a:r>
            <a:r>
              <a:rPr lang="en-US" sz="2100" b="1" dirty="0"/>
              <a:t>;</a:t>
            </a:r>
            <a:endParaRPr lang="uk-UA" sz="2100" b="1" dirty="0"/>
          </a:p>
          <a:p>
            <a:pPr lvl="0"/>
            <a:r>
              <a:rPr lang="en-US" sz="2100" b="1" dirty="0" err="1"/>
              <a:t>Офіціант</a:t>
            </a:r>
            <a:r>
              <a:rPr lang="en-US" sz="2100" b="1" dirty="0"/>
              <a:t>;</a:t>
            </a:r>
            <a:endParaRPr lang="uk-UA" sz="2100" b="1" dirty="0"/>
          </a:p>
          <a:p>
            <a:pPr lvl="0"/>
            <a:r>
              <a:rPr lang="en-US" sz="2100" b="1" dirty="0" err="1"/>
              <a:t>Метрдотель</a:t>
            </a:r>
            <a:r>
              <a:rPr lang="en-US" sz="2100" b="1" dirty="0"/>
              <a:t>;</a:t>
            </a:r>
            <a:endParaRPr lang="uk-UA" sz="2100" b="1" dirty="0"/>
          </a:p>
          <a:p>
            <a:pPr lvl="0"/>
            <a:r>
              <a:rPr lang="en-US" sz="2100" b="1" dirty="0" err="1"/>
              <a:t>Бармен</a:t>
            </a:r>
            <a:r>
              <a:rPr lang="en-US" sz="2100" b="1" dirty="0"/>
              <a:t>;</a:t>
            </a:r>
            <a:endParaRPr lang="uk-UA" sz="2100" b="1" dirty="0"/>
          </a:p>
          <a:p>
            <a:pPr lvl="0"/>
            <a:r>
              <a:rPr lang="en-US" sz="2100" b="1" dirty="0" err="1"/>
              <a:t>Майстер</a:t>
            </a:r>
            <a:r>
              <a:rPr lang="en-US" sz="2100" b="1" dirty="0"/>
              <a:t> </a:t>
            </a:r>
            <a:r>
              <a:rPr lang="en-US" sz="2100" b="1" dirty="0" err="1"/>
              <a:t>ресторанного</a:t>
            </a:r>
            <a:r>
              <a:rPr lang="en-US" sz="2100" b="1" dirty="0"/>
              <a:t> </a:t>
            </a:r>
            <a:r>
              <a:rPr lang="en-US" sz="2100" b="1" dirty="0" err="1"/>
              <a:t>обслуговування</a:t>
            </a:r>
            <a:endParaRPr lang="uk-UA" sz="2100" b="1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6768752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/>
              <a:t>Ласкаво просимо до набуття високого професіоналізму у галузі</a:t>
            </a:r>
          </a:p>
          <a:p>
            <a:pPr algn="ctr">
              <a:buNone/>
            </a:pPr>
            <a:r>
              <a:rPr lang="uk-UA" b="1" dirty="0"/>
              <a:t> СФЕРА ОБСЛУГОВУВАННЯ</a:t>
            </a:r>
            <a:r>
              <a:rPr lang="uk-UA" dirty="0"/>
              <a:t>. </a:t>
            </a:r>
          </a:p>
          <a:p>
            <a:pPr algn="ctr">
              <a:buNone/>
            </a:pPr>
            <a:r>
              <a:rPr lang="uk-UA" dirty="0"/>
              <a:t>Вдосконалення навиків володіння іноземними мовами та отримання найкращого досвіду професійного спілкування й співробітництва!</a:t>
            </a:r>
          </a:p>
          <a:p>
            <a:pPr algn="ctr">
              <a:buNone/>
            </a:pPr>
            <a:endParaRPr lang="uk-UA" dirty="0"/>
          </a:p>
          <a:p>
            <a:pPr algn="ctr">
              <a:buNone/>
            </a:pPr>
            <a:r>
              <a:rPr lang="uk-UA" b="1" dirty="0">
                <a:solidFill>
                  <a:schemeClr val="tx1"/>
                </a:solidFill>
              </a:rPr>
              <a:t>Ваші мрії у нас стають реальними!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5832648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Адреса 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коледжу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:</a:t>
            </a:r>
            <a:endParaRPr lang="uk-UA" dirty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м.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Дніпро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вул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Трудові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резерви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4</a:t>
            </a:r>
            <a:endParaRPr lang="uk-UA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 </a:t>
            </a:r>
            <a:endParaRPr lang="uk-UA" dirty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r>
              <a:rPr lang="ru-RU" b="1" dirty="0" err="1">
                <a:solidFill>
                  <a:schemeClr val="tx1"/>
                </a:solidFill>
                <a:latin typeface="+mj-lt"/>
              </a:rPr>
              <a:t>Проїзд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:</a:t>
            </a:r>
            <a:endParaRPr lang="uk-UA" dirty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r>
              <a:rPr lang="ru-RU" dirty="0" err="1">
                <a:solidFill>
                  <a:schemeClr val="tx1"/>
                </a:solidFill>
                <a:latin typeface="+mj-lt"/>
              </a:rPr>
              <a:t>Маршрутне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таксі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№ 60, 109 –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Залізничний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вокзал до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зупинки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Коледж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»</a:t>
            </a:r>
            <a:endParaRPr lang="uk-UA" dirty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r>
              <a:rPr lang="ru-RU" dirty="0" err="1">
                <a:solidFill>
                  <a:schemeClr val="tx1"/>
                </a:solidFill>
                <a:latin typeface="+mj-lt"/>
              </a:rPr>
              <a:t>Тролейбус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№ 21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Соборної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площі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зупинки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Вулиця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Трудові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резерви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»</a:t>
            </a:r>
            <a:endParaRPr lang="uk-UA" dirty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 </a:t>
            </a:r>
            <a:endParaRPr lang="uk-UA" dirty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Адреса сайту 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коледжу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en-US" u="sng" dirty="0">
                <a:solidFill>
                  <a:schemeClr val="tx1"/>
                </a:solidFill>
                <a:latin typeface="+mj-lt"/>
                <a:hlinkClick r:id="rId2"/>
              </a:rPr>
              <a:t>https</a:t>
            </a:r>
            <a:r>
              <a:rPr lang="ru-RU" u="sng" dirty="0">
                <a:solidFill>
                  <a:schemeClr val="tx1"/>
                </a:solidFill>
                <a:latin typeface="+mj-lt"/>
                <a:hlinkClick r:id="rId2"/>
              </a:rPr>
              <a:t>://</a:t>
            </a:r>
            <a:r>
              <a:rPr lang="en-US" u="sng" dirty="0" err="1">
                <a:solidFill>
                  <a:schemeClr val="tx1"/>
                </a:solidFill>
                <a:latin typeface="+mj-lt"/>
                <a:hlinkClick r:id="rId2"/>
              </a:rPr>
              <a:t>dtrek</a:t>
            </a:r>
            <a:r>
              <a:rPr lang="ru-RU" u="sng" dirty="0">
                <a:solidFill>
                  <a:schemeClr val="tx1"/>
                </a:solidFill>
                <a:latin typeface="+mj-lt"/>
                <a:hlinkClick r:id="rId2"/>
              </a:rPr>
              <a:t>.</a:t>
            </a:r>
            <a:r>
              <a:rPr lang="en-US" u="sng" dirty="0" err="1">
                <a:solidFill>
                  <a:schemeClr val="tx1"/>
                </a:solidFill>
                <a:latin typeface="+mj-lt"/>
                <a:hlinkClick r:id="rId2"/>
              </a:rPr>
              <a:t>dp</a:t>
            </a:r>
            <a:r>
              <a:rPr lang="ru-RU" u="sng" dirty="0">
                <a:solidFill>
                  <a:schemeClr val="tx1"/>
                </a:solidFill>
                <a:latin typeface="+mj-lt"/>
                <a:hlinkClick r:id="rId2"/>
              </a:rPr>
              <a:t>.</a:t>
            </a:r>
            <a:r>
              <a:rPr lang="en-US" u="sng" dirty="0" err="1">
                <a:solidFill>
                  <a:schemeClr val="tx1"/>
                </a:solidFill>
                <a:latin typeface="+mj-lt"/>
                <a:hlinkClick r:id="rId2"/>
              </a:rPr>
              <a:t>ua</a:t>
            </a:r>
            <a:r>
              <a:rPr lang="ru-RU" u="sng" dirty="0">
                <a:solidFill>
                  <a:schemeClr val="tx1"/>
                </a:solidFill>
                <a:latin typeface="+mj-lt"/>
                <a:hlinkClick r:id="rId2"/>
              </a:rPr>
              <a:t>/</a:t>
            </a:r>
            <a:endParaRPr lang="uk-UA" dirty="0">
              <a:solidFill>
                <a:schemeClr val="tx1"/>
              </a:solidFill>
              <a:latin typeface="+mj-lt"/>
            </a:endParaRP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804248" cy="1150897"/>
          </a:xfrm>
        </p:spPr>
        <p:txBody>
          <a:bodyPr/>
          <a:lstStyle/>
          <a:p>
            <a:r>
              <a:rPr lang="uk-UA" dirty="0"/>
              <a:t>Контакти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245424" cy="4680520"/>
          </a:xfrm>
        </p:spPr>
        <p:txBody>
          <a:bodyPr/>
          <a:lstStyle/>
          <a:p>
            <a:r>
              <a:rPr lang="uk-UA" sz="2400" b="1" dirty="0">
                <a:solidFill>
                  <a:schemeClr val="tx1"/>
                </a:solidFill>
              </a:rPr>
              <a:t>0509659206 – Чернишова Олена Володимирівна</a:t>
            </a:r>
          </a:p>
          <a:p>
            <a:pPr>
              <a:buNone/>
            </a:pPr>
            <a:r>
              <a:rPr lang="uk-UA" sz="2400" b="1" dirty="0">
                <a:solidFill>
                  <a:schemeClr val="tx1"/>
                </a:solidFill>
              </a:rPr>
              <a:t>(голова циклової комісії Сфера обслуговування)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0678951385 – Бойко Тетяна Вікторівна</a:t>
            </a:r>
          </a:p>
          <a:p>
            <a:pPr>
              <a:buNone/>
            </a:pPr>
            <a:r>
              <a:rPr lang="uk-UA" sz="2400" b="1" dirty="0">
                <a:solidFill>
                  <a:schemeClr val="tx1"/>
                </a:solidFill>
              </a:rPr>
              <a:t> (викладач спецдисциплін)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0503665282  - </a:t>
            </a:r>
            <a:r>
              <a:rPr lang="uk-UA" sz="2400" b="1" dirty="0" err="1">
                <a:solidFill>
                  <a:schemeClr val="tx1"/>
                </a:solidFill>
              </a:rPr>
              <a:t>Ейхман</a:t>
            </a:r>
            <a:r>
              <a:rPr lang="uk-UA" sz="2400" b="1" dirty="0">
                <a:solidFill>
                  <a:schemeClr val="tx1"/>
                </a:solidFill>
              </a:rPr>
              <a:t> Олена Анатоліївна</a:t>
            </a:r>
          </a:p>
          <a:p>
            <a:pPr>
              <a:buNone/>
            </a:pPr>
            <a:r>
              <a:rPr lang="uk-UA" sz="2400" b="1" dirty="0">
                <a:solidFill>
                  <a:schemeClr val="tx1"/>
                </a:solidFill>
              </a:rPr>
              <a:t>(завідуюча відділення Сфери обслуговування)</a:t>
            </a:r>
            <a:endParaRPr lang="uk-UA" sz="2400" dirty="0"/>
          </a:p>
          <a:p>
            <a:pPr algn="ctr">
              <a:buNone/>
            </a:pPr>
            <a:r>
              <a:rPr lang="uk-UA" b="1" dirty="0"/>
              <a:t>Телефон для довідок:</a:t>
            </a:r>
          </a:p>
          <a:p>
            <a:r>
              <a:rPr lang="uk-UA" dirty="0"/>
              <a:t>0968044333</a:t>
            </a:r>
          </a:p>
          <a:p>
            <a:r>
              <a:rPr lang="uk-UA" dirty="0"/>
              <a:t>0567209231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3" y="228168"/>
            <a:ext cx="6408713" cy="115089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Спеціальності</a:t>
            </a:r>
            <a:br>
              <a:rPr lang="ru-RU" dirty="0"/>
            </a:br>
            <a:r>
              <a:rPr lang="ru-RU" dirty="0"/>
              <a:t>СФЕРИ ОБСЛУГОВУВАННЯ </a:t>
            </a: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560303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788903" y="27633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32732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331640" y="2276872"/>
            <a:ext cx="14366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ТУРИЗМ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560303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788903" y="36015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504740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560303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790491" y="4438150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504740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560303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331640" y="3140968"/>
            <a:ext cx="546264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ГОТЕЛЬНО-РЕСТОРАННА СПРАВА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475656" y="4005064"/>
            <a:ext cx="35176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ХАРЧОВІ ТЕХНОЛОГІЇ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8972" cy="1440160"/>
          </a:xfrm>
        </p:spPr>
        <p:txBody>
          <a:bodyPr>
            <a:noAutofit/>
          </a:bodyPr>
          <a:lstStyle/>
          <a:p>
            <a:r>
              <a:rPr lang="uk-UA" sz="8000" dirty="0">
                <a:solidFill>
                  <a:schemeClr val="tx1"/>
                </a:solidFill>
              </a:rPr>
              <a:t>ТУРИЗМ</a:t>
            </a:r>
          </a:p>
        </p:txBody>
      </p:sp>
      <p:pic>
        <p:nvPicPr>
          <p:cNvPr id="7" name="Рисунок 6" descr="depositphotos_37777999-stock-photo-tr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440160" cy="1225477"/>
          </a:xfrm>
          <a:prstGeom prst="rect">
            <a:avLst/>
          </a:prstGeom>
        </p:spPr>
      </p:pic>
      <p:pic>
        <p:nvPicPr>
          <p:cNvPr id="8" name="Рисунок 7" descr="DSC00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484784"/>
            <a:ext cx="5328592" cy="3552395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07704" y="5229200"/>
            <a:ext cx="4536504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Денна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форма: на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р.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на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р.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6480720" cy="6120680"/>
          </a:xfrm>
        </p:spPr>
        <p:txBody>
          <a:bodyPr/>
          <a:lstStyle/>
          <a:p>
            <a:pPr>
              <a:buNone/>
            </a:pPr>
            <a:r>
              <a:rPr lang="ru-RU" b="1" i="1" dirty="0" err="1">
                <a:solidFill>
                  <a:schemeClr val="tx1"/>
                </a:solidFill>
              </a:rPr>
              <a:t>Освітньо-професійний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ступінь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b="1" u="sng" dirty="0" err="1">
                <a:solidFill>
                  <a:schemeClr val="tx1"/>
                </a:solidFill>
              </a:rPr>
              <a:t>фаховий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молодший</a:t>
            </a:r>
            <a:r>
              <a:rPr lang="ru-RU" b="1" u="sng" dirty="0">
                <a:solidFill>
                  <a:schemeClr val="tx1"/>
                </a:solidFill>
              </a:rPr>
              <a:t> бакалавр</a:t>
            </a:r>
            <a:br>
              <a:rPr lang="uk-UA" b="1" u="sng" dirty="0">
                <a:solidFill>
                  <a:schemeClr val="tx1"/>
                </a:solidFill>
              </a:rPr>
            </a:br>
            <a:endParaRPr lang="uk-UA" b="1" u="sng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err="1">
                <a:solidFill>
                  <a:schemeClr val="tx1"/>
                </a:solidFill>
              </a:rPr>
              <a:t>Галузь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знань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b="1" i="1" u="sng" dirty="0">
                <a:solidFill>
                  <a:schemeClr val="tx1"/>
                </a:solidFill>
              </a:rPr>
              <a:t>24 Сфера </a:t>
            </a:r>
            <a:r>
              <a:rPr lang="ru-RU" b="1" i="1" u="sng" dirty="0" err="1">
                <a:solidFill>
                  <a:schemeClr val="tx1"/>
                </a:solidFill>
              </a:rPr>
              <a:t>обслуговування</a:t>
            </a:r>
            <a:br>
              <a:rPr lang="uk-UA" b="1" dirty="0">
                <a:solidFill>
                  <a:schemeClr val="tx1"/>
                </a:solidFill>
              </a:rPr>
            </a:br>
            <a:endParaRPr lang="uk-UA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err="1">
                <a:solidFill>
                  <a:schemeClr val="tx1"/>
                </a:solidFill>
              </a:rPr>
              <a:t>Спеціальність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b="1" i="1" u="sng" dirty="0">
                <a:solidFill>
                  <a:schemeClr val="tx1"/>
                </a:solidFill>
              </a:rPr>
              <a:t>242 «Туризм»</a:t>
            </a:r>
            <a:endParaRPr lang="uk-UA" b="1" u="sng" dirty="0"/>
          </a:p>
        </p:txBody>
      </p:sp>
      <p:pic>
        <p:nvPicPr>
          <p:cNvPr id="4" name="Рисунок 3" descr="DSC0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669026"/>
            <a:ext cx="4319972" cy="2879981"/>
          </a:xfrm>
          <a:prstGeom prst="rect">
            <a:avLst/>
          </a:prstGeom>
        </p:spPr>
      </p:pic>
      <p:pic>
        <p:nvPicPr>
          <p:cNvPr id="6" name="Рисунок 5" descr="ÐÐ°ÑÑÐ¸Ð½ÐºÐ¸ Ð¿Ð¾ Ð·Ð°Ð¿ÑÐ¾ÑÑ &quot;Ð´Ð¾ÐºÑÐ¼ÐµÐ½ÑÐ¸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3134995" cy="9574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2686050" cy="201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188640"/>
            <a:ext cx="5400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Туризм – це незабутні мандри, емоції та майбутня професія, яка стане більш аніж робота.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Стратегічним завданням для студентів спеціальності «Туризм» є розбудова інноваційного освітнього середовища, посилення практичної складової, розвиток внутрішніх та міжнародних зв’язків.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epositphotos_26614351-stock-photo-sun-and-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21088"/>
            <a:ext cx="3600400" cy="2400267"/>
          </a:xfrm>
          <a:prstGeom prst="rect">
            <a:avLst/>
          </a:prstGeom>
        </p:spPr>
      </p:pic>
      <p:pic>
        <p:nvPicPr>
          <p:cNvPr id="5" name="Рисунок 4" descr="depositphotos_68778165-stock-photo-travel-or-tourism-concept-pass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76672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5832648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>
                <a:solidFill>
                  <a:srgbClr val="12121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Велике значення при підготовці фахівців туристичної галузі є поєднання теорії і практики. Реалізація цього принципу сприяє покращенню якості підготовки фахівців.</a:t>
            </a:r>
            <a:endParaRPr lang="ru-RU" sz="2800" dirty="0"/>
          </a:p>
        </p:txBody>
      </p:sp>
      <p:pic>
        <p:nvPicPr>
          <p:cNvPr id="6145" name="Picture 1" descr="F:\мероприятия\102NIKON\_MG_7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4572000" cy="3048000"/>
          </a:xfrm>
          <a:prstGeom prst="rect">
            <a:avLst/>
          </a:prstGeom>
          <a:noFill/>
        </p:spPr>
      </p:pic>
      <p:pic>
        <p:nvPicPr>
          <p:cNvPr id="6" name="Рисунок 5" descr="DSC0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810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Практичні навики організації екскурсійної поїздки</a:t>
            </a:r>
          </a:p>
        </p:txBody>
      </p:sp>
      <p:pic>
        <p:nvPicPr>
          <p:cNvPr id="4" name="Содержимое 3" descr="IMG_20180413_11031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744416" cy="2808312"/>
          </a:xfrm>
          <a:prstGeom prst="rect">
            <a:avLst/>
          </a:prstGeom>
        </p:spPr>
      </p:pic>
      <p:pic>
        <p:nvPicPr>
          <p:cNvPr id="5" name="Picture 2" descr="F:\для презентации\20200924_200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4788024" cy="2762322"/>
          </a:xfrm>
          <a:prstGeom prst="rect">
            <a:avLst/>
          </a:prstGeom>
          <a:noFill/>
        </p:spPr>
      </p:pic>
      <p:pic>
        <p:nvPicPr>
          <p:cNvPr id="6" name="Рисунок 5" descr="IMG_20170914_13541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7984" y="1412776"/>
            <a:ext cx="3114675" cy="2329908"/>
          </a:xfrm>
          <a:prstGeom prst="rect">
            <a:avLst/>
          </a:prstGeom>
        </p:spPr>
      </p:pic>
      <p:pic>
        <p:nvPicPr>
          <p:cNvPr id="7" name="Рисунок 6" descr="IMG_20181102_12581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600" y="3789040"/>
            <a:ext cx="3339161" cy="2589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332656"/>
            <a:ext cx="6408712" cy="6120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Диплом з цієї спеціальності дає право працювати:</a:t>
            </a:r>
            <a:endParaRPr lang="uk-UA" sz="2400" dirty="0">
              <a:solidFill>
                <a:schemeClr val="tx1"/>
              </a:solidFill>
            </a:endParaRPr>
          </a:p>
          <a:p>
            <a:pPr lvl="0"/>
            <a:r>
              <a:rPr lang="uk-UA" sz="2000" b="1" dirty="0"/>
              <a:t>Інструктор оздоровчо-спортивного туризму;</a:t>
            </a:r>
          </a:p>
          <a:p>
            <a:pPr lvl="0"/>
            <a:r>
              <a:rPr lang="uk-UA" sz="2000" b="1" dirty="0"/>
              <a:t>Екскурсовод;</a:t>
            </a:r>
          </a:p>
          <a:p>
            <a:pPr lvl="0"/>
            <a:r>
              <a:rPr lang="uk-UA" sz="2000" b="1" dirty="0"/>
              <a:t>Інструктор спортивний з туристичного супроводу (за видами туризму);</a:t>
            </a:r>
          </a:p>
          <a:p>
            <a:pPr lvl="0"/>
            <a:r>
              <a:rPr lang="ru-RU" sz="2000" b="1" dirty="0" err="1"/>
              <a:t>Провідник</a:t>
            </a:r>
            <a:r>
              <a:rPr lang="ru-RU" sz="2000" b="1" dirty="0"/>
              <a:t> (за видами туризму);</a:t>
            </a:r>
            <a:endParaRPr lang="uk-UA" sz="2000" b="1" dirty="0"/>
          </a:p>
          <a:p>
            <a:pPr lvl="0"/>
            <a:r>
              <a:rPr lang="ru-RU" sz="2000" b="1" dirty="0" err="1"/>
              <a:t>Фахівець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організації</a:t>
            </a:r>
            <a:r>
              <a:rPr lang="ru-RU" sz="2000" b="1" dirty="0"/>
              <a:t> </a:t>
            </a:r>
            <a:r>
              <a:rPr lang="ru-RU" sz="2000" b="1" dirty="0" err="1"/>
              <a:t>дозвілля</a:t>
            </a:r>
            <a:r>
              <a:rPr lang="ru-RU" sz="2000" b="1" dirty="0"/>
              <a:t>;</a:t>
            </a:r>
            <a:endParaRPr lang="uk-UA" sz="2000" b="1" dirty="0"/>
          </a:p>
          <a:p>
            <a:pPr lvl="0"/>
            <a:r>
              <a:rPr lang="ru-RU" sz="2000" b="1" dirty="0" err="1"/>
              <a:t>Фахівець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туристичної</a:t>
            </a:r>
            <a:r>
              <a:rPr lang="ru-RU" sz="2000" b="1" dirty="0"/>
              <a:t> </a:t>
            </a:r>
            <a:r>
              <a:rPr lang="ru-RU" sz="2000" b="1" dirty="0" err="1"/>
              <a:t>безпеки</a:t>
            </a:r>
            <a:r>
              <a:rPr lang="ru-RU" sz="2000" b="1" dirty="0"/>
              <a:t>;</a:t>
            </a:r>
            <a:endParaRPr lang="uk-UA" sz="2000" b="1" dirty="0"/>
          </a:p>
          <a:p>
            <a:pPr lvl="0"/>
            <a:r>
              <a:rPr lang="ru-RU" sz="2000" b="1" dirty="0" err="1"/>
              <a:t>Фахівець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спеціалізованого</a:t>
            </a:r>
            <a:r>
              <a:rPr lang="ru-RU" sz="2000" b="1" dirty="0"/>
              <a:t> </a:t>
            </a:r>
            <a:r>
              <a:rPr lang="ru-RU" sz="2000" b="1" dirty="0" err="1"/>
              <a:t>обслуговування</a:t>
            </a:r>
            <a:r>
              <a:rPr lang="ru-RU" sz="2000" b="1" dirty="0"/>
              <a:t> в </a:t>
            </a:r>
            <a:r>
              <a:rPr lang="ru-RU" sz="2000" b="1" dirty="0" err="1"/>
              <a:t>туризмі</a:t>
            </a:r>
            <a:r>
              <a:rPr lang="ru-RU" sz="2000" b="1" dirty="0"/>
              <a:t>;</a:t>
            </a:r>
            <a:endParaRPr lang="uk-UA" sz="2000" b="1" dirty="0"/>
          </a:p>
          <a:p>
            <a:pPr lvl="0"/>
            <a:r>
              <a:rPr lang="ru-RU" sz="2000" b="1" dirty="0"/>
              <a:t>Агент </a:t>
            </a:r>
            <a:r>
              <a:rPr lang="ru-RU" sz="2000" b="1" dirty="0" err="1"/>
              <a:t>з</a:t>
            </a:r>
            <a:r>
              <a:rPr lang="ru-RU" sz="2000" b="1" dirty="0"/>
              <a:t> туризму;</a:t>
            </a:r>
            <a:endParaRPr lang="uk-UA" sz="2000" b="1" dirty="0"/>
          </a:p>
          <a:p>
            <a:pPr lvl="0"/>
            <a:r>
              <a:rPr lang="ru-RU" sz="2000" b="1" dirty="0" err="1"/>
              <a:t>Фахівець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 </a:t>
            </a:r>
            <a:r>
              <a:rPr lang="ru-RU" sz="2000" b="1" dirty="0" err="1"/>
              <a:t>сільського</a:t>
            </a:r>
            <a:r>
              <a:rPr lang="ru-RU" sz="2000" b="1" dirty="0"/>
              <a:t> туризму;</a:t>
            </a:r>
            <a:endParaRPr lang="uk-UA" sz="2000" b="1" dirty="0"/>
          </a:p>
          <a:p>
            <a:pPr lvl="0"/>
            <a:r>
              <a:rPr lang="ru-RU" sz="2000" b="1" dirty="0" err="1"/>
              <a:t>Фахівець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туристичного</a:t>
            </a:r>
            <a:r>
              <a:rPr lang="ru-RU" sz="2000" b="1" dirty="0"/>
              <a:t> </a:t>
            </a:r>
            <a:r>
              <a:rPr lang="ru-RU" sz="2000" b="1" dirty="0" err="1"/>
              <a:t>обслуговування</a:t>
            </a:r>
            <a:r>
              <a:rPr lang="ru-RU" sz="2000" b="1" dirty="0"/>
              <a:t>;</a:t>
            </a:r>
            <a:endParaRPr lang="uk-UA" sz="2000" b="1" dirty="0"/>
          </a:p>
          <a:p>
            <a:pPr lvl="0"/>
            <a:r>
              <a:rPr lang="ru-RU" sz="2000" b="1" dirty="0" err="1"/>
              <a:t>Організатор</a:t>
            </a:r>
            <a:r>
              <a:rPr lang="ru-RU" sz="2000" b="1" dirty="0"/>
              <a:t> </a:t>
            </a:r>
            <a:r>
              <a:rPr lang="ru-RU" sz="2000" b="1" dirty="0" err="1"/>
              <a:t>туристичної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готельної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;</a:t>
            </a:r>
            <a:endParaRPr lang="uk-UA" sz="2000" b="1" dirty="0"/>
          </a:p>
          <a:p>
            <a:pPr lvl="0"/>
            <a:r>
              <a:rPr lang="ru-RU" sz="2000" b="1" dirty="0" err="1"/>
              <a:t>Організатор</a:t>
            </a:r>
            <a:r>
              <a:rPr lang="ru-RU" sz="2000" b="1" dirty="0"/>
              <a:t> </a:t>
            </a:r>
            <a:r>
              <a:rPr lang="ru-RU" sz="2000" b="1" dirty="0" err="1"/>
              <a:t>подорожей</a:t>
            </a:r>
            <a:r>
              <a:rPr lang="ru-RU" sz="2000" b="1" dirty="0"/>
              <a:t> (</a:t>
            </a:r>
            <a:r>
              <a:rPr lang="ru-RU" sz="2000" b="1" dirty="0" err="1"/>
              <a:t>екскурсій</a:t>
            </a:r>
            <a:r>
              <a:rPr lang="ru-RU" sz="2000" b="1" dirty="0"/>
              <a:t>) </a:t>
            </a:r>
            <a:endParaRPr lang="uk-UA" sz="2000" b="1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8898972" cy="108012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ГОТЕЛЬНО-РЕСТОРАННА СПРАВА</a:t>
            </a:r>
            <a:b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07704" y="5229200"/>
            <a:ext cx="4536504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Денна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форма: на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р.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на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р.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0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3923928" cy="2615952"/>
          </a:xfrm>
          <a:prstGeom prst="rect">
            <a:avLst/>
          </a:prstGeom>
        </p:spPr>
      </p:pic>
      <p:pic>
        <p:nvPicPr>
          <p:cNvPr id="9" name="Рисунок 8" descr="IMG_20220513_172553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772816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5920ceb9021b3db3f817c378ef5c3cf4bcf6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7746690</TotalTime>
  <Words>702</Words>
  <Application>Microsoft Office PowerPoint</Application>
  <PresentationFormat>Экран (4:3)</PresentationFormat>
  <Paragraphs>117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Тема Office</vt:lpstr>
      <vt:lpstr>    ДНІПРОВСЬКИЙ  ТРАНСПОРТНО-ЕКОНОМІЧНИЙ  ФАХОВИЙ КОЛЕДЖ </vt:lpstr>
      <vt:lpstr>Спеціальності СФЕРИ ОБСЛУГОВУВАННЯ </vt:lpstr>
      <vt:lpstr>ТУРИЗМ</vt:lpstr>
      <vt:lpstr>Презентация PowerPoint</vt:lpstr>
      <vt:lpstr>Презентация PowerPoint</vt:lpstr>
      <vt:lpstr>Презентация PowerPoint</vt:lpstr>
      <vt:lpstr>Практичні навики організації екскурсійної поїздки</vt:lpstr>
      <vt:lpstr>Презентация PowerPoint</vt:lpstr>
      <vt:lpstr>ГОТЕЛЬНО-РЕСТОРАННА СПРАВА </vt:lpstr>
      <vt:lpstr>Презентация PowerPoint</vt:lpstr>
      <vt:lpstr>Презентация PowerPoint</vt:lpstr>
      <vt:lpstr>Презентация PowerPoint</vt:lpstr>
      <vt:lpstr>ХАРЧОВІ ТЕХНОЛОГІЇ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Контакти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Путешествуйте с нами</dc:title>
  <dc:creator>obstinate</dc:creator>
  <dc:description>Шаблон презентации с сайта https://presentation-creation.ru/</dc:description>
  <cp:lastModifiedBy>Татьяна Бойко</cp:lastModifiedBy>
  <cp:revision>1305</cp:revision>
  <dcterms:created xsi:type="dcterms:W3CDTF">2018-02-25T09:09:03Z</dcterms:created>
  <dcterms:modified xsi:type="dcterms:W3CDTF">2023-02-06T14:40:43Z</dcterms:modified>
</cp:coreProperties>
</file>