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5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6" r:id="rId7"/>
    <p:sldId id="288" r:id="rId8"/>
    <p:sldId id="283" r:id="rId9"/>
    <p:sldId id="284" r:id="rId10"/>
    <p:sldId id="285" r:id="rId11"/>
    <p:sldId id="281" r:id="rId12"/>
    <p:sldId id="287" r:id="rId13"/>
    <p:sldId id="291" r:id="rId14"/>
    <p:sldId id="292" r:id="rId15"/>
    <p:sldId id="264" r:id="rId16"/>
    <p:sldId id="293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66"/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21A1F-814A-42AB-9023-4F558305247C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5132A-363A-4F19-A0C6-8DE6C740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60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1DFF297-4DB8-44F6-A2DF-C502FD9A8A88}" type="datetime1">
              <a:rPr lang="ru-RU" smtClean="0"/>
              <a:t>07.02.2023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B5142-1872-49F1-BFED-0F62AB29CBE4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D771-3778-4985-BE9F-E20F4E0F7C5F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76E9-4DF1-49C5-BB48-63A274032B75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73BF-8703-4140-AC0F-8B18E873025B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4A78C-A765-43F1-A401-629B49DD2D57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92CD6-B5E6-4D81-82DA-6B3DBAB8EE32}" type="datetime1">
              <a:rPr lang="ru-RU" smtClean="0"/>
              <a:t>07.02.2023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7BB0E6C-1D95-4063-9C1D-60955E24968E}" type="datetime1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6F24-F1BC-4D6C-BF51-D7BE862A4377}" type="datetime1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907A-2B9B-4A39-83B9-58F4BF503D37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02-246A-40BF-AEA1-31ECC0A730E1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2D60368-DF7C-4AB7-8826-2E0A54F1661C}" type="datetime1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6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800"/>
            <a:ext cx="8244408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 smtClean="0">
              <a:solidFill>
                <a:srgbClr val="002060"/>
              </a:solidFill>
            </a:endParaRPr>
          </a:p>
          <a:p>
            <a:pPr algn="ctr"/>
            <a:endParaRPr lang="ru-RU" sz="44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 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математики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за темою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«Віднімання трицифрових чисел виду 400 — 230. Розв’язування задачі та 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різницеве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порівняння двох добутків. Розв’язування та порівняння взаємопов’язаних задач на знаходження </a:t>
            </a:r>
            <a:endParaRPr lang="ru-RU" sz="36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суми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двох 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добутків» 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3 клас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31" y="3789040"/>
            <a:ext cx="2305845" cy="268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06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467544" y="1556792"/>
            <a:ext cx="8280920" cy="4415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Новий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матеріал уроку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4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Розв’яжемо задачу</a:t>
            </a:r>
          </a:p>
          <a:p>
            <a:endParaRPr lang="uk-UA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1) 5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·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9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=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… (л)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у 9 банках;</a:t>
            </a:r>
            <a:endParaRPr lang="uk-UA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) 2 · 7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=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…  (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л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)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 7 банках;</a:t>
            </a:r>
            <a:endParaRPr lang="uk-UA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3) …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… = … (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л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) – різниця;</a:t>
            </a:r>
          </a:p>
          <a:p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5 · 9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2 · 7 =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… (л)</a:t>
            </a:r>
          </a:p>
          <a:p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Відповідь: ……</a:t>
            </a:r>
            <a:endParaRPr lang="uk-UA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uk-UA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uk-UA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0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323528" y="548680"/>
            <a:ext cx="6912768" cy="5423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Закріплення матеріалу уроку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1. Знайдіть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значення виразів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7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470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=		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810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320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=</a:t>
            </a:r>
          </a:p>
          <a:p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8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320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=		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520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370 =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680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260 =	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930 – 460 =</a:t>
            </a: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24511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1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0" y="764704"/>
            <a:ext cx="5400600" cy="5904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Закріплення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матеріалу уроку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2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Попрацюємо з діаграмою</a:t>
            </a:r>
          </a:p>
          <a:p>
            <a:pPr algn="ctr"/>
            <a:endParaRPr lang="uk-UA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діаграмі показана вага тварин. </a:t>
            </a:r>
          </a:p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Хто найважчий? найлегший?</a:t>
            </a:r>
            <a:endParaRPr lang="uk-UA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6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599" y="2132856"/>
            <a:ext cx="336084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56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323528" y="548680"/>
            <a:ext cx="8352928" cy="5423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Закріплення матеріалу уроку</a:t>
            </a:r>
          </a:p>
          <a:p>
            <a:pPr algn="ctr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3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Розв’яжемо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задачу № 234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самостійно</a:t>
            </a: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47350"/>
              </p:ext>
            </p:extLst>
          </p:nvPr>
        </p:nvGraphicFramePr>
        <p:xfrm>
          <a:off x="899592" y="3573016"/>
          <a:ext cx="7776864" cy="20970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2288"/>
                <a:gridCol w="2592288"/>
                <a:gridCol w="2592288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Місткість банки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Кількість</a:t>
                      </a:r>
                      <a:r>
                        <a:rPr lang="uk-UA" sz="2800" baseline="0" dirty="0" smtClean="0"/>
                        <a:t> банок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Всього літрів</a:t>
                      </a:r>
                      <a:endParaRPr lang="ru-RU" sz="2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C00000"/>
                          </a:solidFill>
                        </a:rPr>
                        <a:t>3 л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C00000"/>
                          </a:solidFill>
                        </a:rPr>
                        <a:t>6 б.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uk-UA" sz="1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uk-UA" sz="2800" b="1" dirty="0" smtClean="0">
                          <a:solidFill>
                            <a:srgbClr val="C00000"/>
                          </a:solidFill>
                        </a:rPr>
                        <a:t>34 л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C00000"/>
                          </a:solidFill>
                        </a:rPr>
                        <a:t>? л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C00000"/>
                          </a:solidFill>
                        </a:rPr>
                        <a:t>8 б.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1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323528" y="548680"/>
            <a:ext cx="8352928" cy="5423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Закріплення матеріалу уроку</a:t>
            </a:r>
          </a:p>
          <a:p>
            <a:pPr algn="ctr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3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Визначимо час № 236</a:t>
            </a:r>
          </a:p>
          <a:p>
            <a:pPr algn="ctr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7170" name="Picture 2" descr="C:\Users\User\Desktop\девушка-ребенк-с-знаком-вопросите-ьного-знака-77496753 – копі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7" y="3260440"/>
            <a:ext cx="8751611" cy="179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53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683568" y="1268760"/>
            <a:ext cx="7776864" cy="4847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Підсумок уроку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•	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Сподобався вам сьогоднішній урок?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•	Над вивченням якої теми працювали?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•	Що нового вивчили на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уроці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•	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Що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цікавого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почули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на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уроці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•	Де в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житті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стануть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к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орисними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ці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знання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683568" y="1268760"/>
            <a:ext cx="7776864" cy="4847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Рефлексія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Сподобався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вам сьогоднішній урок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algn="just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Оберіть відповідну квітку.</a:t>
            </a:r>
          </a:p>
          <a:p>
            <a:pPr algn="just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uk-UA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uk-UA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1026" name="Picture 2" descr="C:\Users\User\Desktop\Створити точкови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863014"/>
            <a:ext cx="6120680" cy="266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0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683568" y="1844824"/>
            <a:ext cx="7416824" cy="4271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Домашнє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завдання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Вдома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повторити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способи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обчислення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трицифрових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чисел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Приклади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237</a:t>
            </a: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Рівняння 238</a:t>
            </a:r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682352" cy="457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97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1916832"/>
            <a:ext cx="7056784" cy="4055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Хвилинка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каліграфії</a:t>
            </a:r>
          </a:p>
          <a:p>
            <a:pPr algn="ctr"/>
            <a:endParaRPr lang="ru-RU" sz="1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З числового ряда випишіть </a:t>
            </a:r>
          </a:p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тільки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трицифрові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числа,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які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більше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ніж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497, але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менше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ніж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550.</a:t>
            </a:r>
          </a:p>
          <a:p>
            <a:pPr algn="ctr"/>
            <a:endParaRPr lang="uk-UA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605, 499, 254, </a:t>
            </a:r>
            <a:r>
              <a:rPr lang="uk-UA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6</a:t>
            </a:r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501, 801, 510, 371, 529, 389, 290, 534, 549.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Запишіть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ці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числа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правильно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і 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каліграфічно.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928516"/>
            <a:ext cx="23098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24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1340768"/>
            <a:ext cx="8640960" cy="4631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Математичний диктант 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Запишіть число, в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якому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6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сотень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7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десятків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і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одиниці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Запишіть число, </a:t>
            </a:r>
            <a:endParaRPr lang="ru-RU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якому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7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сотень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і 4 десятки. 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Запишіть число,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наступне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за числом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689.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Запишіть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число, яке на 100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більше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за число 2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80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скільки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2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00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менше за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800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? </a:t>
            </a:r>
          </a:p>
          <a:p>
            <a:pPr algn="ctr"/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Знайдіть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різницю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чисел 7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20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і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400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endParaRPr lang="ru-RU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Число 460 </a:t>
            </a:r>
            <a:r>
              <a:rPr lang="uk-UA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збільшіть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на 30.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Знайдіть </a:t>
            </a:r>
            <a:r>
              <a:rPr lang="ru-RU" sz="28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різницю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чисел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690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і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90.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467544" y="1124744"/>
            <a:ext cx="7056784" cy="4464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Повідомлення </a:t>
            </a:r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теми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На цьому уроці </a:t>
            </a:r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ми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б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удемо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вчитися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віднімати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трицифрові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числа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виду 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400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— 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230,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складати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та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озв’язувати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взаємопов’язані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задачі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на знаходження 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суми 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двох добутків,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працювати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з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лінійною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діаграмою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9040"/>
            <a:ext cx="2451051" cy="284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22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1124744"/>
            <a:ext cx="8640960" cy="4847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Новий матеріал 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1.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Обчислимо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усно№229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852936"/>
            <a:ext cx="3168352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600-40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272" y="4005064"/>
            <a:ext cx="2736304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8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40 - 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30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5132112"/>
            <a:ext cx="2736304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99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0 </a:t>
            </a:r>
            <a:r>
              <a:rPr lang="uk-UA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50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2803792"/>
            <a:ext cx="2736304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920-110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3961616"/>
            <a:ext cx="2736304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480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10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5077248"/>
            <a:ext cx="2952328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990-90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2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2276872"/>
            <a:ext cx="7488832" cy="3695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Новий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матеріал 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2.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Розглянемо, яким чином виконали віднімання</a:t>
            </a:r>
          </a:p>
          <a:p>
            <a:pPr algn="ctr"/>
            <a:endParaRPr lang="uk-UA" sz="16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400 – 230 = </a:t>
            </a:r>
          </a:p>
          <a:p>
            <a:pPr algn="ctr"/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400 – (200 + 30) = </a:t>
            </a:r>
          </a:p>
          <a:p>
            <a:pPr algn="ctr"/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400 – 200 – </a:t>
            </a:r>
            <a:r>
              <a:rPr lang="uk-UA" sz="4400" b="1" dirty="0">
                <a:solidFill>
                  <a:srgbClr val="0070C0"/>
                </a:solidFill>
                <a:latin typeface="Georgia" panose="02040502050405020303" pitchFamily="18" charset="0"/>
              </a:rPr>
              <a:t>3</a:t>
            </a:r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0 = </a:t>
            </a:r>
          </a:p>
          <a:p>
            <a:pPr algn="ctr"/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200 – </a:t>
            </a:r>
            <a:r>
              <a:rPr lang="uk-UA" sz="4400" b="1" dirty="0">
                <a:solidFill>
                  <a:srgbClr val="0070C0"/>
                </a:solidFill>
                <a:latin typeface="Georgia" panose="02040502050405020303" pitchFamily="18" charset="0"/>
              </a:rPr>
              <a:t>3</a:t>
            </a:r>
            <a:r>
              <a:rPr lang="uk-UA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0 = 170 </a:t>
            </a:r>
            <a:endParaRPr lang="uk-UA" sz="44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802" y="3599280"/>
            <a:ext cx="24511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14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1124744"/>
            <a:ext cx="8640960" cy="4847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Новий матеріал 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3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Розв’яжемо </a:t>
            </a:r>
            <a:r>
              <a:rPr lang="uk-UA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приклади 231</a:t>
            </a:r>
            <a:endParaRPr lang="uk-UA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852936"/>
            <a:ext cx="3168352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900 </a:t>
            </a:r>
            <a:r>
              <a:rPr lang="uk-UA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120</a:t>
            </a:r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005064"/>
            <a:ext cx="3168352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300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180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132112"/>
            <a:ext cx="3168352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400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150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2809520"/>
            <a:ext cx="3043712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800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250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27480" y="3995912"/>
            <a:ext cx="2952328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6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0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0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320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5110432"/>
            <a:ext cx="2952328" cy="864096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700 </a:t>
            </a:r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230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58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323528" y="404664"/>
            <a:ext cx="8424936" cy="5567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Новий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матеріал 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4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Розв'язування задачі 233</a:t>
            </a:r>
          </a:p>
          <a:p>
            <a:pPr algn="ctr"/>
            <a:endParaRPr lang="uk-UA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 великих банках по 5 л соку, </a:t>
            </a: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 в малих – по 2 л. На скільки більше літрів соку в 9 великих банках,</a:t>
            </a: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ніж у 7 малих?</a:t>
            </a:r>
          </a:p>
          <a:p>
            <a:pPr algn="ctr"/>
            <a:endParaRPr lang="uk-UA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36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000" l="6000" r="92000">
                        <a14:foregroundMark x1="59750" y1="14000" x2="59750" y2="14000"/>
                        <a14:foregroundMark x1="64000" y1="10000" x2="64000" y2="10000"/>
                        <a14:foregroundMark x1="67750" y1="10333" x2="67750" y2="10333"/>
                        <a14:foregroundMark x1="66750" y1="13000" x2="66750" y2="13000"/>
                        <a14:foregroundMark x1="70750" y1="13000" x2="70750" y2="13000"/>
                        <a14:foregroundMark x1="77250" y1="12333" x2="77250" y2="12333"/>
                        <a14:foregroundMark x1="75000" y1="12000" x2="75000" y2="12000"/>
                        <a14:foregroundMark x1="30250" y1="15333" x2="30250" y2="15333"/>
                        <a14:foregroundMark x1="33250" y1="12667" x2="33250" y2="12667"/>
                        <a14:foregroundMark x1="34750" y1="10667" x2="34750" y2="10667"/>
                        <a14:foregroundMark x1="38000" y1="10667" x2="38000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4499647"/>
            <a:ext cx="3133894" cy="235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499648"/>
            <a:ext cx="3096345" cy="232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4355829"/>
            <a:ext cx="3143125" cy="235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6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/>
          <p:cNvSpPr/>
          <p:nvPr/>
        </p:nvSpPr>
        <p:spPr>
          <a:xfrm>
            <a:off x="251520" y="332656"/>
            <a:ext cx="8496944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Новий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матеріал </a:t>
            </a:r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уроку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4</a:t>
            </a:r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Розв’яжемо </a:t>
            </a:r>
            <a:r>
              <a:rPr lang="uk-UA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задачу 233</a:t>
            </a:r>
            <a:endParaRPr lang="uk-UA" sz="36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uk-UA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Великі </a:t>
            </a:r>
            <a:r>
              <a:rPr lang="uk-UA" sz="4000" b="1" dirty="0" smtClean="0">
                <a:solidFill>
                  <a:srgbClr val="002060"/>
                </a:solidFill>
              </a:rPr>
              <a:t>- </a:t>
            </a:r>
            <a:r>
              <a:rPr lang="uk-UA" sz="4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9 б. по 5 л</a:t>
            </a:r>
            <a:endParaRPr lang="uk-UA" sz="4000" b="1" dirty="0" smtClean="0">
              <a:solidFill>
                <a:srgbClr val="002060"/>
              </a:solidFill>
            </a:endParaRPr>
          </a:p>
          <a:p>
            <a:endParaRPr lang="uk-UA" sz="1200" b="1" dirty="0" smtClean="0">
              <a:solidFill>
                <a:srgbClr val="002060"/>
              </a:solidFill>
            </a:endParaRPr>
          </a:p>
          <a:p>
            <a:r>
              <a:rPr lang="uk-UA" sz="4000" b="1" dirty="0" smtClean="0">
                <a:solidFill>
                  <a:srgbClr val="002060"/>
                </a:solidFill>
              </a:rPr>
              <a:t>Малі     - </a:t>
            </a:r>
            <a:r>
              <a:rPr lang="uk-UA" sz="4000" b="1" dirty="0">
                <a:solidFill>
                  <a:srgbClr val="002060"/>
                </a:solidFill>
              </a:rPr>
              <a:t>7</a:t>
            </a:r>
            <a:r>
              <a:rPr lang="uk-UA" sz="4000" b="1" dirty="0" smtClean="0">
                <a:solidFill>
                  <a:srgbClr val="002060"/>
                </a:solidFill>
              </a:rPr>
              <a:t> б. по </a:t>
            </a:r>
            <a:r>
              <a:rPr lang="uk-UA" sz="4000" b="1" dirty="0">
                <a:solidFill>
                  <a:srgbClr val="002060"/>
                </a:solidFill>
              </a:rPr>
              <a:t>2</a:t>
            </a:r>
            <a:r>
              <a:rPr lang="uk-UA" sz="4000" b="1" dirty="0" smtClean="0">
                <a:solidFill>
                  <a:srgbClr val="002060"/>
                </a:solidFill>
              </a:rPr>
              <a:t> л</a:t>
            </a:r>
          </a:p>
          <a:p>
            <a:pPr algn="ctr"/>
            <a:endParaRPr lang="uk-UA" sz="36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6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uk-UA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Вчителька, якій цікаво працювати</a:t>
            </a:r>
            <a:endParaRPr lang="ru-RU"/>
          </a:p>
        </p:txBody>
      </p:sp>
      <p:sp>
        <p:nvSpPr>
          <p:cNvPr id="6" name="Дуга 5"/>
          <p:cNvSpPr/>
          <p:nvPr/>
        </p:nvSpPr>
        <p:spPr>
          <a:xfrm rot="2594684">
            <a:off x="3838752" y="3302120"/>
            <a:ext cx="2006039" cy="2017955"/>
          </a:xfrm>
          <a:prstGeom prst="arc">
            <a:avLst/>
          </a:prstGeom>
          <a:ln w="3810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9448398">
            <a:off x="5444287" y="3488179"/>
            <a:ext cx="324623" cy="3788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2808099">
            <a:off x="5462581" y="4783938"/>
            <a:ext cx="288032" cy="33148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девушка-ребенк-с-знаком-вопросите-ьного-знака-77496753 – копі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922" y="3987194"/>
            <a:ext cx="3072574" cy="61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771" y="4505325"/>
            <a:ext cx="313372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75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528</TotalTime>
  <Words>584</Words>
  <Application>Microsoft Office PowerPoint</Application>
  <PresentationFormat>Экран (4:3)</PresentationFormat>
  <Paragraphs>431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61</cp:revision>
  <dcterms:created xsi:type="dcterms:W3CDTF">2022-02-02T04:43:27Z</dcterms:created>
  <dcterms:modified xsi:type="dcterms:W3CDTF">2023-02-07T20:06:52Z</dcterms:modified>
</cp:coreProperties>
</file>