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66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0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186702">
            <a:off x="239922" y="2784386"/>
            <a:ext cx="6516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4000" spc="-300" dirty="0" smtClean="0">
                <a:solidFill>
                  <a:schemeClr val="bg1"/>
                </a:solidFill>
                <a:latin typeface="Comic Sans MS" pitchFamily="66" charset="0"/>
              </a:rPr>
              <a:t>РОЛЬ ПРОЦЕСІВ ДИХАННЯ</a:t>
            </a:r>
            <a:endParaRPr lang="ru-RU" sz="4000" spc="-3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201475">
            <a:off x="384854" y="3646542"/>
            <a:ext cx="6516000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4000" spc="-15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В ЗАБЕЗПЕЧЕННІ </a:t>
            </a:r>
            <a:endParaRPr lang="ru-RU" sz="4000" spc="-150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sz="4000" spc="-15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ОРГАНІЗМІВ </a:t>
            </a:r>
            <a:r>
              <a:rPr lang="ru-RU" sz="4000" spc="-15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ЕНЕРГІЄЮ</a:t>
            </a:r>
          </a:p>
        </p:txBody>
      </p:sp>
    </p:spTree>
    <p:extLst>
      <p:ext uri="{BB962C8B-B14F-4D97-AF65-F5344CB8AC3E}">
        <p14:creationId xmlns:p14="http://schemas.microsoft.com/office/powerpoint/2010/main" val="4006886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2260" b="14540"/>
          <a:stretch/>
        </p:blipFill>
        <p:spPr>
          <a:xfrm>
            <a:off x="107505" y="116632"/>
            <a:ext cx="3240360" cy="20162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15784"/>
          <a:stretch/>
        </p:blipFill>
        <p:spPr>
          <a:xfrm>
            <a:off x="107505" y="2276872"/>
            <a:ext cx="3240360" cy="205347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81" y="4509120"/>
            <a:ext cx="3240360" cy="21182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774" y="68081"/>
            <a:ext cx="896937" cy="6559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37033" y="1104335"/>
            <a:ext cx="400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Comic Sans MS" pitchFamily="66" charset="0"/>
              </a:rPr>
              <a:t>Кісткові риби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52799" y="2132856"/>
            <a:ext cx="4572000" cy="2677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Comic Sans MS" pitchFamily="66" charset="0"/>
              </a:rPr>
              <a:t>зябра більш досконалої будови, ніж у хрящових; є рухливі зяброві кришки. Газообмін відбувається, коли вода проходить крізь зяброві порожнині</a:t>
            </a:r>
          </a:p>
        </p:txBody>
      </p:sp>
    </p:spTree>
    <p:extLst>
      <p:ext uri="{BB962C8B-B14F-4D97-AF65-F5344CB8AC3E}">
        <p14:creationId xmlns:p14="http://schemas.microsoft.com/office/powerpoint/2010/main" val="22932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1096" y="116632"/>
            <a:ext cx="7776864" cy="224676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Comic Sans MS" pitchFamily="66" charset="0"/>
              </a:rPr>
              <a:t>Газообмін може </a:t>
            </a:r>
            <a:r>
              <a:rPr lang="ru-RU" sz="2800" dirty="0" err="1">
                <a:latin typeface="Comic Sans MS" pitchFamily="66" charset="0"/>
              </a:rPr>
              <a:t>відбуватися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трьома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різними</a:t>
            </a:r>
            <a:r>
              <a:rPr lang="ru-RU" sz="2800" dirty="0">
                <a:latin typeface="Comic Sans MS" pitchFamily="66" charset="0"/>
              </a:rPr>
              <a:t> шляхами: через </a:t>
            </a:r>
            <a:r>
              <a:rPr lang="ru-RU" sz="2800" dirty="0" err="1">
                <a:latin typeface="Comic Sans MS" pitchFamily="66" charset="0"/>
              </a:rPr>
              <a:t>зволожену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слизовими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залозами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шкіру</a:t>
            </a:r>
            <a:r>
              <a:rPr lang="ru-RU" sz="2800" dirty="0">
                <a:latin typeface="Comic Sans MS" pitchFamily="66" charset="0"/>
              </a:rPr>
              <a:t>; через </a:t>
            </a:r>
            <a:r>
              <a:rPr lang="ru-RU" sz="2800" dirty="0" err="1">
                <a:latin typeface="Comic Sans MS" pitchFamily="66" charset="0"/>
              </a:rPr>
              <a:t>епітелій</a:t>
            </a:r>
            <a:r>
              <a:rPr lang="ru-RU" sz="2800" dirty="0">
                <a:latin typeface="Comic Sans MS" pitchFamily="66" charset="0"/>
              </a:rPr>
              <a:t>, що </a:t>
            </a:r>
            <a:r>
              <a:rPr lang="ru-RU" sz="2800" dirty="0" err="1">
                <a:latin typeface="Comic Sans MS" pitchFamily="66" charset="0"/>
              </a:rPr>
              <a:t>вистилає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ротову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порожнину</a:t>
            </a:r>
            <a:r>
              <a:rPr lang="ru-RU" sz="2800" dirty="0">
                <a:latin typeface="Comic Sans MS" pitchFamily="66" charset="0"/>
              </a:rPr>
              <a:t>; через </a:t>
            </a:r>
            <a:r>
              <a:rPr lang="ru-RU" sz="2800" dirty="0" err="1">
                <a:latin typeface="Comic Sans MS" pitchFamily="66" charset="0"/>
              </a:rPr>
              <a:t>легені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простої</a:t>
            </a:r>
            <a:r>
              <a:rPr lang="ru-RU" sz="2800" dirty="0">
                <a:latin typeface="Comic Sans MS" pitchFamily="66" charset="0"/>
              </a:rPr>
              <a:t> будови.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7269" b="10152"/>
          <a:stretch/>
        </p:blipFill>
        <p:spPr>
          <a:xfrm>
            <a:off x="3535310" y="4477441"/>
            <a:ext cx="2448436" cy="23723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4913822"/>
            <a:ext cx="2871944" cy="1846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24682" b="24871"/>
          <a:stretch/>
        </p:blipFill>
        <p:spPr>
          <a:xfrm>
            <a:off x="169927" y="5111403"/>
            <a:ext cx="3096448" cy="16473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4035" y="2465601"/>
            <a:ext cx="4819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Comic Sans MS" pitchFamily="66" charset="0"/>
              </a:rPr>
              <a:t>Амфібії (Земноводні)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70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5041" b="18315"/>
          <a:stretch/>
        </p:blipFill>
        <p:spPr>
          <a:xfrm>
            <a:off x="0" y="2356774"/>
            <a:ext cx="3752169" cy="2111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832" t="12080" r="18636" b="7427"/>
          <a:stretch/>
        </p:blipFill>
        <p:spPr>
          <a:xfrm>
            <a:off x="251520" y="1724786"/>
            <a:ext cx="1837586" cy="1438865"/>
          </a:xfrm>
          <a:prstGeom prst="rect">
            <a:avLst/>
          </a:prstGeom>
        </p:spPr>
      </p:pic>
      <p:pic>
        <p:nvPicPr>
          <p:cNvPr id="8194" name="Picture 2" descr="Крокодилы на белом фоне (22 фото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7072" r="4794"/>
          <a:stretch/>
        </p:blipFill>
        <p:spPr bwMode="auto">
          <a:xfrm>
            <a:off x="0" y="0"/>
            <a:ext cx="3156155" cy="173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лазун гатерія. Опис, особливості, спосіб життя і середовище проживання  гаттерии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9" b="97895" l="1000" r="95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8548"/>
            <a:ext cx="4258925" cy="269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58925" y="132829"/>
            <a:ext cx="4819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Comic Sans MS" pitchFamily="66" charset="0"/>
              </a:rPr>
              <a:t>Рептилії (Плазуни)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58925" y="1618110"/>
            <a:ext cx="4850416" cy="35394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Comic Sans MS" pitchFamily="66" charset="0"/>
              </a:rPr>
              <a:t>тіло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вкрито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роговим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покривом</a:t>
            </a:r>
            <a:r>
              <a:rPr lang="ru-RU" sz="2800" dirty="0">
                <a:latin typeface="Comic Sans MS" pitchFamily="66" charset="0"/>
              </a:rPr>
              <a:t>, що є </a:t>
            </a:r>
            <a:r>
              <a:rPr lang="ru-RU" sz="2800" dirty="0" err="1">
                <a:latin typeface="Comic Sans MS" pitchFamily="66" charset="0"/>
              </a:rPr>
              <a:t>непроникним</a:t>
            </a:r>
            <a:r>
              <a:rPr lang="ru-RU" sz="2800" dirty="0">
                <a:latin typeface="Comic Sans MS" pitchFamily="66" charset="0"/>
              </a:rPr>
              <a:t> для </a:t>
            </a:r>
            <a:r>
              <a:rPr lang="ru-RU" sz="2800" dirty="0" err="1">
                <a:latin typeface="Comic Sans MS" pitchFamily="66" charset="0"/>
              </a:rPr>
              <a:t>газів</a:t>
            </a:r>
            <a:r>
              <a:rPr lang="ru-RU" sz="2800" dirty="0">
                <a:latin typeface="Comic Sans MS" pitchFamily="66" charset="0"/>
              </a:rPr>
              <a:t>, тому </a:t>
            </a:r>
            <a:r>
              <a:rPr lang="ru-RU" sz="2800" dirty="0" err="1">
                <a:latin typeface="Comic Sans MS" pitchFamily="66" charset="0"/>
              </a:rPr>
              <a:t>шкірне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дихання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відсутнє</a:t>
            </a:r>
            <a:r>
              <a:rPr lang="ru-RU" sz="2800" dirty="0">
                <a:latin typeface="Comic Sans MS" pitchFamily="66" charset="0"/>
              </a:rPr>
              <a:t>. Газообмін відбувається лише в </a:t>
            </a:r>
            <a:r>
              <a:rPr lang="ru-RU" sz="2800" dirty="0" err="1">
                <a:latin typeface="Comic Sans MS" pitchFamily="66" charset="0"/>
              </a:rPr>
              <a:t>легенях</a:t>
            </a:r>
            <a:r>
              <a:rPr lang="ru-RU" sz="2800" dirty="0">
                <a:latin typeface="Comic Sans MS" pitchFamily="66" charset="0"/>
              </a:rPr>
              <a:t> більш </a:t>
            </a:r>
            <a:r>
              <a:rPr lang="ru-RU" sz="2800" dirty="0" err="1">
                <a:latin typeface="Comic Sans MS" pitchFamily="66" charset="0"/>
              </a:rPr>
              <a:t>складної</a:t>
            </a:r>
            <a:r>
              <a:rPr lang="ru-RU" sz="2800" dirty="0">
                <a:latin typeface="Comic Sans MS" pitchFamily="66" charset="0"/>
              </a:rPr>
              <a:t> будови, ніж у </a:t>
            </a:r>
            <a:r>
              <a:rPr lang="ru-RU" sz="2800" dirty="0" err="1">
                <a:latin typeface="Comic Sans MS" pitchFamily="66" charset="0"/>
              </a:rPr>
              <a:t>земноводних</a:t>
            </a:r>
            <a:endParaRPr lang="ru-RU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701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75632" y="1845985"/>
            <a:ext cx="3995936" cy="48320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latin typeface="Comic Sans MS" pitchFamily="66" charset="0"/>
              </a:rPr>
              <a:t>легені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невеликі</a:t>
            </a:r>
            <a:r>
              <a:rPr lang="ru-RU" sz="2800" dirty="0">
                <a:latin typeface="Comic Sans MS" pitchFamily="66" charset="0"/>
              </a:rPr>
              <a:t>, </a:t>
            </a:r>
            <a:r>
              <a:rPr lang="ru-RU" sz="2800" dirty="0" err="1">
                <a:latin typeface="Comic Sans MS" pitchFamily="66" charset="0"/>
              </a:rPr>
              <a:t>компактні</a:t>
            </a:r>
            <a:r>
              <a:rPr lang="ru-RU" sz="2800" dirty="0">
                <a:latin typeface="Comic Sans MS" pitchFamily="66" charset="0"/>
              </a:rPr>
              <a:t>, мають </a:t>
            </a:r>
            <a:r>
              <a:rPr lang="ru-RU" sz="2800" dirty="0" err="1">
                <a:latin typeface="Comic Sans MS" pitchFamily="66" charset="0"/>
              </a:rPr>
              <a:t>численні</a:t>
            </a:r>
            <a:r>
              <a:rPr lang="ru-RU" sz="2800" dirty="0">
                <a:latin typeface="Comic Sans MS" pitchFamily="66" charset="0"/>
              </a:rPr>
              <a:t> бронхи, що </a:t>
            </a:r>
            <a:r>
              <a:rPr lang="ru-RU" sz="2800" dirty="0" err="1">
                <a:latin typeface="Comic Sans MS" pitchFamily="66" charset="0"/>
              </a:rPr>
              <a:t>пронизані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численними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кровоносними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судинами</a:t>
            </a:r>
            <a:r>
              <a:rPr lang="ru-RU" sz="2800" dirty="0">
                <a:latin typeface="Comic Sans MS" pitchFamily="66" charset="0"/>
              </a:rPr>
              <a:t>. </a:t>
            </a:r>
            <a:r>
              <a:rPr lang="ru-RU" sz="2800" dirty="0" err="1">
                <a:latin typeface="Comic Sans MS" pitchFamily="66" charset="0"/>
              </a:rPr>
              <a:t>Вентиляція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наскрізна</a:t>
            </a:r>
            <a:r>
              <a:rPr lang="ru-RU" sz="2800" dirty="0">
                <a:latin typeface="Comic Sans MS" pitchFamily="66" charset="0"/>
              </a:rPr>
              <a:t>. З </a:t>
            </a:r>
            <a:r>
              <a:rPr lang="ru-RU" sz="2800" dirty="0" err="1">
                <a:latin typeface="Comic Sans MS" pitchFamily="66" charset="0"/>
              </a:rPr>
              <a:t>легенями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пов’язані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п’ять</a:t>
            </a:r>
            <a:r>
              <a:rPr lang="ru-RU" sz="2800" dirty="0">
                <a:latin typeface="Comic Sans MS" pitchFamily="66" charset="0"/>
              </a:rPr>
              <a:t> пар </a:t>
            </a:r>
            <a:r>
              <a:rPr lang="ru-RU" sz="2800" dirty="0" err="1">
                <a:latin typeface="Comic Sans MS" pitchFamily="66" charset="0"/>
              </a:rPr>
              <a:t>дихальних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мішків</a:t>
            </a:r>
            <a:r>
              <a:rPr lang="ru-RU" sz="2800" dirty="0">
                <a:latin typeface="Comic Sans MS" pitchFamily="66" charset="0"/>
              </a:rPr>
              <a:t>, які є </a:t>
            </a:r>
            <a:r>
              <a:rPr lang="ru-RU" sz="2800" dirty="0" err="1">
                <a:latin typeface="Comic Sans MS" pitchFamily="66" charset="0"/>
              </a:rPr>
              <a:t>виростами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бронхів</a:t>
            </a:r>
            <a:r>
              <a:rPr lang="ru-RU" sz="2800" dirty="0">
                <a:latin typeface="Comic Sans MS" pitchFamily="66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60418" y="486866"/>
            <a:ext cx="3426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Comic Sans MS" pitchFamily="66" charset="0"/>
              </a:rPr>
              <a:t>Птахи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2290" name="Picture 2" descr="Урок &quot; Ознаки зими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69" y="4460230"/>
            <a:ext cx="2304256" cy="221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апуги хвилясті: картинки, стокові Папуги хвилясті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Папуги хвилясті: картинки, стокові Папуги хвилясті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Папуги хвилясті: картинки, стокові Папуги хвилясті фотографії, зображення |  Скачати з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18258" r="17507" b="14498"/>
          <a:stretch/>
        </p:blipFill>
        <p:spPr bwMode="auto">
          <a:xfrm>
            <a:off x="155575" y="3962154"/>
            <a:ext cx="1608113" cy="271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0" t="5128" r="29039" b="3504"/>
          <a:stretch/>
        </p:blipFill>
        <p:spPr bwMode="auto">
          <a:xfrm>
            <a:off x="2004754" y="7937"/>
            <a:ext cx="2351221" cy="413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8670" r="33784"/>
          <a:stretch/>
        </p:blipFill>
        <p:spPr bwMode="auto">
          <a:xfrm>
            <a:off x="15565" y="7936"/>
            <a:ext cx="2304849" cy="39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701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800" y="0"/>
            <a:ext cx="226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Comic Sans MS" pitchFamily="66" charset="0"/>
              </a:rPr>
              <a:t>Ссавці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99267"/>
            <a:ext cx="2880320" cy="563231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err="1">
                <a:latin typeface="Comic Sans MS" pitchFamily="66" charset="0"/>
              </a:rPr>
              <a:t>дихальна</a:t>
            </a:r>
            <a:r>
              <a:rPr lang="ru-RU" sz="2400" dirty="0">
                <a:latin typeface="Comic Sans MS" pitchFamily="66" charset="0"/>
              </a:rPr>
              <a:t> система створена добре </a:t>
            </a:r>
            <a:r>
              <a:rPr lang="ru-RU" sz="2400" dirty="0" err="1">
                <a:latin typeface="Comic Sans MS" pitchFamily="66" charset="0"/>
              </a:rPr>
              <a:t>розвинутими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парними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легенями</a:t>
            </a:r>
            <a:r>
              <a:rPr lang="ru-RU" sz="2400" dirty="0">
                <a:latin typeface="Comic Sans MS" pitchFamily="66" charset="0"/>
              </a:rPr>
              <a:t>, які </a:t>
            </a:r>
            <a:r>
              <a:rPr lang="ru-RU" sz="2400" dirty="0" err="1">
                <a:latin typeface="Comic Sans MS" pitchFamily="66" charset="0"/>
              </a:rPr>
              <a:t>розміщені</a:t>
            </a:r>
            <a:r>
              <a:rPr lang="ru-RU" sz="2400" dirty="0">
                <a:latin typeface="Comic Sans MS" pitchFamily="66" charset="0"/>
              </a:rPr>
              <a:t> в </a:t>
            </a:r>
            <a:r>
              <a:rPr lang="ru-RU" sz="2400" dirty="0" err="1">
                <a:latin typeface="Comic Sans MS" pitchFamily="66" charset="0"/>
              </a:rPr>
              <a:t>грудній</a:t>
            </a:r>
            <a:r>
              <a:rPr lang="ru-RU" sz="2400" dirty="0">
                <a:latin typeface="Comic Sans MS" pitchFamily="66" charset="0"/>
              </a:rPr>
              <a:t> порожнині, </a:t>
            </a:r>
            <a:r>
              <a:rPr lang="ru-RU" sz="2400" dirty="0" err="1">
                <a:latin typeface="Comic Sans MS" pitchFamily="66" charset="0"/>
              </a:rPr>
              <a:t>верхніми</a:t>
            </a:r>
            <a:r>
              <a:rPr lang="ru-RU" sz="2400" dirty="0">
                <a:latin typeface="Comic Sans MS" pitchFamily="66" charset="0"/>
              </a:rPr>
              <a:t> і </a:t>
            </a:r>
            <a:r>
              <a:rPr lang="ru-RU" sz="2400" dirty="0" err="1">
                <a:latin typeface="Comic Sans MS" pitchFamily="66" charset="0"/>
              </a:rPr>
              <a:t>нижніми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дихальними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шляхами</a:t>
            </a:r>
            <a:r>
              <a:rPr lang="ru-RU" sz="2400" dirty="0">
                <a:latin typeface="Comic Sans MS" pitchFamily="66" charset="0"/>
              </a:rPr>
              <a:t>. Газообмін відбувається в альвеолах.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205" y="116633"/>
            <a:ext cx="2592288" cy="17281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710" y="432451"/>
            <a:ext cx="3200495" cy="17281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333" y="2173259"/>
            <a:ext cx="3230563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205" y="1844826"/>
            <a:ext cx="2695289" cy="20407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5675" y="4190972"/>
            <a:ext cx="3265222" cy="21297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41916" t="10799" r="7221" b="6441"/>
          <a:stretch/>
        </p:blipFill>
        <p:spPr>
          <a:xfrm>
            <a:off x="6417550" y="3909434"/>
            <a:ext cx="2542597" cy="2105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70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4577"/>
            <a:ext cx="745232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НАДХОДЖЕННЯ ГАЗІВ ДО ОРГАНІЗМІВ РОСЛИН І ГРИБІВ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51795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latin typeface="Comic Sans MS" pitchFamily="66" charset="0"/>
              </a:rPr>
              <a:t>Кожна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клітина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рослин</a:t>
            </a:r>
            <a:r>
              <a:rPr lang="ru-RU" sz="2400" dirty="0">
                <a:latin typeface="Comic Sans MS" pitchFamily="66" charset="0"/>
              </a:rPr>
              <a:t> та </a:t>
            </a:r>
            <a:r>
              <a:rPr lang="ru-RU" sz="2400" dirty="0" err="1">
                <a:latin typeface="Comic Sans MS" pitchFamily="66" charset="0"/>
              </a:rPr>
              <a:t>грибів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обмінюється</a:t>
            </a:r>
            <a:r>
              <a:rPr lang="ru-RU" sz="2400" dirty="0">
                <a:latin typeface="Comic Sans MS" pitchFamily="66" charset="0"/>
              </a:rPr>
              <a:t> з </a:t>
            </a:r>
            <a:r>
              <a:rPr lang="ru-RU" sz="2400" dirty="0" err="1">
                <a:latin typeface="Comic Sans MS" pitchFamily="66" charset="0"/>
              </a:rPr>
              <a:t>повітрям</a:t>
            </a:r>
            <a:r>
              <a:rPr lang="ru-RU" sz="2400" dirty="0">
                <a:latin typeface="Comic Sans MS" pitchFamily="66" charset="0"/>
              </a:rPr>
              <a:t> киснем та </a:t>
            </a:r>
            <a:r>
              <a:rPr lang="ru-RU" sz="2400" dirty="0" err="1" smtClean="0">
                <a:latin typeface="Comic Sans MS" pitchFamily="66" charset="0"/>
              </a:rPr>
              <a:t>вуглекислим</a:t>
            </a:r>
            <a:r>
              <a:rPr lang="ru-RU" sz="2400" dirty="0" smtClean="0">
                <a:latin typeface="Comic Sans MS" pitchFamily="66" charset="0"/>
              </a:rPr>
              <a:t> </a:t>
            </a:r>
            <a:r>
              <a:rPr lang="ru-RU" sz="2400" dirty="0">
                <a:latin typeface="Comic Sans MS" pitchFamily="66" charset="0"/>
              </a:rPr>
              <a:t>газом шляхом </a:t>
            </a:r>
            <a:r>
              <a:rPr lang="ru-RU" sz="2400" dirty="0" err="1">
                <a:latin typeface="Comic Sans MS" pitchFamily="66" charset="0"/>
              </a:rPr>
              <a:t>дифузії</a:t>
            </a:r>
            <a:r>
              <a:rPr lang="ru-RU" sz="2400" dirty="0">
                <a:latin typeface="Comic Sans MS" pitchFamily="66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80BD38-C35C-427D-96C3-2D625323C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99713"/>
            <a:ext cx="3168352" cy="12438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6778" l="3556" r="95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3243527"/>
            <a:ext cx="2980498" cy="31683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75856" y="1982792"/>
            <a:ext cx="57241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Comic Sans MS" pitchFamily="66" charset="0"/>
              </a:rPr>
              <a:t>Будь-які </a:t>
            </a:r>
            <a:r>
              <a:rPr lang="ru-RU" sz="2400" dirty="0" err="1">
                <a:latin typeface="Comic Sans MS" pitchFamily="66" charset="0"/>
              </a:rPr>
              <a:t>спеціальні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вентиляційні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механізми</a:t>
            </a:r>
            <a:r>
              <a:rPr lang="ru-RU" sz="2400" dirty="0">
                <a:latin typeface="Comic Sans MS" pitchFamily="66" charset="0"/>
              </a:rPr>
              <a:t> у </a:t>
            </a:r>
            <a:r>
              <a:rPr lang="ru-RU" sz="2400" dirty="0" err="1">
                <a:latin typeface="Comic Sans MS" pitchFamily="66" charset="0"/>
              </a:rPr>
              <a:t>рослин</a:t>
            </a:r>
            <a:r>
              <a:rPr lang="ru-RU" sz="2400" dirty="0">
                <a:latin typeface="Comic Sans MS" pitchFamily="66" charset="0"/>
              </a:rPr>
              <a:t> і </a:t>
            </a:r>
            <a:r>
              <a:rPr lang="ru-RU" sz="2400" dirty="0" err="1">
                <a:latin typeface="Comic Sans MS" pitchFamily="66" charset="0"/>
              </a:rPr>
              <a:t>грибів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відсутні</a:t>
            </a:r>
            <a:r>
              <a:rPr lang="ru-RU" sz="2400" dirty="0">
                <a:latin typeface="Comic Sans MS" pitchFamily="66" charset="0"/>
              </a:rPr>
              <a:t>, але у </a:t>
            </a:r>
            <a:r>
              <a:rPr lang="ru-RU" sz="2400" dirty="0" err="1">
                <a:latin typeface="Comic Sans MS" pitchFamily="66" charset="0"/>
              </a:rPr>
              <a:t>рослин</a:t>
            </a:r>
            <a:r>
              <a:rPr lang="ru-RU" sz="2400" dirty="0">
                <a:latin typeface="Comic Sans MS" pitchFamily="66" charset="0"/>
              </a:rPr>
              <a:t> є </a:t>
            </a:r>
            <a:r>
              <a:rPr lang="ru-RU" sz="2400" dirty="0" err="1">
                <a:latin typeface="Comic Sans MS" pitchFamily="66" charset="0"/>
              </a:rPr>
              <a:t>спеціальні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пристосування</a:t>
            </a:r>
            <a:r>
              <a:rPr lang="ru-RU" sz="2400" dirty="0">
                <a:latin typeface="Comic Sans MS" pitchFamily="66" charset="0"/>
              </a:rPr>
              <a:t>: </a:t>
            </a:r>
            <a:r>
              <a:rPr lang="ru-RU" sz="2400" dirty="0" err="1">
                <a:latin typeface="Comic Sans MS" pitchFamily="66" charset="0"/>
              </a:rPr>
              <a:t>продихи</a:t>
            </a:r>
            <a:r>
              <a:rPr lang="ru-RU" sz="2400" dirty="0">
                <a:latin typeface="Comic Sans MS" pitchFamily="66" charset="0"/>
              </a:rPr>
              <a:t> на листках, </a:t>
            </a:r>
            <a:r>
              <a:rPr lang="ru-RU" sz="2400" dirty="0" err="1">
                <a:latin typeface="Comic Sans MS" pitchFamily="66" charset="0"/>
              </a:rPr>
              <a:t>сочевички</a:t>
            </a:r>
            <a:r>
              <a:rPr lang="ru-RU" sz="2400" dirty="0">
                <a:latin typeface="Comic Sans MS" pitchFamily="66" charset="0"/>
              </a:rPr>
              <a:t> на </a:t>
            </a:r>
            <a:r>
              <a:rPr lang="ru-RU" sz="2400" dirty="0" err="1">
                <a:latin typeface="Comic Sans MS" pitchFamily="66" charset="0"/>
              </a:rPr>
              <a:t>корі</a:t>
            </a:r>
            <a:r>
              <a:rPr lang="ru-RU" sz="2400" dirty="0">
                <a:latin typeface="Comic Sans MS" pitchFamily="66" charset="0"/>
              </a:rPr>
              <a:t> дерев, </a:t>
            </a:r>
            <a:r>
              <a:rPr lang="ru-RU" sz="2400" dirty="0" err="1">
                <a:latin typeface="Comic Sans MS" pitchFamily="66" charset="0"/>
              </a:rPr>
              <a:t>міжклітинники</a:t>
            </a:r>
            <a:r>
              <a:rPr lang="ru-RU" sz="2400" dirty="0">
                <a:latin typeface="Comic Sans MS" pitchFamily="66" charset="0"/>
              </a:rPr>
              <a:t> з </a:t>
            </a:r>
            <a:r>
              <a:rPr lang="ru-RU" sz="2400" dirty="0" err="1" smtClean="0">
                <a:latin typeface="Comic Sans MS" pitchFamily="66" charset="0"/>
              </a:rPr>
              <a:t>повітрям</a:t>
            </a:r>
            <a:r>
              <a:rPr lang="ru-RU" sz="2400" dirty="0" smtClean="0">
                <a:latin typeface="Comic Sans MS" pitchFamily="66" charset="0"/>
              </a:rPr>
              <a:t>.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884" y="4437180"/>
            <a:ext cx="2088232" cy="2242216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480958"/>
            <a:ext cx="2220766" cy="2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70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004047" cy="68332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04048" y="116632"/>
            <a:ext cx="399593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>
                <a:latin typeface="Comic Sans MS" pitchFamily="66" charset="0"/>
              </a:rPr>
              <a:t>Кисень</a:t>
            </a:r>
            <a:r>
              <a:rPr lang="ru-RU" sz="2000" dirty="0">
                <a:latin typeface="Comic Sans MS" pitchFamily="66" charset="0"/>
              </a:rPr>
              <a:t> легко </a:t>
            </a:r>
            <a:r>
              <a:rPr lang="ru-RU" sz="2000" dirty="0" err="1">
                <a:latin typeface="Comic Sans MS" pitchFamily="66" charset="0"/>
              </a:rPr>
              <a:t>дифундує</a:t>
            </a:r>
            <a:r>
              <a:rPr lang="ru-RU" sz="2000" dirty="0">
                <a:latin typeface="Comic Sans MS" pitchFamily="66" charset="0"/>
              </a:rPr>
              <a:t> з </a:t>
            </a:r>
            <a:r>
              <a:rPr lang="ru-RU" sz="2000" dirty="0" err="1">
                <a:latin typeface="Comic Sans MS" pitchFamily="66" charset="0"/>
              </a:rPr>
              <a:t>повітря</a:t>
            </a:r>
            <a:r>
              <a:rPr lang="ru-RU" sz="2000" dirty="0">
                <a:latin typeface="Comic Sans MS" pitchFamily="66" charset="0"/>
              </a:rPr>
              <a:t> у </a:t>
            </a:r>
            <a:r>
              <a:rPr lang="ru-RU" sz="2000" dirty="0" err="1">
                <a:latin typeface="Comic Sans MS" pitchFamily="66" charset="0"/>
              </a:rPr>
              <a:t>проміжки</a:t>
            </a:r>
            <a:r>
              <a:rPr lang="ru-RU" sz="2000" dirty="0">
                <a:latin typeface="Comic Sans MS" pitchFamily="66" charset="0"/>
              </a:rPr>
              <a:t> між </a:t>
            </a:r>
            <a:r>
              <a:rPr lang="ru-RU" sz="2000" dirty="0" err="1">
                <a:latin typeface="Comic Sans MS" pitchFamily="66" charset="0"/>
              </a:rPr>
              <a:t>дрібними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частками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ґрунту</a:t>
            </a:r>
            <a:r>
              <a:rPr lang="ru-RU" sz="2000" dirty="0">
                <a:latin typeface="Comic Sans MS" pitchFamily="66" charset="0"/>
              </a:rPr>
              <a:t>, у </a:t>
            </a:r>
            <a:r>
              <a:rPr lang="ru-RU" sz="2000" dirty="0" err="1">
                <a:latin typeface="Comic Sans MS" pitchFamily="66" charset="0"/>
              </a:rPr>
              <a:t>плівку</a:t>
            </a:r>
            <a:r>
              <a:rPr lang="ru-RU" sz="2000" dirty="0">
                <a:latin typeface="Comic Sans MS" pitchFamily="66" charset="0"/>
              </a:rPr>
              <a:t> води, що </a:t>
            </a:r>
            <a:r>
              <a:rPr lang="ru-RU" sz="2000" dirty="0" err="1">
                <a:latin typeface="Comic Sans MS" pitchFamily="66" charset="0"/>
              </a:rPr>
              <a:t>їх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оточує</a:t>
            </a:r>
            <a:r>
              <a:rPr lang="ru-RU" sz="2000" dirty="0">
                <a:latin typeface="Comic Sans MS" pitchFamily="66" charset="0"/>
              </a:rPr>
              <a:t>. </a:t>
            </a:r>
            <a:r>
              <a:rPr lang="ru-RU" sz="2000" dirty="0" err="1">
                <a:latin typeface="Comic Sans MS" pitchFamily="66" charset="0"/>
              </a:rPr>
              <a:t>Потім</a:t>
            </a:r>
            <a:r>
              <a:rPr lang="ru-RU" sz="2000" dirty="0">
                <a:latin typeface="Comic Sans MS" pitchFamily="66" charset="0"/>
              </a:rPr>
              <a:t> — у </a:t>
            </a:r>
            <a:r>
              <a:rPr lang="ru-RU" sz="2000" dirty="0" err="1">
                <a:latin typeface="Comic Sans MS" pitchFamily="66" charset="0"/>
              </a:rPr>
              <a:t>гіфи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грибів</a:t>
            </a:r>
            <a:r>
              <a:rPr lang="ru-RU" sz="2000" dirty="0">
                <a:latin typeface="Comic Sans MS" pitchFamily="66" charset="0"/>
              </a:rPr>
              <a:t> або </a:t>
            </a:r>
            <a:r>
              <a:rPr lang="ru-RU" sz="2000" dirty="0" err="1">
                <a:latin typeface="Comic Sans MS" pitchFamily="66" charset="0"/>
              </a:rPr>
              <a:t>кореневі</a:t>
            </a:r>
            <a:r>
              <a:rPr lang="ru-RU" sz="2000" dirty="0">
                <a:latin typeface="Comic Sans MS" pitchFamily="66" charset="0"/>
              </a:rPr>
              <a:t> волоски </a:t>
            </a:r>
            <a:r>
              <a:rPr lang="ru-RU" sz="2000" dirty="0" err="1" smtClean="0">
                <a:latin typeface="Comic Sans MS" pitchFamily="66" charset="0"/>
              </a:rPr>
              <a:t>рослин</a:t>
            </a:r>
            <a:r>
              <a:rPr lang="ru-RU" sz="2000" dirty="0">
                <a:latin typeface="Comic Sans MS" pitchFamily="66" charset="0"/>
              </a:rPr>
              <a:t>, а </a:t>
            </a:r>
            <a:r>
              <a:rPr lang="ru-RU" sz="2000" dirty="0" err="1">
                <a:latin typeface="Comic Sans MS" pitchFamily="66" charset="0"/>
              </a:rPr>
              <a:t>далі</a:t>
            </a:r>
            <a:r>
              <a:rPr lang="ru-RU" sz="2000" dirty="0">
                <a:latin typeface="Comic Sans MS" pitchFamily="66" charset="0"/>
              </a:rPr>
              <a:t> — в </a:t>
            </a:r>
            <a:r>
              <a:rPr lang="ru-RU" sz="2000" dirty="0" err="1">
                <a:latin typeface="Comic Sans MS" pitchFamily="66" charset="0"/>
              </a:rPr>
              <a:t>клітини</a:t>
            </a:r>
            <a:r>
              <a:rPr lang="ru-RU" sz="2000" dirty="0">
                <a:latin typeface="Comic Sans MS" pitchFamily="66" charset="0"/>
              </a:rPr>
              <a:t> кори і </a:t>
            </a:r>
            <a:r>
              <a:rPr lang="ru-RU" sz="2000" dirty="0" err="1">
                <a:latin typeface="Comic Sans MS" pitchFamily="66" charset="0"/>
              </a:rPr>
              <a:t>клітини</a:t>
            </a:r>
            <a:r>
              <a:rPr lang="ru-RU" sz="2000" dirty="0">
                <a:latin typeface="Comic Sans MS" pitchFamily="66" charset="0"/>
              </a:rPr>
              <a:t> центрального </a:t>
            </a:r>
            <a:r>
              <a:rPr lang="ru-RU" sz="2000" dirty="0" err="1">
                <a:latin typeface="Comic Sans MS" pitchFamily="66" charset="0"/>
              </a:rPr>
              <a:t>циліндру</a:t>
            </a:r>
            <a:r>
              <a:rPr lang="ru-RU" sz="2000" dirty="0">
                <a:latin typeface="Comic Sans MS" pitchFamily="66" charset="0"/>
              </a:rPr>
              <a:t>. </a:t>
            </a:r>
            <a:r>
              <a:rPr lang="ru-RU" sz="2000" dirty="0" err="1">
                <a:latin typeface="Comic Sans MS" pitchFamily="66" charset="0"/>
              </a:rPr>
              <a:t>Вуглекислий</a:t>
            </a:r>
            <a:r>
              <a:rPr lang="ru-RU" sz="2000" dirty="0">
                <a:latin typeface="Comic Sans MS" pitchFamily="66" charset="0"/>
              </a:rPr>
              <a:t> газ, що утворюється під час </a:t>
            </a:r>
            <a:r>
              <a:rPr lang="ru-RU" sz="2000" dirty="0" err="1">
                <a:latin typeface="Comic Sans MS" pitchFamily="66" charset="0"/>
              </a:rPr>
              <a:t>дихання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дифундує</a:t>
            </a:r>
            <a:r>
              <a:rPr lang="ru-RU" sz="2000" dirty="0">
                <a:latin typeface="Comic Sans MS" pitchFamily="66" charset="0"/>
              </a:rPr>
              <a:t> у </a:t>
            </a:r>
            <a:r>
              <a:rPr lang="ru-RU" sz="2000" dirty="0" err="1">
                <a:latin typeface="Comic Sans MS" pitchFamily="66" charset="0"/>
              </a:rPr>
              <a:t>зворотному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напрямку</a:t>
            </a:r>
            <a:r>
              <a:rPr lang="ru-RU" sz="2000" dirty="0">
                <a:latin typeface="Comic Sans MS" pitchFamily="66" charset="0"/>
              </a:rPr>
              <a:t> і </a:t>
            </a:r>
            <a:r>
              <a:rPr lang="ru-RU" sz="2000" dirty="0" err="1" smtClean="0">
                <a:latin typeface="Comic Sans MS" pitchFamily="66" charset="0"/>
              </a:rPr>
              <a:t>виходить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>
                <a:latin typeface="Comic Sans MS" pitchFamily="66" charset="0"/>
              </a:rPr>
              <a:t>з </a:t>
            </a:r>
            <a:r>
              <a:rPr lang="ru-RU" sz="2000" dirty="0" err="1">
                <a:latin typeface="Comic Sans MS" pitchFamily="66" charset="0"/>
              </a:rPr>
              <a:t>кореня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назовні</a:t>
            </a:r>
            <a:r>
              <a:rPr lang="ru-RU" sz="2000" dirty="0">
                <a:latin typeface="Comic Sans MS" pitchFamily="66" charset="0"/>
              </a:rPr>
              <a:t> через </a:t>
            </a:r>
            <a:r>
              <a:rPr lang="ru-RU" sz="2000" dirty="0" err="1">
                <a:latin typeface="Comic Sans MS" pitchFamily="66" charset="0"/>
              </a:rPr>
              <a:t>кореневі</a:t>
            </a:r>
            <a:r>
              <a:rPr lang="ru-RU" sz="2000" dirty="0">
                <a:latin typeface="Comic Sans MS" pitchFamily="66" charset="0"/>
              </a:rPr>
              <a:t> волоски. </a:t>
            </a:r>
            <a:r>
              <a:rPr lang="ru-RU" sz="2000" dirty="0" err="1">
                <a:latin typeface="Comic Sans MS" pitchFamily="66" charset="0"/>
              </a:rPr>
              <a:t>Крім</a:t>
            </a:r>
            <a:r>
              <a:rPr lang="ru-RU" sz="2000" dirty="0">
                <a:latin typeface="Comic Sans MS" pitchFamily="66" charset="0"/>
              </a:rPr>
              <a:t> того, гази легко </a:t>
            </a:r>
            <a:r>
              <a:rPr lang="ru-RU" sz="2000" dirty="0" err="1" smtClean="0">
                <a:latin typeface="Comic Sans MS" pitchFamily="66" charset="0"/>
              </a:rPr>
              <a:t>дифундують</a:t>
            </a:r>
            <a:r>
              <a:rPr lang="ru-RU" sz="2000" dirty="0" smtClean="0">
                <a:latin typeface="Comic Sans MS" pitchFamily="66" charset="0"/>
              </a:rPr>
              <a:t> </a:t>
            </a:r>
            <a:r>
              <a:rPr lang="ru-RU" sz="2000" dirty="0">
                <a:latin typeface="Comic Sans MS" pitchFamily="66" charset="0"/>
              </a:rPr>
              <a:t>і через </a:t>
            </a:r>
            <a:r>
              <a:rPr lang="ru-RU" sz="2000" dirty="0" err="1">
                <a:latin typeface="Comic Sans MS" pitchFamily="66" charset="0"/>
              </a:rPr>
              <a:t>сочевички</a:t>
            </a:r>
            <a:r>
              <a:rPr lang="ru-RU" sz="2000" dirty="0">
                <a:latin typeface="Comic Sans MS" pitchFamily="66" charset="0"/>
              </a:rPr>
              <a:t> на </a:t>
            </a:r>
            <a:r>
              <a:rPr lang="ru-RU" sz="2000" dirty="0" err="1">
                <a:latin typeface="Comic Sans MS" pitchFamily="66" charset="0"/>
              </a:rPr>
              <a:t>коренях</a:t>
            </a:r>
            <a:r>
              <a:rPr lang="ru-RU" sz="2000" dirty="0">
                <a:latin typeface="Comic Sans MS" pitchFamily="66" charset="0"/>
              </a:rPr>
              <a:t> та </a:t>
            </a:r>
            <a:r>
              <a:rPr lang="ru-RU" sz="2000" dirty="0" err="1">
                <a:latin typeface="Comic Sans MS" pitchFamily="66" charset="0"/>
              </a:rPr>
              <a:t>стовбурах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старих</a:t>
            </a:r>
            <a:r>
              <a:rPr lang="ru-RU" sz="2000" dirty="0">
                <a:latin typeface="Comic Sans MS" pitchFamily="66" charset="0"/>
              </a:rPr>
              <a:t> дерев і </a:t>
            </a:r>
            <a:r>
              <a:rPr lang="ru-RU" sz="2000" dirty="0" err="1">
                <a:latin typeface="Comic Sans MS" pitchFamily="66" charset="0"/>
              </a:rPr>
              <a:t>кущів</a:t>
            </a:r>
            <a:r>
              <a:rPr lang="ru-RU" sz="2000" dirty="0">
                <a:latin typeface="Comic Sans MS" pitchFamily="66" charset="0"/>
              </a:rPr>
              <a:t>. У листках газообмін </a:t>
            </a:r>
            <a:r>
              <a:rPr lang="ru-RU" sz="2000" dirty="0" err="1">
                <a:latin typeface="Comic Sans MS" pitchFamily="66" charset="0"/>
              </a:rPr>
              <a:t>здійснюється</a:t>
            </a:r>
            <a:r>
              <a:rPr lang="ru-RU" sz="2000" dirty="0">
                <a:latin typeface="Comic Sans MS" pitchFamily="66" charset="0"/>
              </a:rPr>
              <a:t> крізь </a:t>
            </a:r>
            <a:r>
              <a:rPr lang="ru-RU" sz="2000" dirty="0" err="1">
                <a:latin typeface="Comic Sans MS" pitchFamily="66" charset="0"/>
              </a:rPr>
              <a:t>продихи</a:t>
            </a:r>
            <a:r>
              <a:rPr lang="ru-RU" sz="2000" dirty="0">
                <a:latin typeface="Comic Sans MS" pitchFamily="66" charset="0"/>
              </a:rPr>
              <a:t> з </a:t>
            </a:r>
            <a:r>
              <a:rPr lang="ru-RU" sz="2000" dirty="0" err="1">
                <a:latin typeface="Comic Sans MS" pitchFamily="66" charset="0"/>
              </a:rPr>
              <a:t>градієнтом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 smtClean="0">
                <a:latin typeface="Comic Sans MS" pitchFamily="66" charset="0"/>
              </a:rPr>
              <a:t>концентрації</a:t>
            </a:r>
            <a:r>
              <a:rPr lang="ru-RU" sz="2000" dirty="0" smtClean="0">
                <a:latin typeface="Comic Sans MS" pitchFamily="66" charset="0"/>
              </a:rPr>
              <a:t>.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415" y="3547775"/>
            <a:ext cx="1215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кисень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4094" y="6133662"/>
            <a:ext cx="1215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кисень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3808" y="6002270"/>
            <a:ext cx="2160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в</a:t>
            </a:r>
            <a:r>
              <a:rPr lang="uk-UA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углекислий газ</a:t>
            </a:r>
            <a:endParaRPr lang="ru-RU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5" t="82464" r="52819" b="9096"/>
          <a:stretch/>
        </p:blipFill>
        <p:spPr>
          <a:xfrm>
            <a:off x="3347864" y="5565806"/>
            <a:ext cx="858645" cy="479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3" t="44991" r="64014" b="50887"/>
          <a:stretch/>
        </p:blipFill>
        <p:spPr>
          <a:xfrm rot="16200000">
            <a:off x="2627970" y="4604856"/>
            <a:ext cx="713679" cy="234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45787" y="692696"/>
            <a:ext cx="2258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24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в</a:t>
            </a:r>
            <a:r>
              <a:rPr lang="uk-UA" sz="240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углекислий газ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9769" y="4134271"/>
            <a:ext cx="14734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вуглеводи</a:t>
            </a:r>
            <a:endParaRPr lang="ru-RU" sz="20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869160"/>
            <a:ext cx="88924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>
                <a:latin typeface="Comic Sans MS" pitchFamily="66" charset="0"/>
              </a:rPr>
              <a:t>Більше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кисню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потребують</a:t>
            </a:r>
            <a:r>
              <a:rPr lang="ru-RU" sz="2800" dirty="0">
                <a:latin typeface="Comic Sans MS" pitchFamily="66" charset="0"/>
              </a:rPr>
              <a:t> ті </a:t>
            </a:r>
            <a:r>
              <a:rPr lang="ru-RU" sz="2800" dirty="0" err="1">
                <a:latin typeface="Comic Sans MS" pitchFamily="66" charset="0"/>
              </a:rPr>
              <a:t>частини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рослин</a:t>
            </a:r>
            <a:r>
              <a:rPr lang="ru-RU" sz="2800" dirty="0">
                <a:latin typeface="Comic Sans MS" pitchFamily="66" charset="0"/>
              </a:rPr>
              <a:t> і </a:t>
            </a:r>
            <a:r>
              <a:rPr lang="ru-RU" sz="2800" dirty="0" err="1">
                <a:latin typeface="Comic Sans MS" pitchFamily="66" charset="0"/>
              </a:rPr>
              <a:t>грибів</a:t>
            </a:r>
            <a:r>
              <a:rPr lang="ru-RU" sz="2800" dirty="0">
                <a:latin typeface="Comic Sans MS" pitchFamily="66" charset="0"/>
              </a:rPr>
              <a:t>, які </a:t>
            </a:r>
            <a:r>
              <a:rPr lang="ru-RU" sz="2800" dirty="0" err="1">
                <a:latin typeface="Comic Sans MS" pitchFamily="66" charset="0"/>
              </a:rPr>
              <a:t>ростуть</a:t>
            </a:r>
            <a:r>
              <a:rPr lang="ru-RU" sz="2800" dirty="0">
                <a:latin typeface="Comic Sans MS" pitchFamily="66" charset="0"/>
              </a:rPr>
              <a:t>. </a:t>
            </a:r>
            <a:r>
              <a:rPr lang="ru-RU" sz="2800" dirty="0" smtClean="0">
                <a:latin typeface="Comic Sans MS" pitchFamily="66" charset="0"/>
              </a:rPr>
              <a:t>Газообмін </a:t>
            </a:r>
            <a:r>
              <a:rPr lang="ru-RU" sz="2800" dirty="0" err="1">
                <a:latin typeface="Comic Sans MS" pitchFamily="66" charset="0"/>
              </a:rPr>
              <a:t>насінин</a:t>
            </a:r>
            <a:r>
              <a:rPr lang="ru-RU" sz="2800" dirty="0">
                <a:latin typeface="Comic Sans MS" pitchFamily="66" charset="0"/>
              </a:rPr>
              <a:t> відбувається дуже </a:t>
            </a:r>
            <a:r>
              <a:rPr lang="ru-RU" sz="2800" dirty="0" err="1">
                <a:latin typeface="Comic Sans MS" pitchFamily="66" charset="0"/>
              </a:rPr>
              <a:t>повільно</a:t>
            </a:r>
            <a:r>
              <a:rPr lang="ru-RU" sz="2800" dirty="0">
                <a:latin typeface="Comic Sans MS" pitchFamily="66" charset="0"/>
              </a:rPr>
              <a:t>. </a:t>
            </a:r>
            <a:r>
              <a:rPr lang="ru-RU" sz="2800" dirty="0" err="1">
                <a:latin typeface="Comic Sans MS" pitchFamily="66" charset="0"/>
              </a:rPr>
              <a:t>Газообміну</a:t>
            </a:r>
            <a:r>
              <a:rPr lang="ru-RU" sz="2800" dirty="0">
                <a:latin typeface="Comic Sans MS" pitchFamily="66" charset="0"/>
              </a:rPr>
              <a:t> в </a:t>
            </a:r>
            <a:r>
              <a:rPr lang="ru-RU" sz="2800" dirty="0" err="1">
                <a:latin typeface="Comic Sans MS" pitchFamily="66" charset="0"/>
              </a:rPr>
              <a:t>коренях</a:t>
            </a:r>
            <a:r>
              <a:rPr lang="ru-RU" sz="2800" dirty="0">
                <a:latin typeface="Comic Sans MS" pitchFamily="66" charset="0"/>
              </a:rPr>
              <a:t> може </a:t>
            </a:r>
            <a:r>
              <a:rPr lang="ru-RU" sz="2800" dirty="0" err="1">
                <a:latin typeface="Comic Sans MS" pitchFamily="66" charset="0"/>
              </a:rPr>
              <a:t>заважати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ущільнений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ґрунт</a:t>
            </a:r>
            <a:r>
              <a:rPr lang="ru-RU" sz="2800" dirty="0">
                <a:latin typeface="Comic Sans MS" pitchFamily="66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9" b="4260"/>
          <a:stretch/>
        </p:blipFill>
        <p:spPr>
          <a:xfrm>
            <a:off x="94450" y="116632"/>
            <a:ext cx="4459294" cy="47568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994" y="852572"/>
            <a:ext cx="4620637" cy="32849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659200" y="3906723"/>
            <a:ext cx="1343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solidFill>
                  <a:srgbClr val="5B9BD5">
                    <a:lumMod val="50000"/>
                  </a:srgb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Comic Sans MS" panose="030F0702030302020204" pitchFamily="66" charset="0"/>
                <a:ea typeface="Calibri" panose="020F0502020204030204" pitchFamily="34" charset="0"/>
              </a:rPr>
              <a:t>продихи</a:t>
            </a:r>
            <a:r>
              <a:rPr lang="uk-UA" sz="2400" dirty="0">
                <a:solidFill>
                  <a:srgbClr val="5B9BD5">
                    <a:lumMod val="50000"/>
                  </a:srgbClr>
                </a:solidFill>
                <a:latin typeface="Comic Sans MS" panose="030F0702030302020204" pitchFamily="66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236296" y="3710731"/>
            <a:ext cx="1094723" cy="1959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endCxn id="5" idx="0"/>
          </p:cNvCxnSpPr>
          <p:nvPr/>
        </p:nvCxnSpPr>
        <p:spPr>
          <a:xfrm>
            <a:off x="8031238" y="3129443"/>
            <a:ext cx="299781" cy="777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flipH="1">
            <a:off x="3563888" y="2079400"/>
            <a:ext cx="82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>
                <a:latin typeface="Comic Sans MS" panose="030F0702030302020204" pitchFamily="66" charset="0"/>
              </a:rPr>
              <a:t>п</a:t>
            </a:r>
            <a:r>
              <a:rPr lang="uk-UA" sz="1200" dirty="0" smtClean="0">
                <a:latin typeface="Comic Sans MS" panose="030F0702030302020204" pitchFamily="66" charset="0"/>
              </a:rPr>
              <a:t>родихи відкриті</a:t>
            </a:r>
            <a:endParaRPr lang="ru-RU" sz="12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1331640" y="4293096"/>
            <a:ext cx="87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dirty="0">
                <a:latin typeface="Comic Sans MS" panose="030F0702030302020204" pitchFamily="66" charset="0"/>
              </a:rPr>
              <a:t>п</a:t>
            </a:r>
            <a:r>
              <a:rPr lang="uk-UA" sz="1200" dirty="0" smtClean="0">
                <a:latin typeface="Comic Sans MS" panose="030F0702030302020204" pitchFamily="66" charset="0"/>
              </a:rPr>
              <a:t>родихи закриті</a:t>
            </a:r>
            <a:endParaRPr lang="ru-RU" sz="1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9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640"/>
            <a:ext cx="795923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3200" dirty="0" smtClean="0">
                <a:latin typeface="Comic Sans MS" pitchFamily="66" charset="0"/>
              </a:rPr>
              <a:t>ГАЗООБМІН І ДИХАЛЬНІ ПОВЕРХНІ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980728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Comic Sans MS" pitchFamily="66" charset="0"/>
              </a:rPr>
              <a:t>Обмін CO2 та O2 з навколишнім середовищем носить назву </a:t>
            </a:r>
            <a:r>
              <a:rPr lang="ru-RU" sz="3200" dirty="0">
                <a:solidFill>
                  <a:srgbClr val="FF0000"/>
                </a:solidFill>
                <a:latin typeface="Comic Sans MS" pitchFamily="66" charset="0"/>
              </a:rPr>
              <a:t>«газообмін</a:t>
            </a:r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»</a:t>
            </a:r>
            <a:r>
              <a:rPr lang="ru-RU" sz="3200" dirty="0" smtClean="0">
                <a:latin typeface="Comic Sans MS" pitchFamily="66" charset="0"/>
              </a:rPr>
              <a:t>, а </a:t>
            </a:r>
            <a:r>
              <a:rPr lang="ru-RU" sz="3200" dirty="0">
                <a:latin typeface="Comic Sans MS" pitchFamily="66" charset="0"/>
              </a:rPr>
              <a:t>поверхня, на якій це фактично відбувається, — </a:t>
            </a:r>
            <a:r>
              <a:rPr lang="ru-RU" sz="3200" dirty="0">
                <a:solidFill>
                  <a:srgbClr val="FF0000"/>
                </a:solidFill>
                <a:latin typeface="Comic Sans MS" pitchFamily="66" charset="0"/>
              </a:rPr>
              <a:t>«дихальною поверхнею</a:t>
            </a:r>
            <a:r>
              <a:rPr lang="ru-RU" sz="3200" dirty="0" smtClean="0">
                <a:solidFill>
                  <a:srgbClr val="FF0000"/>
                </a:solidFill>
                <a:latin typeface="Comic Sans MS" pitchFamily="66" charset="0"/>
              </a:rPr>
              <a:t>»</a:t>
            </a:r>
            <a:r>
              <a:rPr lang="ru-RU" sz="3200" dirty="0" smtClean="0">
                <a:latin typeface="Comic Sans MS" pitchFamily="66" charset="0"/>
              </a:rPr>
              <a:t>.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1026" name="Picture 2" descr="C:\Users\User\Desktop\img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r="2135" b="6788"/>
          <a:stretch/>
        </p:blipFill>
        <p:spPr bwMode="auto">
          <a:xfrm>
            <a:off x="1953493" y="3156155"/>
            <a:ext cx="5237013" cy="362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953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107" y="188640"/>
            <a:ext cx="87129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Дихальна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поверхня має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відповідати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таким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вимогам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: </a:t>
            </a:r>
            <a:endParaRPr lang="ru-RU" sz="2800" dirty="0" smtClean="0">
              <a:solidFill>
                <a:schemeClr val="accent1">
                  <a:lumMod val="75000"/>
                </a:schemeClr>
              </a:solidFill>
              <a:latin typeface="Comic Sans MS" pitchFamily="66" charset="0"/>
            </a:endParaRPr>
          </a:p>
          <a:p>
            <a:pPr algn="just"/>
            <a:r>
              <a:rPr lang="ru-RU" sz="2000" dirty="0" smtClean="0">
                <a:latin typeface="Comic Sans MS" pitchFamily="66" charset="0"/>
              </a:rPr>
              <a:t>1</a:t>
            </a:r>
            <a:r>
              <a:rPr lang="ru-RU" sz="2000" dirty="0">
                <a:latin typeface="Comic Sans MS" pitchFamily="66" charset="0"/>
              </a:rPr>
              <a:t>) бути </a:t>
            </a:r>
            <a:r>
              <a:rPr lang="ru-RU" sz="2000" dirty="0" err="1">
                <a:latin typeface="Comic Sans MS" pitchFamily="66" charset="0"/>
              </a:rPr>
              <a:t>проникною</a:t>
            </a:r>
            <a:r>
              <a:rPr lang="ru-RU" sz="2000" dirty="0">
                <a:latin typeface="Comic Sans MS" pitchFamily="66" charset="0"/>
              </a:rPr>
              <a:t>, для того </a:t>
            </a:r>
            <a:r>
              <a:rPr lang="ru-RU" sz="2000" dirty="0" err="1">
                <a:latin typeface="Comic Sans MS" pitchFamily="66" charset="0"/>
              </a:rPr>
              <a:t>щоб</a:t>
            </a:r>
            <a:r>
              <a:rPr lang="ru-RU" sz="2000" dirty="0">
                <a:latin typeface="Comic Sans MS" pitchFamily="66" charset="0"/>
              </a:rPr>
              <a:t> гази могли </a:t>
            </a:r>
            <a:r>
              <a:rPr lang="ru-RU" sz="2000" dirty="0" err="1">
                <a:latin typeface="Comic Sans MS" pitchFamily="66" charset="0"/>
              </a:rPr>
              <a:t>проходити</a:t>
            </a:r>
            <a:r>
              <a:rPr lang="ru-RU" sz="2000" dirty="0">
                <a:latin typeface="Comic Sans MS" pitchFamily="66" charset="0"/>
              </a:rPr>
              <a:t> крізь </a:t>
            </a:r>
            <a:r>
              <a:rPr lang="ru-RU" sz="2000" dirty="0" err="1">
                <a:latin typeface="Comic Sans MS" pitchFamily="66" charset="0"/>
              </a:rPr>
              <a:t>неї</a:t>
            </a:r>
            <a:r>
              <a:rPr lang="ru-RU" sz="2000" dirty="0">
                <a:latin typeface="Comic Sans MS" pitchFamily="66" charset="0"/>
              </a:rPr>
              <a:t>; </a:t>
            </a:r>
          </a:p>
          <a:p>
            <a:pPr algn="just"/>
            <a:r>
              <a:rPr lang="ru-RU" sz="2000" dirty="0">
                <a:latin typeface="Comic Sans MS" pitchFamily="66" charset="0"/>
              </a:rPr>
              <a:t>2) шар, що </a:t>
            </a:r>
            <a:r>
              <a:rPr lang="ru-RU" sz="2000" dirty="0" err="1">
                <a:latin typeface="Comic Sans MS" pitchFamily="66" charset="0"/>
              </a:rPr>
              <a:t>її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утворює</a:t>
            </a:r>
            <a:r>
              <a:rPr lang="ru-RU" sz="2000" dirty="0">
                <a:latin typeface="Comic Sans MS" pitchFamily="66" charset="0"/>
              </a:rPr>
              <a:t>, має бути тонким, </a:t>
            </a:r>
            <a:r>
              <a:rPr lang="ru-RU" sz="2000" dirty="0" err="1">
                <a:latin typeface="Comic Sans MS" pitchFamily="66" charset="0"/>
              </a:rPr>
              <a:t>оскільки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дифузія</a:t>
            </a:r>
            <a:r>
              <a:rPr lang="ru-RU" sz="2000" dirty="0">
                <a:latin typeface="Comic Sans MS" pitchFamily="66" charset="0"/>
              </a:rPr>
              <a:t> є </a:t>
            </a:r>
            <a:r>
              <a:rPr lang="ru-RU" sz="2000" dirty="0" err="1">
                <a:latin typeface="Comic Sans MS" pitchFamily="66" charset="0"/>
              </a:rPr>
              <a:t>ефективною</a:t>
            </a:r>
            <a:r>
              <a:rPr lang="ru-RU" sz="2000" dirty="0">
                <a:latin typeface="Comic Sans MS" pitchFamily="66" charset="0"/>
              </a:rPr>
              <a:t> на </a:t>
            </a:r>
            <a:r>
              <a:rPr lang="ru-RU" sz="2000" dirty="0" err="1">
                <a:latin typeface="Comic Sans MS" pitchFamily="66" charset="0"/>
              </a:rPr>
              <a:t>відстані</a:t>
            </a:r>
            <a:r>
              <a:rPr lang="ru-RU" sz="2000" dirty="0">
                <a:latin typeface="Comic Sans MS" pitchFamily="66" charset="0"/>
              </a:rPr>
              <a:t> не </a:t>
            </a:r>
            <a:r>
              <a:rPr lang="ru-RU" sz="2000" dirty="0" err="1">
                <a:latin typeface="Comic Sans MS" pitchFamily="66" charset="0"/>
              </a:rPr>
              <a:t>більше</a:t>
            </a:r>
            <a:r>
              <a:rPr lang="ru-RU" sz="2000" dirty="0">
                <a:latin typeface="Comic Sans MS" pitchFamily="66" charset="0"/>
              </a:rPr>
              <a:t> 1 см; </a:t>
            </a:r>
            <a:endParaRPr lang="ru-RU" sz="2000" dirty="0" smtClean="0">
              <a:latin typeface="Comic Sans MS" pitchFamily="66" charset="0"/>
            </a:endParaRPr>
          </a:p>
          <a:p>
            <a:pPr algn="just"/>
            <a:r>
              <a:rPr lang="ru-RU" sz="2000" dirty="0" smtClean="0">
                <a:latin typeface="Comic Sans MS" pitchFamily="66" charset="0"/>
              </a:rPr>
              <a:t>3</a:t>
            </a:r>
            <a:r>
              <a:rPr lang="ru-RU" sz="2000" dirty="0">
                <a:latin typeface="Comic Sans MS" pitchFamily="66" charset="0"/>
              </a:rPr>
              <a:t>) вона має бути </a:t>
            </a:r>
            <a:r>
              <a:rPr lang="ru-RU" sz="2000" dirty="0" err="1">
                <a:latin typeface="Comic Sans MS" pitchFamily="66" charset="0"/>
              </a:rPr>
              <a:t>вологою</a:t>
            </a:r>
            <a:r>
              <a:rPr lang="ru-RU" sz="2000" dirty="0">
                <a:latin typeface="Comic Sans MS" pitchFamily="66" charset="0"/>
              </a:rPr>
              <a:t>, </a:t>
            </a:r>
            <a:r>
              <a:rPr lang="ru-RU" sz="2000" dirty="0" err="1">
                <a:latin typeface="Comic Sans MS" pitchFamily="66" charset="0"/>
              </a:rPr>
              <a:t>оскільки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обидва</a:t>
            </a:r>
            <a:r>
              <a:rPr lang="ru-RU" sz="2000" dirty="0">
                <a:latin typeface="Comic Sans MS" pitchFamily="66" charset="0"/>
              </a:rPr>
              <a:t> гази — і </a:t>
            </a:r>
            <a:r>
              <a:rPr lang="en-US" sz="2000" dirty="0" smtClean="0">
                <a:latin typeface="Comic Sans MS" pitchFamily="66" charset="0"/>
              </a:rPr>
              <a:t>O2,</a:t>
            </a:r>
            <a:r>
              <a:rPr lang="uk-UA" sz="2000" dirty="0" smtClean="0">
                <a:latin typeface="Comic Sans MS" pitchFamily="66" charset="0"/>
              </a:rPr>
              <a:t> </a:t>
            </a:r>
            <a:r>
              <a:rPr lang="ru-RU" sz="2000" dirty="0" smtClean="0">
                <a:latin typeface="Comic Sans MS" pitchFamily="66" charset="0"/>
              </a:rPr>
              <a:t>і </a:t>
            </a:r>
            <a:r>
              <a:rPr lang="en-US" sz="2000" dirty="0">
                <a:latin typeface="Comic Sans MS" pitchFamily="66" charset="0"/>
              </a:rPr>
              <a:t>CO2 — </a:t>
            </a:r>
            <a:r>
              <a:rPr lang="ru-RU" sz="2000" dirty="0" err="1">
                <a:latin typeface="Comic Sans MS" pitchFamily="66" charset="0"/>
              </a:rPr>
              <a:t>дифундують</a:t>
            </a:r>
            <a:r>
              <a:rPr lang="ru-RU" sz="2000" dirty="0">
                <a:latin typeface="Comic Sans MS" pitchFamily="66" charset="0"/>
              </a:rPr>
              <a:t> у </a:t>
            </a:r>
            <a:r>
              <a:rPr lang="ru-RU" sz="2000" dirty="0" err="1">
                <a:latin typeface="Comic Sans MS" pitchFamily="66" charset="0"/>
              </a:rPr>
              <a:t>розчині</a:t>
            </a:r>
            <a:r>
              <a:rPr lang="ru-RU" sz="2000" dirty="0">
                <a:latin typeface="Comic Sans MS" pitchFamily="66" charset="0"/>
              </a:rPr>
              <a:t>; </a:t>
            </a:r>
            <a:endParaRPr lang="ru-RU" sz="2000" dirty="0" smtClean="0">
              <a:latin typeface="Comic Sans MS" pitchFamily="66" charset="0"/>
            </a:endParaRPr>
          </a:p>
          <a:p>
            <a:pPr algn="just"/>
            <a:r>
              <a:rPr lang="ru-RU" sz="2000" dirty="0" smtClean="0">
                <a:latin typeface="Comic Sans MS" pitchFamily="66" charset="0"/>
              </a:rPr>
              <a:t>4</a:t>
            </a:r>
            <a:r>
              <a:rPr lang="ru-RU" sz="2000" dirty="0">
                <a:latin typeface="Comic Sans MS" pitchFamily="66" charset="0"/>
              </a:rPr>
              <a:t>) </a:t>
            </a:r>
            <a:r>
              <a:rPr lang="ru-RU" sz="2000" dirty="0" err="1">
                <a:latin typeface="Comic Sans MS" pitchFamily="66" charset="0"/>
              </a:rPr>
              <a:t>дихальна</a:t>
            </a:r>
            <a:r>
              <a:rPr lang="ru-RU" sz="2000" dirty="0">
                <a:latin typeface="Comic Sans MS" pitchFamily="66" charset="0"/>
              </a:rPr>
              <a:t> поверхня має бути великою, для </a:t>
            </a:r>
            <a:r>
              <a:rPr lang="ru-RU" sz="2000" dirty="0" smtClean="0">
                <a:latin typeface="Comic Sans MS" pitchFamily="66" charset="0"/>
              </a:rPr>
              <a:t> того </a:t>
            </a:r>
            <a:r>
              <a:rPr lang="ru-RU" sz="2000" dirty="0" err="1">
                <a:latin typeface="Comic Sans MS" pitchFamily="66" charset="0"/>
              </a:rPr>
              <a:t>щоб</a:t>
            </a:r>
            <a:r>
              <a:rPr lang="ru-RU" sz="2000" dirty="0">
                <a:latin typeface="Comic Sans MS" pitchFamily="66" charset="0"/>
              </a:rPr>
              <a:t> крізь </a:t>
            </a:r>
            <a:r>
              <a:rPr lang="ru-RU" sz="2000" dirty="0" err="1">
                <a:latin typeface="Comic Sans MS" pitchFamily="66" charset="0"/>
              </a:rPr>
              <a:t>неї</a:t>
            </a:r>
            <a:r>
              <a:rPr lang="ru-RU" sz="2000" dirty="0">
                <a:latin typeface="Comic Sans MS" pitchFamily="66" charset="0"/>
              </a:rPr>
              <a:t> могли </a:t>
            </a:r>
            <a:r>
              <a:rPr lang="ru-RU" sz="2000" dirty="0" err="1">
                <a:latin typeface="Comic Sans MS" pitchFamily="66" charset="0"/>
              </a:rPr>
              <a:t>обмінюватися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достатні</a:t>
            </a:r>
            <a:r>
              <a:rPr lang="ru-RU" sz="2000" dirty="0">
                <a:latin typeface="Comic Sans MS" pitchFamily="66" charset="0"/>
              </a:rPr>
              <a:t> кількості </a:t>
            </a:r>
            <a:r>
              <a:rPr lang="ru-RU" sz="2000" dirty="0" err="1">
                <a:latin typeface="Comic Sans MS" pitchFamily="66" charset="0"/>
              </a:rPr>
              <a:t>газів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відповідно</a:t>
            </a:r>
            <a:r>
              <a:rPr lang="ru-RU" sz="2000" dirty="0">
                <a:latin typeface="Comic Sans MS" pitchFamily="66" charset="0"/>
              </a:rPr>
              <a:t> до </a:t>
            </a:r>
            <a:r>
              <a:rPr lang="ru-RU" sz="2000" dirty="0" smtClean="0">
                <a:latin typeface="Comic Sans MS" pitchFamily="66" charset="0"/>
              </a:rPr>
              <a:t>потреб </a:t>
            </a:r>
            <a:r>
              <a:rPr lang="ru-RU" sz="2000" dirty="0">
                <a:latin typeface="Comic Sans MS" pitchFamily="66" charset="0"/>
              </a:rPr>
              <a:t>організму</a:t>
            </a:r>
            <a:r>
              <a:rPr lang="ru-RU" sz="2000" dirty="0" smtClean="0">
                <a:latin typeface="Comic Sans MS" pitchFamily="66" charset="0"/>
              </a:rPr>
              <a:t>.</a:t>
            </a:r>
          </a:p>
          <a:p>
            <a:pPr algn="just"/>
            <a:r>
              <a:rPr lang="ru-RU" sz="2000" dirty="0" smtClean="0">
                <a:latin typeface="Comic Sans MS" pitchFamily="66" charset="0"/>
              </a:rPr>
              <a:t>    Організми </a:t>
            </a:r>
            <a:r>
              <a:rPr lang="ru-RU" sz="2000" dirty="0" err="1">
                <a:latin typeface="Comic Sans MS" pitchFamily="66" charset="0"/>
              </a:rPr>
              <a:t>отримують</a:t>
            </a:r>
            <a:r>
              <a:rPr lang="ru-RU" sz="2000" dirty="0">
                <a:latin typeface="Comic Sans MS" pitchFamily="66" charset="0"/>
              </a:rPr>
              <a:t> </a:t>
            </a:r>
            <a:r>
              <a:rPr lang="ru-RU" sz="2000" dirty="0" err="1">
                <a:latin typeface="Comic Sans MS" pitchFamily="66" charset="0"/>
              </a:rPr>
              <a:t>кисень</a:t>
            </a:r>
            <a:r>
              <a:rPr lang="ru-RU" sz="2000" dirty="0">
                <a:latin typeface="Comic Sans MS" pitchFamily="66" charset="0"/>
              </a:rPr>
              <a:t> або </a:t>
            </a:r>
            <a:r>
              <a:rPr lang="ru-RU" sz="2000" dirty="0" err="1">
                <a:latin typeface="Comic Sans MS" pitchFamily="66" charset="0"/>
              </a:rPr>
              <a:t>безпосередньо</a:t>
            </a:r>
            <a:r>
              <a:rPr lang="ru-RU" sz="2000" dirty="0">
                <a:latin typeface="Comic Sans MS" pitchFamily="66" charset="0"/>
              </a:rPr>
              <a:t> з </a:t>
            </a:r>
            <a:r>
              <a:rPr lang="ru-RU" sz="2000" dirty="0" err="1">
                <a:latin typeface="Comic Sans MS" pitchFamily="66" charset="0"/>
              </a:rPr>
              <a:t>атмосфери</a:t>
            </a:r>
            <a:r>
              <a:rPr lang="ru-RU" sz="2000" dirty="0">
                <a:latin typeface="Comic Sans MS" pitchFamily="66" charset="0"/>
              </a:rPr>
              <a:t>, або з води, </a:t>
            </a:r>
            <a:r>
              <a:rPr lang="ru-RU" sz="2000" dirty="0" smtClean="0">
                <a:latin typeface="Comic Sans MS" pitchFamily="66" charset="0"/>
              </a:rPr>
              <a:t>в </a:t>
            </a:r>
            <a:r>
              <a:rPr lang="ru-RU" sz="2000" dirty="0" err="1">
                <a:latin typeface="Comic Sans MS" pitchFamily="66" charset="0"/>
              </a:rPr>
              <a:t>який</a:t>
            </a:r>
            <a:r>
              <a:rPr lang="ru-RU" sz="2000" dirty="0">
                <a:latin typeface="Comic Sans MS" pitchFamily="66" charset="0"/>
              </a:rPr>
              <a:t> він </a:t>
            </a:r>
            <a:r>
              <a:rPr lang="ru-RU" sz="2000" dirty="0" err="1">
                <a:latin typeface="Comic Sans MS" pitchFamily="66" charset="0"/>
              </a:rPr>
              <a:t>розчинений</a:t>
            </a:r>
            <a:r>
              <a:rPr lang="ru-RU" sz="2000" dirty="0">
                <a:latin typeface="Comic Sans MS" pitchFamily="66" charset="0"/>
              </a:rPr>
              <a:t>.</a:t>
            </a:r>
          </a:p>
        </p:txBody>
      </p:sp>
      <p:pic>
        <p:nvPicPr>
          <p:cNvPr id="2050" name="Picture 2" descr="C:\Users\User\Desktop\13-1280x720.jpg.cr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03" y="4220513"/>
            <a:ext cx="4133672" cy="2325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Без назван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5" y="4220513"/>
            <a:ext cx="4133672" cy="2325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33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930" y="260648"/>
            <a:ext cx="856837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НАДХОДЖЕННЯ ГАЗІВ У ОРГАНІЗМИ ТВАРИН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1"/>
            <a:ext cx="2664296" cy="273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55545"/>
            <a:ext cx="2304256" cy="310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91969" y="1700808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Comic Sans MS" pitchFamily="66" charset="0"/>
              </a:rPr>
              <a:t>Одноклітинні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6019" y="2757984"/>
            <a:ext cx="4012301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>
                <a:latin typeface="Comic Sans MS" pitchFamily="66" charset="0"/>
              </a:rPr>
              <a:t>дифузія</a:t>
            </a:r>
            <a:r>
              <a:rPr lang="ru-RU" sz="3200" dirty="0">
                <a:latin typeface="Comic Sans MS" pitchFamily="66" charset="0"/>
              </a:rPr>
              <a:t> </a:t>
            </a:r>
            <a:r>
              <a:rPr lang="ru-RU" sz="3200" dirty="0" err="1">
                <a:latin typeface="Comic Sans MS" pitchFamily="66" charset="0"/>
              </a:rPr>
              <a:t>газів</a:t>
            </a:r>
            <a:r>
              <a:rPr lang="ru-RU" sz="3200" dirty="0">
                <a:latin typeface="Comic Sans MS" pitchFamily="66" charset="0"/>
              </a:rPr>
              <a:t> відбувається крізь </a:t>
            </a:r>
            <a:r>
              <a:rPr lang="ru-RU" sz="3200" dirty="0" err="1">
                <a:latin typeface="Comic Sans MS" pitchFamily="66" charset="0"/>
              </a:rPr>
              <a:t>усю</a:t>
            </a:r>
            <a:r>
              <a:rPr lang="ru-RU" sz="3200" dirty="0">
                <a:latin typeface="Comic Sans MS" pitchFamily="66" charset="0"/>
              </a:rPr>
              <a:t> </a:t>
            </a:r>
            <a:r>
              <a:rPr lang="ru-RU" sz="3200" dirty="0" err="1">
                <a:latin typeface="Comic Sans MS" pitchFamily="66" charset="0"/>
              </a:rPr>
              <a:t>клітинну</a:t>
            </a:r>
            <a:r>
              <a:rPr lang="ru-RU" sz="3200" dirty="0">
                <a:latin typeface="Comic Sans MS" pitchFamily="66" charset="0"/>
              </a:rPr>
              <a:t> мембрану</a:t>
            </a:r>
          </a:p>
        </p:txBody>
      </p:sp>
    </p:spTree>
    <p:extLst>
      <p:ext uri="{BB962C8B-B14F-4D97-AF65-F5344CB8AC3E}">
        <p14:creationId xmlns:p14="http://schemas.microsoft.com/office/powerpoint/2010/main" val="3562633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970"/>
            <a:ext cx="3438872" cy="1954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60848"/>
            <a:ext cx="343887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93096"/>
            <a:ext cx="3336277" cy="239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92248" y="375523"/>
            <a:ext cx="5251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Comic Sans MS" pitchFamily="66" charset="0"/>
              </a:rPr>
              <a:t>Кишковопорожнинні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20819" y="1619279"/>
            <a:ext cx="4210306" cy="30469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Comic Sans MS" pitchFamily="66" charset="0"/>
              </a:rPr>
              <a:t>у </a:t>
            </a:r>
            <a:r>
              <a:rPr lang="ru-RU" sz="3200" dirty="0" err="1">
                <a:latin typeface="Comic Sans MS" pitchFamily="66" charset="0"/>
              </a:rPr>
              <a:t>кожній</a:t>
            </a:r>
            <a:r>
              <a:rPr lang="ru-RU" sz="3200" dirty="0">
                <a:latin typeface="Comic Sans MS" pitchFamily="66" charset="0"/>
              </a:rPr>
              <a:t> </a:t>
            </a:r>
            <a:r>
              <a:rPr lang="ru-RU" sz="3200" dirty="0" err="1">
                <a:latin typeface="Comic Sans MS" pitchFamily="66" charset="0"/>
              </a:rPr>
              <a:t>клітині</a:t>
            </a:r>
            <a:r>
              <a:rPr lang="ru-RU" sz="3200" dirty="0">
                <a:latin typeface="Comic Sans MS" pitchFamily="66" charset="0"/>
              </a:rPr>
              <a:t> газообмін відбувається крізь </a:t>
            </a:r>
            <a:r>
              <a:rPr lang="ru-RU" sz="3200" dirty="0" err="1" smtClean="0">
                <a:latin typeface="Comic Sans MS" pitchFamily="66" charset="0"/>
              </a:rPr>
              <a:t>клітинну</a:t>
            </a:r>
            <a:r>
              <a:rPr lang="ru-RU" sz="3200" dirty="0" smtClean="0">
                <a:latin typeface="Comic Sans MS" pitchFamily="66" charset="0"/>
              </a:rPr>
              <a:t> </a:t>
            </a:r>
            <a:r>
              <a:rPr lang="ru-RU" sz="3200" dirty="0">
                <a:latin typeface="Comic Sans MS" pitchFamily="66" charset="0"/>
              </a:rPr>
              <a:t>мембрану, що </a:t>
            </a:r>
            <a:r>
              <a:rPr lang="ru-RU" sz="3200" dirty="0" err="1">
                <a:latin typeface="Comic Sans MS" pitchFamily="66" charset="0"/>
              </a:rPr>
              <a:t>контактує</a:t>
            </a:r>
            <a:r>
              <a:rPr lang="ru-RU" sz="3200" dirty="0">
                <a:latin typeface="Comic Sans MS" pitchFamily="66" charset="0"/>
              </a:rPr>
              <a:t> із середовищем</a:t>
            </a:r>
          </a:p>
        </p:txBody>
      </p:sp>
    </p:spTree>
    <p:extLst>
      <p:ext uri="{BB962C8B-B14F-4D97-AF65-F5344CB8AC3E}">
        <p14:creationId xmlns:p14="http://schemas.microsoft.com/office/powerpoint/2010/main" val="3562633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2247" y="1504399"/>
            <a:ext cx="5251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Comic Sans MS" pitchFamily="66" charset="0"/>
              </a:rPr>
              <a:t>Плоскі черви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13329"/>
          <a:stretch/>
        </p:blipFill>
        <p:spPr>
          <a:xfrm>
            <a:off x="162710" y="188641"/>
            <a:ext cx="3113146" cy="20236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1940" b="3598"/>
          <a:stretch/>
        </p:blipFill>
        <p:spPr>
          <a:xfrm>
            <a:off x="162710" y="2420889"/>
            <a:ext cx="3115649" cy="19442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13" y="4365105"/>
            <a:ext cx="3113146" cy="230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32123" y="2608167"/>
            <a:ext cx="45720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3200" dirty="0" err="1">
                <a:latin typeface="Comic Sans MS" pitchFamily="66" charset="0"/>
              </a:rPr>
              <a:t>кисень</a:t>
            </a:r>
            <a:r>
              <a:rPr lang="ru-RU" sz="3200" dirty="0">
                <a:latin typeface="Comic Sans MS" pitchFamily="66" charset="0"/>
              </a:rPr>
              <a:t> </a:t>
            </a:r>
            <a:r>
              <a:rPr lang="ru-RU" sz="3200" dirty="0" err="1">
                <a:latin typeface="Comic Sans MS" pitchFamily="66" charset="0"/>
              </a:rPr>
              <a:t>потрапляє</a:t>
            </a:r>
            <a:r>
              <a:rPr lang="ru-RU" sz="3200" dirty="0">
                <a:latin typeface="Comic Sans MS" pitchFamily="66" charset="0"/>
              </a:rPr>
              <a:t> в </a:t>
            </a:r>
            <a:r>
              <a:rPr lang="ru-RU" sz="3200" dirty="0" err="1">
                <a:latin typeface="Comic Sans MS" pitchFamily="66" charset="0"/>
              </a:rPr>
              <a:t>організм</a:t>
            </a:r>
            <a:r>
              <a:rPr lang="ru-RU" sz="3200" dirty="0">
                <a:latin typeface="Comic Sans MS" pitchFamily="66" charset="0"/>
              </a:rPr>
              <a:t> через </a:t>
            </a:r>
            <a:r>
              <a:rPr lang="ru-RU" sz="3200" dirty="0" err="1">
                <a:latin typeface="Comic Sans MS" pitchFamily="66" charset="0"/>
              </a:rPr>
              <a:t>усю</a:t>
            </a:r>
            <a:r>
              <a:rPr lang="ru-RU" sz="3200" dirty="0">
                <a:latin typeface="Comic Sans MS" pitchFamily="66" charset="0"/>
              </a:rPr>
              <a:t> </a:t>
            </a:r>
            <a:r>
              <a:rPr lang="ru-RU" sz="3200" dirty="0" err="1">
                <a:latin typeface="Comic Sans MS" pitchFamily="66" charset="0"/>
              </a:rPr>
              <a:t>поверхню</a:t>
            </a:r>
            <a:r>
              <a:rPr lang="ru-RU" sz="3200" dirty="0">
                <a:latin typeface="Comic Sans MS" pitchFamily="66" charset="0"/>
              </a:rPr>
              <a:t> тіла</a:t>
            </a:r>
          </a:p>
        </p:txBody>
      </p:sp>
    </p:spTree>
    <p:extLst>
      <p:ext uri="{BB962C8B-B14F-4D97-AF65-F5344CB8AC3E}">
        <p14:creationId xmlns:p14="http://schemas.microsoft.com/office/powerpoint/2010/main" val="22932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558" y="207798"/>
            <a:ext cx="21209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-80007"/>
            <a:ext cx="3243263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845" y="610229"/>
            <a:ext cx="270668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16132" y="3212976"/>
            <a:ext cx="5251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Comic Sans MS" pitchFamily="66" charset="0"/>
              </a:rPr>
              <a:t>Кільчасті черви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56008" y="4221088"/>
            <a:ext cx="457200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Comic Sans MS" pitchFamily="66" charset="0"/>
              </a:rPr>
              <a:t>газообмін відбувається всією поверхнею тіла</a:t>
            </a:r>
          </a:p>
        </p:txBody>
      </p:sp>
    </p:spTree>
    <p:extLst>
      <p:ext uri="{BB962C8B-B14F-4D97-AF65-F5344CB8AC3E}">
        <p14:creationId xmlns:p14="http://schemas.microsoft.com/office/powerpoint/2010/main" val="356263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8475" r="10992" b="16688"/>
          <a:stretch/>
        </p:blipFill>
        <p:spPr bwMode="auto">
          <a:xfrm>
            <a:off x="0" y="90521"/>
            <a:ext cx="3268860" cy="219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007A013-2A68-42EA-BE11-74595FE04D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3" t="15085" r="3446" b="2909"/>
          <a:stretch/>
        </p:blipFill>
        <p:spPr>
          <a:xfrm>
            <a:off x="3059832" y="90521"/>
            <a:ext cx="2898294" cy="256169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5" r="4378"/>
          <a:stretch/>
        </p:blipFill>
        <p:spPr bwMode="auto">
          <a:xfrm>
            <a:off x="6105831" y="90521"/>
            <a:ext cx="3038169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793" y="2288031"/>
            <a:ext cx="28360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у </a:t>
            </a:r>
            <a:r>
              <a:rPr lang="ru-RU" sz="2400" dirty="0" err="1">
                <a:latin typeface="Comic Sans MS" panose="030F0702030302020204" pitchFamily="66" charset="0"/>
              </a:rPr>
              <a:t>водних</a:t>
            </a:r>
            <a:r>
              <a:rPr lang="ru-RU" sz="2400" dirty="0">
                <a:latin typeface="Comic Sans MS" panose="030F0702030302020204" pitchFamily="66" charset="0"/>
              </a:rPr>
              <a:t> членистоногих (</a:t>
            </a:r>
            <a:r>
              <a:rPr lang="ru-RU" sz="2400" dirty="0" err="1">
                <a:latin typeface="Comic Sans MS" panose="030F0702030302020204" pitchFamily="66" charset="0"/>
              </a:rPr>
              <a:t>ракоподібних</a:t>
            </a:r>
            <a:r>
              <a:rPr lang="ru-RU" sz="2400" dirty="0">
                <a:latin typeface="Comic Sans MS" panose="030F0702030302020204" pitchFamily="66" charset="0"/>
              </a:rPr>
              <a:t>) органами </a:t>
            </a:r>
            <a:r>
              <a:rPr lang="ru-RU" sz="2400" dirty="0" err="1">
                <a:latin typeface="Comic Sans MS" panose="030F0702030302020204" pitchFamily="66" charset="0"/>
              </a:rPr>
              <a:t>дихання</a:t>
            </a:r>
            <a:r>
              <a:rPr lang="ru-RU" sz="2400" dirty="0">
                <a:latin typeface="Comic Sans MS" panose="030F0702030302020204" pitchFamily="66" charset="0"/>
              </a:rPr>
              <a:t> є</a:t>
            </a:r>
            <a:r>
              <a:rPr lang="ru-RU" sz="2400" dirty="0">
                <a:solidFill>
                  <a:srgbClr val="4E4E3F"/>
                </a:solidFill>
                <a:latin typeface="Comic Sans MS" panose="030F0702030302020204" pitchFamily="66" charset="0"/>
              </a:rPr>
              <a:t> 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зябра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8502" y="2472697"/>
            <a:ext cx="304599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у </a:t>
            </a:r>
            <a:r>
              <a:rPr lang="ru-RU" sz="2400" dirty="0" err="1">
                <a:latin typeface="Comic Sans MS" panose="030F0702030302020204" pitchFamily="66" charset="0"/>
              </a:rPr>
              <a:t>павукоподібних</a:t>
            </a:r>
            <a:r>
              <a:rPr lang="ru-RU" sz="2400" dirty="0">
                <a:latin typeface="Comic Sans MS" panose="030F0702030302020204" pitchFamily="66" charset="0"/>
              </a:rPr>
              <a:t> —</a:t>
            </a:r>
            <a:r>
              <a:rPr lang="ru-RU" sz="2400" dirty="0">
                <a:solidFill>
                  <a:srgbClr val="4E4E3F"/>
                </a:solidFill>
                <a:latin typeface="Comic Sans MS" panose="030F0702030302020204" pitchFamily="66" charset="0"/>
              </a:rPr>
              <a:t> 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легеневі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мішки</a:t>
            </a:r>
            <a:r>
              <a:rPr lang="ru-RU" sz="2400" b="1" dirty="0">
                <a:solidFill>
                  <a:srgbClr val="4E4E3F"/>
                </a:solidFill>
                <a:latin typeface="Comic Sans MS" panose="030F0702030302020204" pitchFamily="66" charset="0"/>
              </a:rPr>
              <a:t> </a:t>
            </a:r>
            <a:r>
              <a:rPr lang="ru-RU" sz="2400" dirty="0">
                <a:latin typeface="Comic Sans MS" panose="030F0702030302020204" pitchFamily="66" charset="0"/>
              </a:rPr>
              <a:t>і</a:t>
            </a:r>
            <a:r>
              <a:rPr lang="ru-RU" sz="2400" dirty="0">
                <a:solidFill>
                  <a:srgbClr val="4E4E3F"/>
                </a:solidFill>
                <a:latin typeface="Comic Sans MS" panose="030F0702030302020204" pitchFamily="66" charset="0"/>
              </a:rPr>
              <a:t> </a:t>
            </a:r>
            <a:r>
              <a:rPr 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трахеї</a:t>
            </a:r>
            <a:r>
              <a:rPr lang="ru-RU" sz="2400" dirty="0">
                <a:latin typeface="Comic Sans MS" panose="030F0702030302020204" pitchFamily="66" charset="0"/>
              </a:rPr>
              <a:t>, які </a:t>
            </a:r>
            <a:r>
              <a:rPr lang="ru-RU" sz="2400" dirty="0" err="1">
                <a:latin typeface="Comic Sans MS" panose="030F0702030302020204" pitchFamily="66" charset="0"/>
              </a:rPr>
              <a:t>сполучаються</a:t>
            </a:r>
            <a:r>
              <a:rPr lang="ru-RU" sz="2400" dirty="0">
                <a:latin typeface="Comic Sans MS" panose="030F0702030302020204" pitchFamily="66" charset="0"/>
              </a:rPr>
              <a:t> із </a:t>
            </a:r>
            <a:r>
              <a:rPr lang="ru-RU" sz="2400" dirty="0" err="1">
                <a:latin typeface="Comic Sans MS" panose="030F0702030302020204" pitchFamily="66" charset="0"/>
              </a:rPr>
              <a:t>зовнішнім</a:t>
            </a:r>
            <a:r>
              <a:rPr lang="ru-RU" sz="2400" dirty="0">
                <a:latin typeface="Comic Sans MS" panose="030F0702030302020204" pitchFamily="66" charset="0"/>
              </a:rPr>
              <a:t> середовищем через </a:t>
            </a:r>
            <a:r>
              <a:rPr lang="ru-RU" sz="2400" dirty="0" err="1">
                <a:latin typeface="Comic Sans MS" panose="030F0702030302020204" pitchFamily="66" charset="0"/>
              </a:rPr>
              <a:t>дихальні</a:t>
            </a:r>
            <a:r>
              <a:rPr lang="ru-RU" sz="2400" dirty="0">
                <a:latin typeface="Comic Sans MS" panose="030F0702030302020204" pitchFamily="66" charset="0"/>
              </a:rPr>
              <a:t> отвори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39015" y="2432084"/>
            <a:ext cx="277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Comic Sans MS" pitchFamily="66" charset="0"/>
              </a:rPr>
              <a:t>у комах газообмін відбувається через систему </a:t>
            </a:r>
            <a:r>
              <a:rPr lang="ru-RU" sz="2400" dirty="0" err="1">
                <a:latin typeface="Comic Sans MS" pitchFamily="66" charset="0"/>
              </a:rPr>
              <a:t>трубочок</a:t>
            </a:r>
            <a:r>
              <a:rPr lang="ru-RU" sz="2400" dirty="0">
                <a:latin typeface="Comic Sans MS" pitchFamily="66" charset="0"/>
              </a:rPr>
              <a:t> —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трахей</a:t>
            </a:r>
            <a:r>
              <a:rPr lang="ru-RU" sz="2400" dirty="0">
                <a:latin typeface="Comic Sans MS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5623" y="5805264"/>
            <a:ext cx="5251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Comic Sans MS" pitchFamily="66" charset="0"/>
              </a:rPr>
              <a:t>Членистоногі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2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498" t="13181" r="7951" b="4321"/>
          <a:stretch/>
        </p:blipFill>
        <p:spPr>
          <a:xfrm>
            <a:off x="118355" y="908720"/>
            <a:ext cx="3805573" cy="19533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9955" b="19154"/>
          <a:stretch/>
        </p:blipFill>
        <p:spPr>
          <a:xfrm>
            <a:off x="129208" y="3140968"/>
            <a:ext cx="3794719" cy="246063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5004048" y="764704"/>
            <a:ext cx="4003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tx2"/>
                </a:solidFill>
                <a:latin typeface="Comic Sans MS" pitchFamily="66" charset="0"/>
              </a:rPr>
              <a:t>Хрящові риби</a:t>
            </a:r>
            <a:endParaRPr lang="ru-RU" sz="40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68552" y="1472590"/>
            <a:ext cx="4572000" cy="41549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Comic Sans MS" pitchFamily="66" charset="0"/>
              </a:rPr>
              <a:t>по </a:t>
            </a:r>
            <a:r>
              <a:rPr lang="ru-RU" sz="2400" dirty="0" err="1">
                <a:latin typeface="Comic Sans MS" pitchFamily="66" charset="0"/>
              </a:rPr>
              <a:t>обидва</a:t>
            </a:r>
            <a:r>
              <a:rPr lang="ru-RU" sz="2400" dirty="0">
                <a:latin typeface="Comic Sans MS" pitchFamily="66" charset="0"/>
              </a:rPr>
              <a:t> боки глотки </a:t>
            </a:r>
            <a:r>
              <a:rPr lang="ru-RU" sz="2400" dirty="0" err="1" smtClean="0">
                <a:latin typeface="Comic Sans MS" pitchFamily="66" charset="0"/>
              </a:rPr>
              <a:t>знаходяться</a:t>
            </a:r>
            <a:r>
              <a:rPr lang="ru-RU" sz="2400" dirty="0" smtClean="0">
                <a:latin typeface="Comic Sans MS" pitchFamily="66" charset="0"/>
              </a:rPr>
              <a:t> зябра</a:t>
            </a:r>
            <a:r>
              <a:rPr lang="ru-RU" sz="2400" dirty="0">
                <a:latin typeface="Comic Sans MS" pitchFamily="66" charset="0"/>
              </a:rPr>
              <a:t>, що </a:t>
            </a:r>
            <a:r>
              <a:rPr lang="ru-RU" sz="2400" dirty="0" err="1">
                <a:latin typeface="Comic Sans MS" pitchFamily="66" charset="0"/>
              </a:rPr>
              <a:t>відкриваються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назовні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 smtClean="0">
                <a:latin typeface="Comic Sans MS" pitchFamily="66" charset="0"/>
              </a:rPr>
              <a:t>зябровими</a:t>
            </a:r>
            <a:r>
              <a:rPr lang="ru-RU" sz="2400" dirty="0" smtClean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щілинами</a:t>
            </a:r>
            <a:r>
              <a:rPr lang="ru-RU" sz="2400" dirty="0">
                <a:latin typeface="Comic Sans MS" pitchFamily="66" charset="0"/>
              </a:rPr>
              <a:t>. </a:t>
            </a:r>
            <a:r>
              <a:rPr lang="ru-RU" sz="2400" dirty="0" err="1">
                <a:latin typeface="Comic Sans MS" pitchFamily="66" charset="0"/>
              </a:rPr>
              <a:t>Бідна</a:t>
            </a:r>
            <a:r>
              <a:rPr lang="ru-RU" sz="2400" dirty="0">
                <a:latin typeface="Comic Sans MS" pitchFamily="66" charset="0"/>
              </a:rPr>
              <a:t> на </a:t>
            </a:r>
            <a:r>
              <a:rPr lang="ru-RU" sz="2400" dirty="0" err="1">
                <a:latin typeface="Comic Sans MS" pitchFamily="66" charset="0"/>
              </a:rPr>
              <a:t>кисень</a:t>
            </a:r>
            <a:r>
              <a:rPr lang="ru-RU" sz="2400" dirty="0">
                <a:latin typeface="Comic Sans MS" pitchFamily="66" charset="0"/>
              </a:rPr>
              <a:t> кров </a:t>
            </a:r>
            <a:r>
              <a:rPr lang="ru-RU" sz="2400" dirty="0" err="1">
                <a:latin typeface="Comic Sans MS" pitchFamily="66" charset="0"/>
              </a:rPr>
              <a:t>надходить</a:t>
            </a:r>
            <a:r>
              <a:rPr lang="ru-RU" sz="2400" dirty="0">
                <a:latin typeface="Comic Sans MS" pitchFamily="66" charset="0"/>
              </a:rPr>
              <a:t> з </a:t>
            </a:r>
            <a:r>
              <a:rPr lang="ru-RU" sz="2400" dirty="0" err="1">
                <a:latin typeface="Comic Sans MS" pitchFamily="66" charset="0"/>
              </a:rPr>
              <a:t>черевної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аорти</a:t>
            </a:r>
            <a:r>
              <a:rPr lang="ru-RU" sz="2400" dirty="0">
                <a:latin typeface="Comic Sans MS" pitchFamily="66" charset="0"/>
              </a:rPr>
              <a:t> до </a:t>
            </a:r>
            <a:r>
              <a:rPr lang="ru-RU" sz="2400" dirty="0" err="1" smtClean="0">
                <a:latin typeface="Comic Sans MS" pitchFamily="66" charset="0"/>
              </a:rPr>
              <a:t>кожної</a:t>
            </a:r>
            <a:r>
              <a:rPr lang="ru-RU" sz="2400" dirty="0" smtClean="0">
                <a:latin typeface="Comic Sans MS" pitchFamily="66" charset="0"/>
              </a:rPr>
              <a:t> </a:t>
            </a:r>
            <a:r>
              <a:rPr lang="ru-RU" sz="2400" dirty="0">
                <a:latin typeface="Comic Sans MS" pitchFamily="66" charset="0"/>
              </a:rPr>
              <a:t>із </a:t>
            </a:r>
            <a:r>
              <a:rPr lang="ru-RU" sz="2400" dirty="0" err="1">
                <a:latin typeface="Comic Sans MS" pitchFamily="66" charset="0"/>
              </a:rPr>
              <a:t>зябер</a:t>
            </a:r>
            <a:r>
              <a:rPr lang="ru-RU" sz="2400" dirty="0">
                <a:latin typeface="Comic Sans MS" pitchFamily="66" charset="0"/>
              </a:rPr>
              <a:t>. Саме тут відбувається газообмін. </a:t>
            </a:r>
            <a:r>
              <a:rPr lang="ru-RU" sz="2400" dirty="0" err="1">
                <a:latin typeface="Comic Sans MS" pitchFamily="66" charset="0"/>
              </a:rPr>
              <a:t>Вентиляційні</a:t>
            </a:r>
            <a:r>
              <a:rPr lang="ru-RU" sz="2400" dirty="0">
                <a:latin typeface="Comic Sans MS" pitchFamily="66" charset="0"/>
              </a:rPr>
              <a:t> рухи, як насос, утворюють </a:t>
            </a:r>
            <a:r>
              <a:rPr lang="ru-RU" sz="2400" dirty="0" err="1">
                <a:latin typeface="Comic Sans MS" pitchFamily="66" charset="0"/>
              </a:rPr>
              <a:t>безперервний</a:t>
            </a:r>
            <a:r>
              <a:rPr lang="ru-RU" sz="2400" dirty="0">
                <a:latin typeface="Comic Sans MS" pitchFamily="66" charset="0"/>
              </a:rPr>
              <a:t> </a:t>
            </a:r>
            <a:r>
              <a:rPr lang="ru-RU" sz="2400" dirty="0" err="1">
                <a:latin typeface="Comic Sans MS" pitchFamily="66" charset="0"/>
              </a:rPr>
              <a:t>рух</a:t>
            </a:r>
            <a:r>
              <a:rPr lang="ru-RU" sz="2400" dirty="0">
                <a:latin typeface="Comic Sans MS" pitchFamily="66" charset="0"/>
              </a:rPr>
              <a:t> води крізь зябра</a:t>
            </a:r>
          </a:p>
        </p:txBody>
      </p:sp>
    </p:spTree>
    <p:extLst>
      <p:ext uri="{BB962C8B-B14F-4D97-AF65-F5344CB8AC3E}">
        <p14:creationId xmlns:p14="http://schemas.microsoft.com/office/powerpoint/2010/main" val="22932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571</Words>
  <Application>Microsoft Office PowerPoint</Application>
  <PresentationFormat>Экран (4:3)</PresentationFormat>
  <Paragraphs>49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22</cp:revision>
  <dcterms:created xsi:type="dcterms:W3CDTF">2022-11-14T07:07:20Z</dcterms:created>
  <dcterms:modified xsi:type="dcterms:W3CDTF">2022-11-14T10:43:32Z</dcterms:modified>
</cp:coreProperties>
</file>