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0" r:id="rId4"/>
    <p:sldId id="258" r:id="rId5"/>
    <p:sldId id="261" r:id="rId6"/>
    <p:sldId id="262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64" r:id="rId15"/>
    <p:sldId id="274" r:id="rId16"/>
    <p:sldId id="275" r:id="rId17"/>
    <p:sldId id="276" r:id="rId18"/>
    <p:sldId id="277" r:id="rId19"/>
    <p:sldId id="278" r:id="rId20"/>
    <p:sldId id="270" r:id="rId21"/>
    <p:sldId id="263" r:id="rId22"/>
    <p:sldId id="265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24DE-A989-4B2A-8A9D-77A91A506570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470E-837C-49A8-9ABA-F45A589BAD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800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24DE-A989-4B2A-8A9D-77A91A506570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470E-837C-49A8-9ABA-F45A589BAD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40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24DE-A989-4B2A-8A9D-77A91A506570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470E-837C-49A8-9ABA-F45A589BAD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752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24DE-A989-4B2A-8A9D-77A91A506570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470E-837C-49A8-9ABA-F45A589BAD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9887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24DE-A989-4B2A-8A9D-77A91A506570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470E-837C-49A8-9ABA-F45A589BAD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4052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24DE-A989-4B2A-8A9D-77A91A506570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470E-837C-49A8-9ABA-F45A589BAD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356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24DE-A989-4B2A-8A9D-77A91A506570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470E-837C-49A8-9ABA-F45A589BAD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112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24DE-A989-4B2A-8A9D-77A91A506570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470E-837C-49A8-9ABA-F45A589BAD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9000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24DE-A989-4B2A-8A9D-77A91A506570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470E-837C-49A8-9ABA-F45A589BAD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4304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24DE-A989-4B2A-8A9D-77A91A506570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470E-837C-49A8-9ABA-F45A589BAD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0260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24DE-A989-4B2A-8A9D-77A91A506570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470E-837C-49A8-9ABA-F45A589BAD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8756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924DE-A989-4B2A-8A9D-77A91A506570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C470E-837C-49A8-9ABA-F45A589BAD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06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4"/>
          <a:stretch/>
        </p:blipFill>
        <p:spPr>
          <a:xfrm>
            <a:off x="57509" y="-51758"/>
            <a:ext cx="12192000" cy="6909758"/>
          </a:xfrm>
          <a:prstGeom prst="rect">
            <a:avLst/>
          </a:prstGeom>
        </p:spPr>
      </p:pic>
      <p:sp>
        <p:nvSpPr>
          <p:cNvPr id="5" name="Підзаголовок 4"/>
          <p:cNvSpPr>
            <a:spLocks noGrp="1"/>
          </p:cNvSpPr>
          <p:nvPr>
            <p:ph type="subTitle" idx="1"/>
          </p:nvPr>
        </p:nvSpPr>
        <p:spPr>
          <a:xfrm>
            <a:off x="3581430" y="3645125"/>
            <a:ext cx="9144000" cy="509655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Georgia" panose="02040502050405020303" pitchFamily="18" charset="0"/>
              </a:rPr>
              <a:t>(до дня пам'яті </a:t>
            </a:r>
          </a:p>
          <a:p>
            <a:r>
              <a:rPr lang="uk-UA" sz="3200" b="1" dirty="0" smtClean="0">
                <a:latin typeface="Georgia" panose="02040502050405020303" pitchFamily="18" charset="0"/>
              </a:rPr>
              <a:t>Героїв «Небесної Сотні»)</a:t>
            </a:r>
            <a:endParaRPr lang="uk-UA" sz="3200" b="1" dirty="0">
              <a:latin typeface="Georgia" panose="02040502050405020303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1880557" y="410195"/>
            <a:ext cx="1012741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Нові часи, </a:t>
            </a:r>
          </a:p>
          <a:p>
            <a:pPr algn="ctr"/>
            <a:r>
              <a:rPr lang="uk-UA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нові Герої</a:t>
            </a:r>
            <a:endParaRPr lang="uk-UA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08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99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3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77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25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55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21102" y="1191913"/>
            <a:ext cx="11060502" cy="106068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не </a:t>
            </a:r>
            <a:r>
              <a:rPr lang="uk-UA" b="1" dirty="0">
                <a:solidFill>
                  <a:schemeClr val="bg1"/>
                </a:solidFill>
                <a:latin typeface="Georgia" panose="02040502050405020303" pitchFamily="18" charset="0"/>
              </a:rPr>
              <a:t>звичайні люди, а обрані, бо відстояли </a:t>
            </a:r>
            <a:r>
              <a:rPr lang="uk-UA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найдорожче</a:t>
            </a:r>
            <a:r>
              <a:rPr lang="uk-UA" b="1" dirty="0">
                <a:solidFill>
                  <a:schemeClr val="bg1"/>
                </a:solidFill>
                <a:latin typeface="Georgia" panose="02040502050405020303" pitchFamily="18" charset="0"/>
              </a:rPr>
              <a:t>, що дав Господь </a:t>
            </a:r>
            <a:r>
              <a:rPr lang="uk-UA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людині</a:t>
            </a:r>
            <a:r>
              <a:rPr lang="uk-UA" b="1" dirty="0">
                <a:solidFill>
                  <a:schemeClr val="bg1"/>
                </a:solidFill>
                <a:latin typeface="Georgia" panose="02040502050405020303" pitchFamily="18" charset="0"/>
              </a:rPr>
              <a:t>, – життя ціною свого життя. </a:t>
            </a:r>
            <a:endParaRPr lang="uk-UA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332" y="373297"/>
            <a:ext cx="10853468" cy="7571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Герої Небесної Сотні - </a:t>
            </a:r>
            <a:endParaRPr lang="uk-UA" sz="480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52" y="2347119"/>
            <a:ext cx="7635949" cy="429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004648" y="1622500"/>
            <a:ext cx="4865299" cy="106068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своїм способом життя вже міняли світ на краще. Серед них були прекрасні сім’янини, добрі господарі, надійні годувальники, майстри – золоті руки, які вже збудували свої садиби, народили дітей і понад усе любили Україну.</a:t>
            </a:r>
            <a:endParaRPr lang="uk-UA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332" y="373297"/>
            <a:ext cx="10853468" cy="7571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Герої Небесної Сотні</a:t>
            </a:r>
            <a:endParaRPr lang="uk-UA" sz="480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9" y="1880559"/>
            <a:ext cx="6950737" cy="347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0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003984" y="2053821"/>
            <a:ext cx="5796951" cy="106068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Красиві мужчини в розквіті сил часто лишали рідних і коханих та їхали на заробітки в Європу, але завжди поверталися, бо знали, що країни, кращої за Батьківщину, немає. За неї й вийшли на Майдан.</a:t>
            </a:r>
            <a:endParaRPr lang="uk-UA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80156" y="390550"/>
            <a:ext cx="10853468" cy="7571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Герої Небесної Сотні</a:t>
            </a:r>
            <a:endParaRPr lang="uk-UA" sz="480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7" y="0"/>
            <a:ext cx="5472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3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24288" y="241539"/>
            <a:ext cx="11665790" cy="16045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Впродовж зими-весни 2014 року щонайменше 30 вулиць і площ у різних населених пунктах України були названі на честь Героїв Небесної Сотні.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58" y="1801003"/>
            <a:ext cx="7770507" cy="505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6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7125418" y="2104756"/>
            <a:ext cx="44167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0" dirty="0" smtClean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26 червня 2014 року Президентом України було ініційовано заснування нової державної нагороди — Орден Героїв Небесної Сотні.</a:t>
            </a:r>
            <a:endParaRPr lang="uk-UA" sz="2800" b="1" dirty="0">
              <a:latin typeface="Georgia" panose="02040502050405020303" pitchFamily="18" charset="0"/>
            </a:endParaRPr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838200" y="649341"/>
            <a:ext cx="10515600" cy="7571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Орден Героїв Небесної Сотні</a:t>
            </a:r>
            <a:endParaRPr lang="uk-UA" sz="480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815" y="649341"/>
            <a:ext cx="8919713" cy="60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8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24286" y="1214545"/>
            <a:ext cx="9195759" cy="1655762"/>
          </a:xfrm>
          <a:solidFill>
            <a:schemeClr val="tx1"/>
          </a:solidFill>
        </p:spPr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uk-UA" sz="2800" b="1" i="1" dirty="0" err="1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Небесная</a:t>
            </a:r>
            <a:r>
              <a:rPr lang="uk-UA" altLang="uk-UA" sz="28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сотня – безневинна жертва…</a:t>
            </a:r>
            <a:endParaRPr kumimoji="0" lang="uk-UA" altLang="uk-UA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" panose="02040502050405020303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uk-UA" sz="28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Бандитам не сховатись за хрестом</a:t>
            </a:r>
            <a:endParaRPr kumimoji="0" lang="uk-UA" altLang="uk-UA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" panose="02040502050405020303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uk-UA" sz="28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Отим хрестом, де їхня совість мертва</a:t>
            </a:r>
            <a:endParaRPr kumimoji="0" lang="uk-UA" altLang="uk-UA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" panose="02040502050405020303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uk-UA" sz="28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Зрікається і серцем і чолом…</a:t>
            </a:r>
            <a:endParaRPr kumimoji="0" lang="uk-UA" altLang="uk-UA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" panose="02040502050405020303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uk-UA" sz="28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У прощену неділю впала </a:t>
            </a:r>
            <a:r>
              <a:rPr lang="uk-UA" altLang="uk-UA" sz="2800" b="1" i="1" dirty="0" err="1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долу</a:t>
            </a:r>
            <a:r>
              <a:rPr lang="uk-UA" altLang="uk-UA" sz="28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,</a:t>
            </a:r>
            <a:endParaRPr kumimoji="0" lang="uk-UA" altLang="uk-UA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" panose="02040502050405020303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uk-UA" sz="2800" b="1" i="1" dirty="0" err="1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Простіть</a:t>
            </a:r>
            <a:r>
              <a:rPr lang="uk-UA" altLang="uk-UA" sz="28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нас браття, миленькі, </a:t>
            </a:r>
            <a:r>
              <a:rPr lang="uk-UA" altLang="uk-UA" sz="2800" b="1" i="1" dirty="0" err="1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простіть</a:t>
            </a:r>
            <a:r>
              <a:rPr lang="uk-UA" altLang="uk-UA" sz="28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…</a:t>
            </a:r>
            <a:endParaRPr kumimoji="0" lang="uk-UA" altLang="uk-UA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" panose="02040502050405020303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uk-UA" sz="28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За Україну – зранену і голу…</a:t>
            </a:r>
            <a:endParaRPr kumimoji="0" lang="uk-UA" altLang="uk-UA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" panose="02040502050405020303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uk-UA" sz="2800" b="1" i="1" dirty="0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За Вас не впала і за Вас стоїть!</a:t>
            </a:r>
            <a:endParaRPr kumimoji="0" lang="uk-UA" altLang="uk-UA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" panose="02040502050405020303" pitchFamily="18" charset="0"/>
            </a:endParaRPr>
          </a:p>
          <a:p>
            <a:endParaRPr lang="uk-UA" sz="3600" dirty="0">
              <a:latin typeface="Georgia" panose="02040502050405020303" pitchFamily="18" charset="0"/>
            </a:endParaRPr>
          </a:p>
        </p:txBody>
      </p:sp>
      <p:pic>
        <p:nvPicPr>
          <p:cNvPr id="2053" name="Picture 5" descr="Результат пошуку зображень за запитом &quot;картинки горящая свеча анимаци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499" y="2438986"/>
            <a:ext cx="4963064" cy="44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51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97614" y="341882"/>
            <a:ext cx="5211793" cy="24358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Після кривавих подій лютого 2014 року Небесна сотня героїв київського Майдану заступила на бойове чергування над Україною…</a:t>
            </a:r>
            <a:endParaRPr lang="uk-UA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59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934309" y="3171345"/>
            <a:ext cx="6764547" cy="15559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Схилимо у жалобі голови перед звитягою Героїв, котрі заради торжества справедливості, пожертвували собою, і хай пам’ять про них, безвинно убитих, згуртує нас живих, дасть нам силу, мудрість і наснагу для зміцнення власної держави на рідній землі  </a:t>
            </a:r>
            <a:endParaRPr lang="uk-UA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p-kkard-jska-terc-ya-gej-plive-kacha-po-tisin_(Cool.DJ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36165" y="1463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8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414068" y="4536867"/>
            <a:ext cx="11611154" cy="206210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uk-UA" sz="3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Тепер над усіма нами – варта Небесної сотні.</a:t>
            </a:r>
            <a:endParaRPr lang="uk-UA" sz="32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 fontAlgn="base"/>
            <a:r>
              <a:rPr lang="uk-UA" sz="3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Над кожним українцем – звичайним громадянином і посадовцем.</a:t>
            </a:r>
            <a:endParaRPr lang="uk-UA" sz="32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 fontAlgn="base"/>
            <a:r>
              <a:rPr lang="uk-UA" sz="3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МИ НЕ МАЄМО ПРАВА ЇХ ЗРАДИТИ!</a:t>
            </a:r>
            <a:endParaRPr lang="uk-UA" sz="32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"/>
          <a:stretch/>
        </p:blipFill>
        <p:spPr>
          <a:xfrm>
            <a:off x="2582" y="-34506"/>
            <a:ext cx="12189418" cy="439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6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88830" y="2838091"/>
            <a:ext cx="5940724" cy="22946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Указ Президента України      № 69/2015 «Про вшанування подвигу учасників Революції гідності та увічнення пам'яті Героїв Небесної Сотні </a:t>
            </a:r>
            <a:endParaRPr lang="uk-UA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8830" y="357778"/>
            <a:ext cx="112143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20 лютого – День </a:t>
            </a:r>
            <a:br>
              <a:rPr lang="uk-UA" sz="60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uk-UA" sz="60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Героїв Небесної Сотні</a:t>
            </a:r>
            <a:endParaRPr lang="uk-UA" sz="600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32" y="2112104"/>
            <a:ext cx="4572000" cy="3429000"/>
          </a:xfrm>
          <a:prstGeom prst="rect">
            <a:avLst/>
          </a:prstGeom>
        </p:spPr>
      </p:pic>
      <p:pic>
        <p:nvPicPr>
          <p:cNvPr id="4100" name="Picture 4" descr="Результат пошуку зображень за запитом &quot;картинки жовто-блакитна стрічка на прозрачном фоне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4210">
            <a:off x="6512794" y="4372486"/>
            <a:ext cx="5887378" cy="172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547" y="5008626"/>
            <a:ext cx="1500244" cy="1475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332" y="5280076"/>
            <a:ext cx="1567435" cy="120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8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907211" y="3826256"/>
            <a:ext cx="10515600" cy="12637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Сьогодні вся країна схиляє голову перед Героями Небесної Сотні. Саме вони зуміли рішуче стати до боротьби зі злом, заплативши за перемогу надвисоку ціну – власне життя</a:t>
            </a:r>
            <a:endParaRPr lang="uk-UA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3074" name="Picture 2" descr="Результат пошуку зображень за запитом &quot;картинки герої не вмирають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9373" r="67015" b="8474"/>
          <a:stretch/>
        </p:blipFill>
        <p:spPr bwMode="auto">
          <a:xfrm>
            <a:off x="241539" y="276045"/>
            <a:ext cx="2855215" cy="34160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1880557" y="410195"/>
            <a:ext cx="1012741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Герої не вмирають…</a:t>
            </a:r>
            <a:endParaRPr lang="uk-UA" sz="800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45056"/>
            <a:ext cx="10515600" cy="1863306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Кожен з них мав свою родину, друзів, свої захоплення, свої нагальні справи… і Батьківщину – одну на всіх. </a:t>
            </a:r>
            <a:endParaRPr lang="uk-UA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8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r="14593" b="7673"/>
          <a:stretch/>
        </p:blipFill>
        <p:spPr>
          <a:xfrm>
            <a:off x="-34506" y="0"/>
            <a:ext cx="6797615" cy="6858000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63109" y="865367"/>
            <a:ext cx="4832231" cy="51272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600" b="1" dirty="0">
                <a:solidFill>
                  <a:schemeClr val="bg1"/>
                </a:solidFill>
                <a:latin typeface="Georgia" panose="02040502050405020303" pitchFamily="18" charset="0"/>
              </a:rPr>
              <a:t>За вільну </a:t>
            </a:r>
            <a:r>
              <a:rPr lang="uk-UA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демократичну Україну </a:t>
            </a:r>
            <a:r>
              <a:rPr lang="uk-UA" sz="3600" b="1" dirty="0">
                <a:solidFill>
                  <a:schemeClr val="bg1"/>
                </a:solidFill>
                <a:latin typeface="Georgia" panose="02040502050405020303" pitchFamily="18" charset="0"/>
              </a:rPr>
              <a:t>боролися за покликом душі, мужньо, як лицарі. За нею, єдину, й полягли. Під прапором стояли, під прапором спочили</a:t>
            </a:r>
            <a:endParaRPr lang="uk-U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9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89959" y="2377311"/>
            <a:ext cx="10515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Хроніки Майдану</a:t>
            </a:r>
            <a:endParaRPr lang="uk-UA" sz="800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48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81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12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418</Words>
  <Application>Microsoft Office PowerPoint</Application>
  <PresentationFormat>Широкий екран</PresentationFormat>
  <Paragraphs>33</Paragraphs>
  <Slides>22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Georgia</vt:lpstr>
      <vt:lpstr>Тема Office</vt:lpstr>
      <vt:lpstr>Презентація PowerPoint</vt:lpstr>
      <vt:lpstr>Презентація PowerPoint</vt:lpstr>
      <vt:lpstr>20 лютого – День  Героїв Небесної Сотні</vt:lpstr>
      <vt:lpstr>Презентація PowerPoint</vt:lpstr>
      <vt:lpstr>Кожен з них мав свою родину, друзів, свої захоплення, свої нагальні справи… і Батьківщину – одну на всіх. </vt:lpstr>
      <vt:lpstr>Презентація PowerPoint</vt:lpstr>
      <vt:lpstr>Хроніки Майдану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Герої Небесної Сотні - </vt:lpstr>
      <vt:lpstr>Герої Небесної Сотні</vt:lpstr>
      <vt:lpstr>Герої Небесної Сотні</vt:lpstr>
      <vt:lpstr>Презентація PowerPoint</vt:lpstr>
      <vt:lpstr>Орден Героїв Небесної Сотні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КЗО СЗШ№129</dc:creator>
  <cp:lastModifiedBy>КЗО СЗШ№129</cp:lastModifiedBy>
  <cp:revision>19</cp:revision>
  <dcterms:created xsi:type="dcterms:W3CDTF">2018-02-16T08:08:10Z</dcterms:created>
  <dcterms:modified xsi:type="dcterms:W3CDTF">2020-02-19T11:17:42Z</dcterms:modified>
</cp:coreProperties>
</file>