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F6E3-96E5-4BAF-BD48-DC5AFE02A6C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BBAE-A61F-4849-8C53-CF77179750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861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F6E3-96E5-4BAF-BD48-DC5AFE02A6C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BBAE-A61F-4849-8C53-CF77179750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15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F6E3-96E5-4BAF-BD48-DC5AFE02A6C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BBAE-A61F-4849-8C53-CF77179750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153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F6E3-96E5-4BAF-BD48-DC5AFE02A6C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BBAE-A61F-4849-8C53-CF77179750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500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F6E3-96E5-4BAF-BD48-DC5AFE02A6C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BBAE-A61F-4849-8C53-CF77179750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178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F6E3-96E5-4BAF-BD48-DC5AFE02A6C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BBAE-A61F-4849-8C53-CF77179750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865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F6E3-96E5-4BAF-BD48-DC5AFE02A6C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BBAE-A61F-4849-8C53-CF77179750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877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F6E3-96E5-4BAF-BD48-DC5AFE02A6C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BBAE-A61F-4849-8C53-CF77179750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127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F6E3-96E5-4BAF-BD48-DC5AFE02A6C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BBAE-A61F-4849-8C53-CF77179750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292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F6E3-96E5-4BAF-BD48-DC5AFE02A6C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BBAE-A61F-4849-8C53-CF77179750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587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F6E3-96E5-4BAF-BD48-DC5AFE02A6C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BBAE-A61F-4849-8C53-CF77179750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431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FF6E3-96E5-4BAF-BD48-DC5AFE02A6C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4BBAE-A61F-4849-8C53-CF77179750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569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Індія і Пакистан у другій половині ХХ – на початку ХХІ століття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Всесвітня історія, 11 клас, тема 22, Хорькова Л.В. КЗШ №114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423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err="1" smtClean="0"/>
              <a:t>Принципи</a:t>
            </a:r>
            <a:r>
              <a:rPr lang="ru-RU" sz="3600" dirty="0" smtClean="0"/>
              <a:t> </a:t>
            </a:r>
            <a:r>
              <a:rPr lang="ru-RU" sz="3600" dirty="0" err="1" smtClean="0"/>
              <a:t>зовнішньої</a:t>
            </a:r>
            <a:r>
              <a:rPr lang="ru-RU" sz="3600" dirty="0" smtClean="0"/>
              <a:t> </a:t>
            </a:r>
            <a:r>
              <a:rPr lang="ru-RU" sz="3600" dirty="0" err="1" smtClean="0"/>
              <a:t>політики</a:t>
            </a:r>
            <a:r>
              <a:rPr lang="ru-RU" sz="3600" dirty="0" smtClean="0"/>
              <a:t> Дж. Неру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452972" y="1933381"/>
            <a:ext cx="280831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Рівність та </a:t>
            </a:r>
            <a:r>
              <a:rPr lang="uk-UA" sz="2400" dirty="0" err="1" smtClean="0"/>
              <a:t>взаємовигідність</a:t>
            </a:r>
            <a:endParaRPr lang="uk-U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655573"/>
            <a:ext cx="2592288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Взаємний ненапад</a:t>
            </a:r>
            <a:endParaRPr lang="uk-U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25079" y="4509120"/>
            <a:ext cx="338437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Взаємна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повага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цілісності</a:t>
            </a:r>
            <a:r>
              <a:rPr lang="ru-RU" sz="2400" dirty="0" smtClean="0"/>
              <a:t> і </a:t>
            </a:r>
            <a:r>
              <a:rPr lang="ru-RU" sz="2400" dirty="0" err="1" smtClean="0"/>
              <a:t>суверенітету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5877272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РУХ НЕПРИЄДНАННЯ</a:t>
            </a:r>
            <a:endParaRPr lang="uk-UA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1914900"/>
            <a:ext cx="280831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Мирне співіснування</a:t>
            </a:r>
            <a:endParaRPr lang="uk-U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3055408"/>
            <a:ext cx="266429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/>
              <a:t>Взаємне</a:t>
            </a:r>
            <a:r>
              <a:rPr lang="ru-RU" sz="2400" dirty="0" smtClean="0"/>
              <a:t> </a:t>
            </a:r>
            <a:r>
              <a:rPr lang="ru-RU" sz="2400" dirty="0" err="1" smtClean="0"/>
              <a:t>невтручання</a:t>
            </a:r>
            <a:r>
              <a:rPr lang="ru-RU" sz="2400" dirty="0" smtClean="0"/>
              <a:t> у </a:t>
            </a:r>
            <a:r>
              <a:rPr lang="ru-RU" sz="2400" dirty="0" err="1" smtClean="0"/>
              <a:t>внутрішні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справи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263815" y="1520788"/>
            <a:ext cx="1440160" cy="64807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16016" y="1504898"/>
            <a:ext cx="1152128" cy="72008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877636" y="1520788"/>
            <a:ext cx="1826339" cy="214833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03975" y="1471730"/>
            <a:ext cx="864096" cy="1656184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716016" y="1520788"/>
            <a:ext cx="30894" cy="298833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98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938527" cy="390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76672"/>
            <a:ext cx="56166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Націоналізація банків і системи загального страхування;</a:t>
            </a:r>
          </a:p>
          <a:p>
            <a:r>
              <a:rPr lang="uk-UA" sz="2400" dirty="0" smtClean="0"/>
              <a:t>Націоналізація експортної та імпортної торгівлі;</a:t>
            </a:r>
          </a:p>
          <a:p>
            <a:r>
              <a:rPr lang="uk-UA" sz="2400" dirty="0" smtClean="0"/>
              <a:t>Організація кооперативної торгівлі;</a:t>
            </a:r>
          </a:p>
          <a:p>
            <a:r>
              <a:rPr lang="uk-UA" sz="2400" dirty="0" smtClean="0"/>
              <a:t>Обмеження діяльності монополій;</a:t>
            </a:r>
          </a:p>
          <a:p>
            <a:r>
              <a:rPr lang="uk-UA" sz="2400" dirty="0" smtClean="0"/>
              <a:t>Продовження аграрної реформи;</a:t>
            </a:r>
          </a:p>
          <a:p>
            <a:r>
              <a:rPr lang="uk-UA" sz="2400" dirty="0" smtClean="0"/>
              <a:t>Зменшення податку на невеликі ділянки землі, земельного максимуму;</a:t>
            </a:r>
          </a:p>
          <a:p>
            <a:r>
              <a:rPr lang="uk-UA" sz="2400" dirty="0" smtClean="0"/>
              <a:t>Скасування пенсій та привілей для князів.</a:t>
            </a:r>
          </a:p>
          <a:p>
            <a:r>
              <a:rPr lang="uk-UA" sz="2400" dirty="0" smtClean="0"/>
              <a:t>Поряд з цим:</a:t>
            </a:r>
          </a:p>
          <a:p>
            <a:r>
              <a:rPr lang="uk-UA" sz="2400" dirty="0" smtClean="0"/>
              <a:t>Запровадження надзвичайного стану        ( 1975 ), заборона страйків;</a:t>
            </a:r>
          </a:p>
          <a:p>
            <a:r>
              <a:rPr lang="uk-UA" sz="2400" dirty="0" smtClean="0"/>
              <a:t>Порушення громадянських прав і свобод;</a:t>
            </a:r>
          </a:p>
          <a:p>
            <a:r>
              <a:rPr lang="uk-UA" sz="2400" dirty="0" smtClean="0"/>
              <a:t>Примусова стерилізація. </a:t>
            </a:r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266772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Внутрішня політика І.Ганді</a:t>
            </a:r>
            <a:endParaRPr lang="uk-U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558924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Індіра Ганді, прем'єр-міністр Індії в 1966-1977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90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22" y="-44260"/>
            <a:ext cx="6233898" cy="696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204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Зовнішня політика І.Ганді.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4896544" cy="543346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Активізація співробітництва із СРСР, особливо у військовій сфері;</a:t>
            </a:r>
          </a:p>
          <a:p>
            <a:r>
              <a:rPr lang="uk-UA" dirty="0" smtClean="0"/>
              <a:t>1971 – черговий військовий конфлікт з Пакистаном, успішне його завершення; </a:t>
            </a:r>
          </a:p>
          <a:p>
            <a:r>
              <a:rPr lang="uk-UA" dirty="0" smtClean="0"/>
              <a:t>Проголошення незалежності Народної Республіки Бангладеш        ( Східна Бенгалія).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53012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514527" cy="467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587727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Індіра Ганді, прем'єр-міністр Індії в 1966-1977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923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напрямки зовнішньої політики Індії: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вірність Руху неприєднання;</a:t>
            </a:r>
          </a:p>
          <a:p>
            <a:r>
              <a:rPr lang="uk-UA" dirty="0" smtClean="0"/>
              <a:t>рівні та взаємовигідні стосунки з США, Росією, Китаєм, Японією, країнами </a:t>
            </a:r>
            <a:r>
              <a:rPr lang="uk-UA" dirty="0" err="1" smtClean="0"/>
              <a:t>Азіатсько</a:t>
            </a:r>
            <a:r>
              <a:rPr lang="uk-UA" dirty="0" smtClean="0"/>
              <a:t> – Тихоокеанського регіону;</a:t>
            </a:r>
          </a:p>
          <a:p>
            <a:r>
              <a:rPr lang="uk-UA" dirty="0" smtClean="0"/>
              <a:t>нарощування ядерного потенціалу ( 1998 – випробування ядерної зброї);</a:t>
            </a:r>
          </a:p>
          <a:p>
            <a:r>
              <a:rPr lang="uk-UA" dirty="0" smtClean="0"/>
              <a:t>невирішеність спірних питань з Пакистаном.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8329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4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62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Проблеми сучасної Індії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565989"/>
            <a:ext cx="2024622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/>
              <a:t>Проблеми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кордонів</a:t>
            </a:r>
            <a:r>
              <a:rPr lang="ru-RU" sz="2400" dirty="0" smtClean="0"/>
              <a:t> з Пакистаном і </a:t>
            </a:r>
            <a:r>
              <a:rPr lang="ru-RU" sz="2400" dirty="0" err="1" smtClean="0"/>
              <a:t>Китаєм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316341"/>
            <a:ext cx="266429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Стрімке зростання населення</a:t>
            </a:r>
            <a:endParaRPr lang="uk-U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4863" y="4322420"/>
            <a:ext cx="288032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Сепаратистські рухи </a:t>
            </a:r>
          </a:p>
          <a:p>
            <a:r>
              <a:rPr lang="uk-UA" sz="2400" dirty="0" smtClean="0"/>
              <a:t>( </a:t>
            </a:r>
            <a:r>
              <a:rPr lang="uk-UA" sz="2400" dirty="0" err="1" smtClean="0"/>
              <a:t>Джамму</a:t>
            </a:r>
            <a:r>
              <a:rPr lang="uk-UA" sz="2400" dirty="0" smtClean="0"/>
              <a:t> і Кашмір, Західна Бенгалія, Пенджаб )</a:t>
            </a:r>
            <a:endParaRPr lang="uk-U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76142" y="6021288"/>
            <a:ext cx="453650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Стійкість кастового ладу</a:t>
            </a:r>
            <a:endParaRPr lang="uk-U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4322420"/>
            <a:ext cx="2109901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Забезпечення стабільності економічного зростання</a:t>
            </a:r>
            <a:endParaRPr lang="uk-U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2947008"/>
            <a:ext cx="242676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/>
              <a:t>Панування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патріархальних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відносин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селі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1557132"/>
            <a:ext cx="2289921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Ядерне протистояння з Пакистаном</a:t>
            </a:r>
          </a:p>
        </p:txBody>
      </p:sp>
      <p:cxnSp>
        <p:nvCxnSpPr>
          <p:cNvPr id="12" name="Прямая со стрелкой 11"/>
          <p:cNvCxnSpPr>
            <a:endCxn id="7" idx="0"/>
          </p:cNvCxnSpPr>
          <p:nvPr/>
        </p:nvCxnSpPr>
        <p:spPr>
          <a:xfrm>
            <a:off x="4544394" y="1196752"/>
            <a:ext cx="0" cy="48245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44394" y="1196752"/>
            <a:ext cx="1395758" cy="37444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600280" y="1263192"/>
            <a:ext cx="1627904" cy="18057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00280" y="1196752"/>
            <a:ext cx="1915936" cy="9605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4" idx="3"/>
          </p:cNvCxnSpPr>
          <p:nvPr/>
        </p:nvCxnSpPr>
        <p:spPr>
          <a:xfrm flipH="1">
            <a:off x="2276142" y="1196752"/>
            <a:ext cx="2268252" cy="11540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059832" y="1196752"/>
            <a:ext cx="1484562" cy="22322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425183" y="1196752"/>
            <a:ext cx="1119211" cy="37444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52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Провідні політичні лідери сучасної Індії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377646" cy="33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1747838"/>
            <a:ext cx="2243137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47837"/>
            <a:ext cx="2255837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22920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Соня </a:t>
            </a:r>
            <a:r>
              <a:rPr lang="ru-RU" dirty="0" err="1" smtClean="0"/>
              <a:t>Ганді</a:t>
            </a:r>
            <a:r>
              <a:rPr lang="ru-RU" dirty="0" smtClean="0"/>
              <a:t>  -  голова </a:t>
            </a:r>
            <a:r>
              <a:rPr lang="ru-RU" dirty="0" err="1" smtClean="0"/>
              <a:t>Індійського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Конгресу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49638" y="5229200"/>
            <a:ext cx="2243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Пранаб</a:t>
            </a:r>
            <a:r>
              <a:rPr lang="ru-RU" dirty="0" smtClean="0"/>
              <a:t> </a:t>
            </a:r>
            <a:r>
              <a:rPr lang="ru-RU" dirty="0" err="1" smtClean="0"/>
              <a:t>Кумар</a:t>
            </a:r>
            <a:r>
              <a:rPr lang="ru-RU" dirty="0" smtClean="0"/>
              <a:t> </a:t>
            </a:r>
            <a:r>
              <a:rPr lang="ru-RU" dirty="0" err="1" smtClean="0"/>
              <a:t>Мукерджі</a:t>
            </a:r>
            <a:r>
              <a:rPr lang="ru-RU" dirty="0" smtClean="0"/>
              <a:t>-</a:t>
            </a:r>
          </a:p>
          <a:p>
            <a:r>
              <a:rPr lang="ru-RU" dirty="0" smtClean="0"/>
              <a:t> 13-й президент </a:t>
            </a:r>
            <a:r>
              <a:rPr lang="ru-RU" dirty="0" err="1" smtClean="0"/>
              <a:t>Індії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5301208"/>
            <a:ext cx="2183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Calibri" pitchFamily="34" charset="0"/>
              </a:rPr>
              <a:t>Манмога́н Сінґх прем'єр-міністр Індії</a:t>
            </a:r>
            <a:endParaRPr lang="vi-VN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49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Домашнє завдання</a:t>
            </a:r>
            <a:br>
              <a:rPr lang="uk-UA" dirty="0" smtClean="0"/>
            </a:br>
            <a:r>
              <a:rPr lang="uk-UA" sz="2700" dirty="0" smtClean="0"/>
              <a:t>Прочитати параграф 22, Всесвітня історія, автор І.Щупак</a:t>
            </a:r>
            <a:endParaRPr lang="uk-UA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08912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Висловіть свою думку письмово(150-200 слів) з однієї з тем:</a:t>
            </a:r>
          </a:p>
          <a:p>
            <a:r>
              <a:rPr lang="uk-UA" dirty="0" smtClean="0"/>
              <a:t>Внесок Індії у розвиток світової цивілізації.</a:t>
            </a:r>
          </a:p>
          <a:p>
            <a:r>
              <a:rPr lang="uk-UA" dirty="0" smtClean="0"/>
              <a:t>Індіра Ганді – популярна особистість в Індії та СРСР.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625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Становище Індії після другої</a:t>
            </a:r>
            <a:br>
              <a:rPr lang="uk-UA" dirty="0" smtClean="0"/>
            </a:br>
            <a:r>
              <a:rPr lang="uk-UA" dirty="0" smtClean="0"/>
              <a:t>світової війни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Наприкінці війни політичне становище в країні стало різко загострюватися. Північну Індію охопили потужні страйки робітничого класу й селянські виступи, особливо в Бенгалії.</a:t>
            </a:r>
          </a:p>
          <a:p>
            <a:pPr algn="just"/>
            <a:r>
              <a:rPr lang="uk-UA" dirty="0" smtClean="0"/>
              <a:t>В 1945-1946 р. Калькутта стала ареною масових виступів населення, що неодноразово зводило барикади в боротьбі з англійськими військово-поліцейськими каральними силами. У лютому відбулося повстання на флоті, що одержав широкий відгук і в Північній Індії. У  країні створювалася революційна ситуація. Лейбористський уряд  Англії був змушений поступитися.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27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3"/>
            <a:ext cx="8928992" cy="16561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15 </a:t>
            </a:r>
            <a:r>
              <a:rPr lang="ru-RU" dirty="0" err="1" smtClean="0"/>
              <a:t>серпня</a:t>
            </a:r>
            <a:r>
              <a:rPr lang="ru-RU" dirty="0" smtClean="0"/>
              <a:t> 1947 р. </a:t>
            </a:r>
            <a:r>
              <a:rPr lang="ru-RU" dirty="0" err="1" smtClean="0"/>
              <a:t>Джавахарлал</a:t>
            </a:r>
            <a:r>
              <a:rPr lang="ru-RU" dirty="0" smtClean="0"/>
              <a:t> Неру </a:t>
            </a:r>
            <a:r>
              <a:rPr lang="ru-RU" dirty="0" err="1" smtClean="0"/>
              <a:t>підняв</a:t>
            </a:r>
            <a:r>
              <a:rPr lang="ru-RU" dirty="0" smtClean="0"/>
              <a:t> прапор </a:t>
            </a:r>
            <a:r>
              <a:rPr lang="ru-RU" dirty="0" err="1" smtClean="0"/>
              <a:t>незалежної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 в </a:t>
            </a:r>
            <a:r>
              <a:rPr lang="ru-RU" dirty="0" err="1" smtClean="0"/>
              <a:t>історичному</a:t>
            </a:r>
            <a:r>
              <a:rPr lang="ru-RU" dirty="0" smtClean="0"/>
              <a:t> Червоному форту в </a:t>
            </a:r>
            <a:r>
              <a:rPr lang="ru-RU" dirty="0" err="1" smtClean="0"/>
              <a:t>Делі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083" y="1340768"/>
            <a:ext cx="365040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060848"/>
            <a:ext cx="4176464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dirty="0"/>
              <a:t>П</a:t>
            </a:r>
            <a:r>
              <a:rPr lang="uk-UA" sz="2400" dirty="0" smtClean="0"/>
              <a:t>ерший прем'єр-міністр Індії. </a:t>
            </a:r>
            <a:r>
              <a:rPr lang="uk-UA" sz="2400" dirty="0" err="1" smtClean="0"/>
              <a:t>Махатма</a:t>
            </a:r>
            <a:r>
              <a:rPr lang="uk-UA" sz="2400" dirty="0" smtClean="0"/>
              <a:t> Ганді називав його своїм політичним наступником. Донька </a:t>
            </a:r>
            <a:r>
              <a:rPr lang="uk-UA" sz="2400" dirty="0" err="1" smtClean="0"/>
              <a:t>Джавахарлала</a:t>
            </a:r>
            <a:r>
              <a:rPr lang="uk-UA" sz="2400" dirty="0" smtClean="0"/>
              <a:t> </a:t>
            </a:r>
            <a:r>
              <a:rPr lang="uk-UA" sz="2400" dirty="0" err="1" smtClean="0"/>
              <a:t>Неру</a:t>
            </a:r>
            <a:r>
              <a:rPr lang="uk-UA" sz="2400" dirty="0" smtClean="0"/>
              <a:t> Індіра та онук </a:t>
            </a:r>
            <a:r>
              <a:rPr lang="uk-UA" sz="2400" dirty="0" err="1" smtClean="0"/>
              <a:t>Раджив</a:t>
            </a:r>
            <a:r>
              <a:rPr lang="uk-UA" sz="2400" dirty="0" smtClean="0"/>
              <a:t> (а також його дружина Соня, італійка за походженням) теж займали в Індії найвищі державні посади.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55699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84" y="692696"/>
            <a:ext cx="8229600" cy="1143000"/>
          </a:xfrm>
        </p:spPr>
        <p:txBody>
          <a:bodyPr>
            <a:noAutofit/>
          </a:bodyPr>
          <a:lstStyle/>
          <a:p>
            <a:r>
              <a:rPr lang="uk-UA" sz="2000" dirty="0" smtClean="0"/>
              <a:t>Утворилися дві держави: Індія й Пакистан. Завоювання</a:t>
            </a:r>
            <a:br>
              <a:rPr lang="uk-UA" sz="2000" dirty="0" smtClean="0"/>
            </a:br>
            <a:r>
              <a:rPr lang="uk-UA" sz="2000" dirty="0" smtClean="0"/>
              <a:t>незалежності було затьмарено грандіозними зіткненнями</a:t>
            </a:r>
            <a:br>
              <a:rPr lang="uk-UA" sz="2000" dirty="0" smtClean="0"/>
            </a:br>
            <a:r>
              <a:rPr lang="uk-UA" sz="2000" dirty="0" smtClean="0"/>
              <a:t>мусульман з індусами й сикхами, що виникли при розділі країни, переселенням мільйонів біженців. Важкими виявилися й економічні наслідки.  Все це найбільшою мірою відчувалося на сході й заходові Північної Індії.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18225" r="4037" b="4580"/>
          <a:stretch/>
        </p:blipFill>
        <p:spPr bwMode="auto">
          <a:xfrm>
            <a:off x="50350" y="2177480"/>
            <a:ext cx="910386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88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4104456" cy="1143000"/>
          </a:xfr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Велика Британія</a:t>
            </a:r>
            <a:br>
              <a:rPr lang="uk-UA" dirty="0" smtClean="0"/>
            </a:br>
            <a:r>
              <a:rPr lang="uk-UA" sz="3600" dirty="0" smtClean="0"/>
              <a:t>Парламент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525434"/>
            <a:ext cx="4104456" cy="820688"/>
          </a:xfr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k-UA" dirty="0" smtClean="0"/>
              <a:t>15.08.1947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780928"/>
            <a:ext cx="2304256" cy="707886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/>
              <a:t>Індія</a:t>
            </a:r>
            <a:endParaRPr lang="uk-UA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2780928"/>
            <a:ext cx="2448272" cy="707886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/>
              <a:t>Пакистан</a:t>
            </a:r>
            <a:endParaRPr lang="uk-UA" sz="4000" dirty="0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2627784" y="2924945"/>
            <a:ext cx="3744416" cy="2556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2915816" y="25649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Війна 1947-1948рр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761891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Кордони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враховували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національні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історичних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особливостей</a:t>
            </a:r>
            <a:r>
              <a:rPr lang="ru-RU" sz="2400" dirty="0" smtClean="0"/>
              <a:t> </a:t>
            </a:r>
            <a:r>
              <a:rPr lang="ru-RU" sz="2400" dirty="0" err="1" smtClean="0"/>
              <a:t>регіону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4855235"/>
            <a:ext cx="280831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Проблема Пенджабу.</a:t>
            </a:r>
          </a:p>
          <a:p>
            <a:r>
              <a:rPr lang="uk-UA" sz="2400" dirty="0" smtClean="0"/>
              <a:t>Міжрелігійний конфлікт.</a:t>
            </a:r>
            <a:endParaRPr lang="uk-U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4855235"/>
            <a:ext cx="295232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Проблема </a:t>
            </a:r>
            <a:r>
              <a:rPr lang="ru-RU" sz="2400" dirty="0" err="1" smtClean="0"/>
              <a:t>Кашміру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Боротьба</a:t>
            </a:r>
            <a:r>
              <a:rPr lang="ru-RU" sz="2400" dirty="0" smtClean="0"/>
              <a:t> </a:t>
            </a:r>
            <a:r>
              <a:rPr lang="ru-RU" sz="2400" dirty="0" err="1" smtClean="0"/>
              <a:t>Індії</a:t>
            </a:r>
            <a:r>
              <a:rPr lang="ru-RU" sz="2400" dirty="0" smtClean="0"/>
              <a:t> та Пакистану за </a:t>
            </a:r>
            <a:r>
              <a:rPr lang="ru-RU" sz="2400" dirty="0" err="1" smtClean="0"/>
              <a:t>князівство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722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Проблеми Пенджабу і Кашміру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Положення ускладнювалося збройним конфліктом 1947-1949 р. між Індією й Пакистаном через князівство Кашмір, що ввійшов в Індію як окремий штат.</a:t>
            </a:r>
          </a:p>
          <a:p>
            <a:r>
              <a:rPr lang="uk-UA" dirty="0" smtClean="0"/>
              <a:t> В 1947 р. національний лідер М. К. </a:t>
            </a:r>
            <a:r>
              <a:rPr lang="uk-UA" dirty="0" err="1" smtClean="0"/>
              <a:t>Ганди</a:t>
            </a:r>
            <a:r>
              <a:rPr lang="uk-UA" dirty="0"/>
              <a:t> </a:t>
            </a:r>
            <a:r>
              <a:rPr lang="uk-UA" dirty="0" smtClean="0"/>
              <a:t>був убитий релігійним фанатиком-екстремістом.</a:t>
            </a:r>
          </a:p>
          <a:p>
            <a:r>
              <a:rPr lang="uk-UA" dirty="0" smtClean="0"/>
              <a:t>1.01 1949 за посередництва ООН Індія і Пакистан уклали угоду про припинення вогню.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452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Становлення індійської держави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Протягом першого років незалежності, коли Індія залишалася британським домініоном, були початі зусилля по подоланню негативних економічних наслідків розділу країни в 1947 р., </a:t>
            </a:r>
            <a:r>
              <a:rPr lang="uk-UA" dirty="0" err="1" smtClean="0"/>
              <a:t>індіанізації</a:t>
            </a:r>
            <a:r>
              <a:rPr lang="uk-UA" dirty="0" smtClean="0"/>
              <a:t> апарату керування, інтеграції індійських князівств до складу штатів незалежної Індії.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970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Конституція Індії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6768" y="1268760"/>
            <a:ext cx="4917232" cy="518457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Установчі збори в 1949 р. прийняло нову конституцію, по якій Індія 26 січня 1950 р. стала суверенною республікою, що зберегла деякі зв'язку зі Співдружністю – спадкоємцем колоніальної імперії, що розпалася.  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427984" cy="485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8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571"/>
            <a:ext cx="8229600" cy="778098"/>
          </a:xfrm>
        </p:spPr>
        <p:txBody>
          <a:bodyPr/>
          <a:lstStyle/>
          <a:p>
            <a:r>
              <a:rPr lang="uk-UA" dirty="0" smtClean="0"/>
              <a:t>Економічна політика </a:t>
            </a:r>
            <a:r>
              <a:rPr lang="uk-UA" dirty="0" err="1" smtClean="0"/>
              <a:t>Дж.Неру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617186"/>
            <a:ext cx="2448272" cy="646331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1952 – аграрна реформа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47713" y="3396580"/>
            <a:ext cx="2448272" cy="646331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Розвиток промисловості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955976"/>
            <a:ext cx="2448272" cy="936104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1953 – адміністративна реформа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8323" y="1124744"/>
            <a:ext cx="5256584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Збереження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традиційного</a:t>
            </a:r>
            <a:r>
              <a:rPr lang="ru-RU" sz="2000" dirty="0" smtClean="0"/>
              <a:t> укладу </a:t>
            </a:r>
            <a:r>
              <a:rPr lang="ru-RU" sz="2000" dirty="0" err="1" smtClean="0"/>
              <a:t>сільських</a:t>
            </a:r>
            <a:r>
              <a:rPr lang="ru-RU" sz="2000" dirty="0" smtClean="0"/>
              <a:t> громад.</a:t>
            </a:r>
          </a:p>
          <a:p>
            <a:r>
              <a:rPr lang="ru-RU" sz="2000" dirty="0" err="1" smtClean="0"/>
              <a:t>Розширення</a:t>
            </a:r>
            <a:r>
              <a:rPr lang="ru-RU" sz="2000" dirty="0" smtClean="0"/>
              <a:t> прав </a:t>
            </a:r>
            <a:r>
              <a:rPr lang="ru-RU" sz="2000" dirty="0" err="1" smtClean="0"/>
              <a:t>орендарів</a:t>
            </a:r>
            <a:r>
              <a:rPr lang="ru-RU" sz="2000" dirty="0" smtClean="0"/>
              <a:t>. </a:t>
            </a:r>
            <a:r>
              <a:rPr lang="ru-RU" sz="2000" dirty="0" err="1" smtClean="0"/>
              <a:t>Скасування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привілеїв</a:t>
            </a:r>
            <a:r>
              <a:rPr lang="ru-RU" sz="2000" dirty="0" smtClean="0"/>
              <a:t> великих </a:t>
            </a:r>
            <a:r>
              <a:rPr lang="ru-RU" sz="2000" dirty="0" err="1" smtClean="0"/>
              <a:t>землевласників</a:t>
            </a:r>
            <a:r>
              <a:rPr lang="ru-RU" sz="2000" dirty="0" smtClean="0"/>
              <a:t>. «Зелена </a:t>
            </a:r>
            <a:r>
              <a:rPr lang="ru-RU" sz="2000" dirty="0" err="1" smtClean="0"/>
              <a:t>революція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568323" y="2908005"/>
            <a:ext cx="5256584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Формування</a:t>
            </a:r>
            <a:r>
              <a:rPr lang="ru-RU" sz="2000" dirty="0" smtClean="0"/>
              <a:t> державного сектора: </a:t>
            </a:r>
            <a:r>
              <a:rPr lang="ru-RU" sz="2000" dirty="0" err="1" smtClean="0"/>
              <a:t>енергетика</a:t>
            </a:r>
            <a:r>
              <a:rPr lang="ru-RU" sz="2000" dirty="0" smtClean="0"/>
              <a:t>, </a:t>
            </a:r>
            <a:r>
              <a:rPr lang="ru-RU" sz="2000" dirty="0" err="1" smtClean="0"/>
              <a:t>зв'язок</a:t>
            </a:r>
            <a:r>
              <a:rPr lang="ru-RU" sz="2000" dirty="0" smtClean="0"/>
              <a:t>, </a:t>
            </a:r>
            <a:r>
              <a:rPr lang="ru-RU" sz="2000" dirty="0" err="1" smtClean="0"/>
              <a:t>воєнна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ірригаційні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споруди</a:t>
            </a:r>
            <a:r>
              <a:rPr lang="ru-RU" sz="2000" dirty="0" smtClean="0"/>
              <a:t>. </a:t>
            </a:r>
            <a:r>
              <a:rPr lang="ru-RU" sz="2000" dirty="0" err="1" smtClean="0"/>
              <a:t>Планування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Підтримка</a:t>
            </a:r>
            <a:r>
              <a:rPr lang="ru-RU" sz="2000" dirty="0" smtClean="0"/>
              <a:t> приватного </a:t>
            </a:r>
            <a:r>
              <a:rPr lang="ru-RU" sz="2000" dirty="0" err="1" smtClean="0"/>
              <a:t>бізнесу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сучасних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галузей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промисловості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68323" y="4725144"/>
            <a:ext cx="5256584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Поділ країни було здійснено за національною, мовною, релігійною ознаками.</a:t>
            </a:r>
          </a:p>
          <a:p>
            <a:r>
              <a:rPr lang="uk-UA" sz="2000" dirty="0" smtClean="0"/>
              <a:t>Поділяється на 25 штатів, скасовуються князівства. Англійська мова стає </a:t>
            </a:r>
            <a:r>
              <a:rPr lang="uk-UA" sz="2000" dirty="0" err="1" smtClean="0"/>
              <a:t>загальноіндійською</a:t>
            </a:r>
            <a:r>
              <a:rPr lang="uk-UA" sz="2000" dirty="0" smtClean="0"/>
              <a:t>, крім цього ще 16 мов мають офіційний статус.</a:t>
            </a:r>
            <a:endParaRPr lang="uk-UA" sz="20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019711" y="1820580"/>
            <a:ext cx="557447" cy="239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право 12"/>
          <p:cNvSpPr/>
          <p:nvPr/>
        </p:nvSpPr>
        <p:spPr>
          <a:xfrm>
            <a:off x="3037891" y="3629299"/>
            <a:ext cx="557447" cy="180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>
            <a:off x="2995985" y="5308612"/>
            <a:ext cx="557447" cy="23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18452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713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Індія і Пакистан у другій половині ХХ – на початку ХХІ століття</vt:lpstr>
      <vt:lpstr>Становище Індії після другої світової війни</vt:lpstr>
      <vt:lpstr>Презентация PowerPoint</vt:lpstr>
      <vt:lpstr>Утворилися дві держави: Індія й Пакистан. Завоювання незалежності було затьмарено грандіозними зіткненнями мусульман з індусами й сикхами, що виникли при розділі країни, переселенням мільйонів біженців. Важкими виявилися й економічні наслідки.  Все це найбільшою мірою відчувалося на сході й заходові Північної Індії.</vt:lpstr>
      <vt:lpstr>Велика Британія Парламент</vt:lpstr>
      <vt:lpstr>Проблеми Пенджабу і Кашміру</vt:lpstr>
      <vt:lpstr>Становлення індійської держави</vt:lpstr>
      <vt:lpstr>Конституція Індії</vt:lpstr>
      <vt:lpstr>Економічна політика Дж.Неру</vt:lpstr>
      <vt:lpstr>Принципи зовнішньої політики Дж. Неру</vt:lpstr>
      <vt:lpstr>Презентация PowerPoint</vt:lpstr>
      <vt:lpstr>Презентация PowerPoint</vt:lpstr>
      <vt:lpstr>Зовнішня політика І.Ганді. </vt:lpstr>
      <vt:lpstr>Основні напрямки зовнішньої політики Індії: </vt:lpstr>
      <vt:lpstr>Презентация PowerPoint</vt:lpstr>
      <vt:lpstr>Проблеми сучасної Індії</vt:lpstr>
      <vt:lpstr>Провідні політичні лідери сучасної Індії </vt:lpstr>
      <vt:lpstr>Домашнє завдання Прочитати параграф 22, Всесвітня історія, автор І.Щупак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Індія і Пакистан у другій половині ХХ – на початку ХХІ століття</dc:title>
  <dc:creator>ludmila</dc:creator>
  <cp:lastModifiedBy>ludmila</cp:lastModifiedBy>
  <cp:revision>16</cp:revision>
  <dcterms:created xsi:type="dcterms:W3CDTF">2020-03-28T21:36:37Z</dcterms:created>
  <dcterms:modified xsi:type="dcterms:W3CDTF">2020-03-29T00:40:12Z</dcterms:modified>
</cp:coreProperties>
</file>