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95B4C-6173-41AB-9F34-9FC5D3FA3E18}" type="datetimeFigureOut">
              <a:rPr lang="ru-RU" smtClean="0"/>
              <a:t>30.06.2020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85858-1A96-4D8D-A45C-C7B3ADBBDE9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Constant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Constantia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Constantia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Constantia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Constantia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Підсумки </a:t>
            </a:r>
            <a:r>
              <a:rPr lang="uk-UA" dirty="0" err="1" smtClean="0">
                <a:solidFill>
                  <a:schemeClr val="tx2">
                    <a:lumMod val="50000"/>
                  </a:schemeClr>
                </a:solidFill>
              </a:rPr>
              <a:t>освітньо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-виховної роботи за 2019-2020 н. р 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dirty="0"/>
              <a:t>г</a:t>
            </a:r>
            <a:r>
              <a:rPr lang="uk-UA" dirty="0" smtClean="0"/>
              <a:t>рупи «Метелики»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36" y="2996952"/>
            <a:ext cx="4428000" cy="332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effectLst/>
              </a:rPr>
              <a:t>Дитина</a:t>
            </a:r>
            <a:r>
              <a:rPr lang="ru-RU" dirty="0">
                <a:solidFill>
                  <a:srgbClr val="FF0000"/>
                </a:solidFill>
                <a:effectLst/>
              </a:rPr>
              <a:t> у </a:t>
            </a:r>
            <a:r>
              <a:rPr lang="ru-RU" dirty="0" err="1">
                <a:solidFill>
                  <a:srgbClr val="FF0000"/>
                </a:solidFill>
                <a:effectLst/>
              </a:rPr>
              <a:t>світі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культури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368" y="1143000"/>
            <a:ext cx="8229600" cy="1756792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займаються різними видами художньої діяльності; розказують про те, що створили;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 малюванні, ліпленні, аплікації володіють уміннями та навичками, необхідними для створення власних задумів;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бережуть матеріали та приладдя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прибирають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 робочі місця.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20" y="3401017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166">
            <a:off x="323528" y="3140968"/>
            <a:ext cx="2412000" cy="32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 rot="227896">
            <a:off x="6253963" y="3097130"/>
            <a:ext cx="2576490" cy="3037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116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403449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effectLst/>
              </a:rPr>
              <a:t>Трудова  діяльність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53646"/>
            <a:ext cx="8229600" cy="2764904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мають уявлення про зміст праці дорослих із найближчого оточення;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цікавляться працею дорослих, поважають працьовитих та вмілих людей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бережуть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їх праці;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уміють визначати мету праці з допомогою дорослих;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знають послідовність дій, вибирають необхідне обладнання, матеріали, охоче працюють;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підтримують і допомагають один одному в спільній роботі,  своє робоче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Удосконалювати вміння утримувати в порядку власний </a:t>
            </a:r>
            <a:r>
              <a:rPr lang="uk-UA" sz="2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одяг.</a:t>
            </a:r>
            <a:endParaRPr lang="ru-RU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737">
            <a:off x="690836" y="3859440"/>
            <a:ext cx="3420000" cy="256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149">
            <a:off x="5114313" y="3944136"/>
            <a:ext cx="3348000" cy="251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5512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6574">
            <a:off x="643440" y="427032"/>
            <a:ext cx="2124000" cy="28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699">
            <a:off x="5632547" y="707865"/>
            <a:ext cx="3132000" cy="234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341" y="31904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Свята та розваги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911">
            <a:off x="5546143" y="4164235"/>
            <a:ext cx="2931002" cy="215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810">
            <a:off x="221930" y="4290170"/>
            <a:ext cx="3227301" cy="208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43" y="2360909"/>
            <a:ext cx="3276000" cy="245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1263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346">
            <a:off x="2316659" y="393440"/>
            <a:ext cx="198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671">
            <a:off x="292473" y="185586"/>
            <a:ext cx="1944000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881">
            <a:off x="6962389" y="216418"/>
            <a:ext cx="1944000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550">
            <a:off x="4621069" y="587867"/>
            <a:ext cx="1991695" cy="2509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530" y="-162755"/>
            <a:ext cx="8229600" cy="77245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Дистанційне навчання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564">
            <a:off x="6791336" y="3182251"/>
            <a:ext cx="2034695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563">
            <a:off x="2287941" y="4012890"/>
            <a:ext cx="1944000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864">
            <a:off x="4877309" y="4162219"/>
            <a:ext cx="1786825" cy="244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15" y="2529028"/>
            <a:ext cx="1728000" cy="23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324">
            <a:off x="122770" y="3141909"/>
            <a:ext cx="2160000" cy="2770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562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Плани на наступний </a:t>
            </a:r>
            <a:b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навчальний рік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155">
            <a:off x="371903" y="1540376"/>
            <a:ext cx="2628000" cy="35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345">
            <a:off x="5821226" y="1663781"/>
            <a:ext cx="2808000" cy="37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Підготовка до школи, зошити, посібники, книги - Mnogoi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12976"/>
            <a:ext cx="2736000" cy="352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6899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Набори для математики та звукового </a:t>
            </a:r>
            <a:r>
              <a:rPr lang="uk-UA" dirty="0" err="1" smtClean="0">
                <a:solidFill>
                  <a:schemeClr val="accent2">
                    <a:lumMod val="50000"/>
                  </a:schemeClr>
                </a:solidFill>
              </a:rPr>
              <a:t>розбіру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 слова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Набір «Вчимося рахувати» Economix (E61481) - зображення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" b="993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7638"/>
            <a:ext cx="4680000" cy="30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OZETKA | Набор «Разбор слова и предложения» Economix (E61483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" b="99794" l="0" r="9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00" y="2560638"/>
            <a:ext cx="5184000" cy="34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2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73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3"/>
          <a:stretch/>
        </p:blipFill>
        <p:spPr>
          <a:xfrm>
            <a:off x="251520" y="911291"/>
            <a:ext cx="2520000" cy="24002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Показники розвитку дитини на      кінець навчального року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6415275"/>
              </p:ext>
            </p:extLst>
          </p:nvPr>
        </p:nvGraphicFramePr>
        <p:xfrm>
          <a:off x="1423190" y="2804114"/>
          <a:ext cx="7704856" cy="40527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val="3885646280"/>
                    </a:ext>
                  </a:extLst>
                </a:gridCol>
              </a:tblGrid>
              <a:tr h="6092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Знання дітей про основні засоби загартування, вміння  самостійно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виконувати найпростіші </a:t>
                      </a: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загартовувальні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процедури.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2649172"/>
                  </a:ext>
                </a:extLst>
              </a:tr>
              <a:tr h="4708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нагадування дорослих зберігають правильну поставу в процесі різних видів діяльності.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640822"/>
                  </a:ext>
                </a:extLst>
              </a:tr>
              <a:tr h="3046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Володіють необхідними навичками особистої гігієни та самообслуговування.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6071340"/>
                  </a:ext>
                </a:extLst>
              </a:tr>
              <a:tr h="3046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знають основні назви фізичних вправ.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175648"/>
                  </a:ext>
                </a:extLst>
              </a:tr>
              <a:tr h="770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знають елементи техніки виконання рухів.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337774"/>
                  </a:ext>
                </a:extLst>
              </a:tr>
              <a:tr h="4597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Самостійно за показом та вказівкою вихователя виконують загально розвивальні вправи.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3716047"/>
                  </a:ext>
                </a:extLst>
              </a:tr>
              <a:tr h="6092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Володіють навичками шикування в шеренгу, колону за зростом, перешиковування в дві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три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колони.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0748445"/>
                  </a:ext>
                </a:extLst>
              </a:tr>
              <a:tr h="6092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Виявляють спритність, швидкість, гнучкість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силу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 час виконання загально розвивальних вправ, основних рухів, у рухливих іграх.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314336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907937" y="1556792"/>
            <a:ext cx="6315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5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           </a:t>
            </a:r>
            <a:r>
              <a:rPr lang="ru-RU" sz="2800" b="1" kern="5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Здоров’я</a:t>
            </a:r>
            <a:r>
              <a:rPr lang="ru-RU" sz="2800" b="1" kern="5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 </a:t>
            </a:r>
            <a:r>
              <a:rPr lang="ru-RU" sz="2800" b="1" kern="5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та </a:t>
            </a:r>
            <a:r>
              <a:rPr lang="ru-RU" sz="2800" b="1" kern="5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фізичний</a:t>
            </a:r>
            <a:r>
              <a:rPr lang="ru-RU" sz="2800" b="1" kern="5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  </a:t>
            </a:r>
            <a:r>
              <a:rPr lang="ru-RU" sz="2800" b="1" kern="5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DejaVu Sans"/>
                <a:cs typeface="DejaVu Sans"/>
              </a:rPr>
              <a:t>розвиток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247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55"/>
            <a:ext cx="8229600" cy="79695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Мовлення дитини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35388"/>
              </p:ext>
            </p:extLst>
          </p:nvPr>
        </p:nvGraphicFramePr>
        <p:xfrm>
          <a:off x="251520" y="816505"/>
          <a:ext cx="8256444" cy="33638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256444">
                  <a:extLst>
                    <a:ext uri="{9D8B030D-6E8A-4147-A177-3AD203B41FA5}">
                      <a16:colId xmlns:a16="http://schemas.microsoft.com/office/drawing/2014/main" val="3420014649"/>
                    </a:ext>
                  </a:extLst>
                </a:gridCol>
              </a:tblGrid>
              <a:tr h="89496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володіють силою голосу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говорять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чітко правильно, виразно; виконують частковий звуковий аналіз мовленого слова; встановлюють місце заданого звука у слові.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736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Називають предмети та явища навколишнього світу, ознаки, дії; групують предмети за їх характерними ознаками.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1281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 вживають відмінкові закінчення, рід, число, дієслівні форми; утворюють слова за допомогою суфіксів.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0258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Граматично правильно будують речення.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114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Вміють спілкуватися з дорослими та однолітками відповідно до етичних норм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вживаючи звертання</a:t>
                      </a:r>
                      <a:r>
                        <a:rPr lang="uk-UA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uk-UA" sz="1400" b="1" i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дякую, прошу, вибачте, даруйте, будь паска </a:t>
                      </a:r>
                      <a:r>
                        <a:rPr lang="uk-UA" sz="1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 ін.).</a:t>
                      </a:r>
                      <a:endParaRPr lang="ru-RU" sz="1400" b="1" kern="12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466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Зв’язно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розповідають за  добре знайомою сюжетною картиною (три-чотири), складають невеликі описові розповіді, розповіді з власного досвіду.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861444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64" y="4315588"/>
            <a:ext cx="3096000" cy="232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15588"/>
            <a:ext cx="3168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448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882" y="266944"/>
            <a:ext cx="4978896" cy="11430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effectLst/>
              </a:rPr>
              <a:t>Літературна скринька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237394"/>
              </p:ext>
            </p:extLst>
          </p:nvPr>
        </p:nvGraphicFramePr>
        <p:xfrm>
          <a:off x="2987824" y="3651496"/>
          <a:ext cx="5952835" cy="2743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952835">
                  <a:extLst>
                    <a:ext uri="{9D8B030D-6E8A-4147-A177-3AD203B41FA5}">
                      <a16:colId xmlns:a16="http://schemas.microsoft.com/office/drawing/2014/main" val="9220261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Уважно слухають і розуміють зміст прочитаного; пригадують повну назву, автора твору (за фрагментом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ілюстрацією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5954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Адекватно оцінюють поведінку персонажів твору.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70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Розуміють віршовані твори, виразно читають з пам’яті знайомі вірші.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91712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Виявляють інтерес до роботи з книгою, із задоволенням розглядають ілюстрації, пригадують твори за змістом.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221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Уміють працювати з дитячою книгою, виявляють інтерес до роботи в 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Куточку книги».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6322507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770">
            <a:off x="103290" y="228017"/>
            <a:ext cx="3312000" cy="24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50">
            <a:off x="6272824" y="161311"/>
            <a:ext cx="2556000" cy="34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663">
            <a:off x="179512" y="3107170"/>
            <a:ext cx="2556000" cy="34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667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effectLst/>
              </a:rPr>
              <a:t>Дитина в соціумі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009562"/>
              </p:ext>
            </p:extLst>
          </p:nvPr>
        </p:nvGraphicFramePr>
        <p:xfrm>
          <a:off x="323528" y="851992"/>
          <a:ext cx="8282156" cy="5212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282156">
                  <a:extLst>
                    <a:ext uri="{9D8B030D-6E8A-4147-A177-3AD203B41FA5}">
                      <a16:colId xmlns:a16="http://schemas.microsoft.com/office/drawing/2014/main" val="16987020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знають: </a:t>
                      </a:r>
                      <a:endParaRPr lang="ru-RU" sz="1800" u="sng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Україна – рідна країна, Батьківщина, в якій  живуть українці та інші народи; орієнтуються в її символах;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назву рідного міста, де живуть; назву вулиці та адресу свою і дитячого садка;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імена й прізвища свої та рідних, друзів, ім’я по батькові вихователя його помічника, інших працівників ДНЗ; професії людей</a:t>
                      </a:r>
                      <a:r>
                        <a:rPr lang="uk-UA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що </a:t>
                      </a: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працюють в умовах дошкільного закладу, професії своїх батьків;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предмети домашнього вжитку та побутову техніку, їх деталі, застосування; транспортні засоби;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народні дитячі пісеньки, колискові, народні дитячі ігри; свята, які проводяться потягом року.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1667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спроможні:</a:t>
                      </a:r>
                      <a:endParaRPr lang="ru-RU" sz="1800" u="sng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додержуватися культурно-гігієнічних вимог щодо зовнішнього вигляду;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виконувати трудові доручення, обов’язки по їдальні, «куточку природи», під час допомоги вихователю в підготовці до занять;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виконувати елементарні правила поводження у громадських місцях; додержуватися правил безпеки на вулиці тощо;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виявляти почуття доброти про свійських тварин, доглядати, спостерігати за їх поведінкою.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451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254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942">
            <a:off x="268927" y="476931"/>
            <a:ext cx="3096000" cy="232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42">
            <a:off x="5818367" y="418976"/>
            <a:ext cx="3168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243">
            <a:off x="141585" y="4053227"/>
            <a:ext cx="3060000" cy="2303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106">
            <a:off x="5512029" y="3710423"/>
            <a:ext cx="3240000" cy="243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18" y="1724821"/>
            <a:ext cx="2520000" cy="33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048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9001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effectLst/>
              </a:rPr>
              <a:t>Дозвілля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21" y="713083"/>
            <a:ext cx="8229600" cy="1396751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беруть участь у іграх різних видів;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можуть створювати задум майбутньої гри та втілювати його в життя;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володіють узагальненими способами побудови ігрового образу;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налагоджують взаємодію з партнерами по грі.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7749" r="23002" b="33452"/>
          <a:stretch/>
        </p:blipFill>
        <p:spPr>
          <a:xfrm rot="21400137">
            <a:off x="200371" y="2370916"/>
            <a:ext cx="2648527" cy="310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3285801" y="2159152"/>
            <a:ext cx="2475869" cy="275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95" y="4305086"/>
            <a:ext cx="2952000" cy="221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 rot="658240">
            <a:off x="6072089" y="2173481"/>
            <a:ext cx="2664000" cy="315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28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  <a:effectLst/>
              </a:rPr>
              <a:t>Дитина в природньому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uk-UA" dirty="0">
                <a:solidFill>
                  <a:srgbClr val="FF0000"/>
                </a:solidFill>
                <a:effectLst/>
              </a:rPr>
              <a:t> довкіллі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9616"/>
            <a:ext cx="8229600" cy="2188840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проявляють пізнавальну активність</a:t>
            </a: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допитливість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засвоєння змісту природничого характеру; прагнуть до самостійних практичних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 у природі (доглянути вазон, кущ; погодувати рибок);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виявляти бажання творчо інтерпретувати отриману природничу інформацію у різноманітних видах діяльності;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виявляти бажання допомогти природі</a:t>
            </a:r>
            <a:r>
              <a:rPr lang="uk-UA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захистити </a:t>
            </a:r>
            <a:r>
              <a:rPr lang="uk-UA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 від шкідливого втручання людей.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532">
            <a:off x="129792" y="3597216"/>
            <a:ext cx="3204000" cy="240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312">
            <a:off x="5378593" y="3398469"/>
            <a:ext cx="3348000" cy="251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48" y="3168890"/>
            <a:ext cx="2412000" cy="32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9592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42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FF0000"/>
                </a:solidFill>
                <a:effectLst/>
              </a:rPr>
              <a:t>Дитина</a:t>
            </a:r>
            <a:r>
              <a:rPr lang="ru-RU" dirty="0">
                <a:solidFill>
                  <a:srgbClr val="FF0000"/>
                </a:solidFill>
                <a:effectLst/>
              </a:rPr>
              <a:t> у сенсорно-</a:t>
            </a:r>
            <a:r>
              <a:rPr lang="ru-RU" dirty="0" err="1">
                <a:solidFill>
                  <a:srgbClr val="FF0000"/>
                </a:solidFill>
                <a:effectLst/>
              </a:rPr>
              <a:t>пізнавальному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r>
              <a:rPr lang="ru-RU" dirty="0" err="1">
                <a:solidFill>
                  <a:srgbClr val="FF0000"/>
                </a:solidFill>
                <a:effectLst/>
              </a:rPr>
              <a:t>просторі</a:t>
            </a:r>
            <a:r>
              <a:rPr lang="ru-RU" dirty="0">
                <a:solidFill>
                  <a:srgbClr val="FF0000"/>
                </a:solidFill>
                <a:effectLst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163" y="1321904"/>
            <a:ext cx="8229600" cy="2548880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знають цифри в межах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лічба у прямому та </a:t>
            </a:r>
            <a:r>
              <a:rPr lang="uk-UA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зворотньому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напрямку, співвідносять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цифру з числом і навпаки;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засвоїли різні способи перелічування предметів;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володіють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вміннями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групувати, систематизувати, упорядкувати предмети та знайомі геометричні фігури за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</a:t>
            </a:r>
            <a:r>
              <a:rPr lang="uk-U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чотирикутник,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квадрат, </a:t>
            </a:r>
            <a:r>
              <a:rPr lang="uk-UA" sz="1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круг)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величиною, довжиною, шириною;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визначають просторове розміщення предметів відносно себе;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визначають кількісні відношення між предметними множинами.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3204000" cy="240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00293"/>
            <a:ext cx="3168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4756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rozovii6712408</Template>
  <TotalTime>142</TotalTime>
  <Words>789</Words>
  <Application>Microsoft Office PowerPoint</Application>
  <PresentationFormat>Экран (4:3)</PresentationFormat>
  <Paragraphs>68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Constantia</vt:lpstr>
      <vt:lpstr>DejaVu Sans</vt:lpstr>
      <vt:lpstr>Times New Roman</vt:lpstr>
      <vt:lpstr>Тема Office</vt:lpstr>
      <vt:lpstr>Підсумки освітньо-виховної роботи за 2019-2020 н. р . групи «Метелики»</vt:lpstr>
      <vt:lpstr>Показники розвитку дитини на      кінець навчального року</vt:lpstr>
      <vt:lpstr>Мовлення дитини</vt:lpstr>
      <vt:lpstr>Літературна скринька</vt:lpstr>
      <vt:lpstr>Дитина в соціумі </vt:lpstr>
      <vt:lpstr>Презентация PowerPoint</vt:lpstr>
      <vt:lpstr>Дозвілля</vt:lpstr>
      <vt:lpstr>Дитина в природньому  довкіллі</vt:lpstr>
      <vt:lpstr>Дитина у сенсорно-пізнавальному просторі </vt:lpstr>
      <vt:lpstr>Дитина у світі культури </vt:lpstr>
      <vt:lpstr>Трудова  діяльність </vt:lpstr>
      <vt:lpstr>Свята та розваги</vt:lpstr>
      <vt:lpstr>Дистанційне навчання</vt:lpstr>
      <vt:lpstr>Плани на наступний  навчальний рік</vt:lpstr>
      <vt:lpstr>Набори для математики та звукового розбіру слова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Підсумки освітньо-виховної роботи роботи за 2019-2020 н. р .</dc:title>
  <dc:creator>svetlana</dc:creator>
  <cp:lastModifiedBy>svetlana</cp:lastModifiedBy>
  <cp:revision>15</cp:revision>
  <dcterms:created xsi:type="dcterms:W3CDTF">2020-06-29T08:50:02Z</dcterms:created>
  <dcterms:modified xsi:type="dcterms:W3CDTF">2020-06-30T08:14:04Z</dcterms:modified>
</cp:coreProperties>
</file>