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76" r:id="rId11"/>
    <p:sldId id="27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кут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кут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кут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кут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кут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кут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ВІРУСИ</a:t>
            </a:r>
            <a:endParaRPr lang="uk-UA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olana.ucoz.ru/virus-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592" y="3429000"/>
            <a:ext cx="4683880" cy="3090562"/>
          </a:xfrm>
          <a:prstGeom prst="rect">
            <a:avLst/>
          </a:prstGeom>
          <a:noFill/>
        </p:spPr>
      </p:pic>
      <p:pic>
        <p:nvPicPr>
          <p:cNvPr id="6" name="Picture 2" descr="Файл:Rotavirus Reconstru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540" y="3429000"/>
            <a:ext cx="3528392" cy="309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9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35360" y="332656"/>
            <a:ext cx="11593288" cy="5400600"/>
          </a:xfrm>
        </p:spPr>
        <p:txBody>
          <a:bodyPr>
            <a:normAutofit/>
          </a:bodyPr>
          <a:lstStyle/>
          <a:p>
            <a:pPr algn="just"/>
            <a:r>
              <a:rPr lang="uk-UA" sz="4000" dirty="0" smtClean="0"/>
              <a:t>Цілком сформована інфекційна частка називається </a:t>
            </a:r>
            <a:r>
              <a:rPr lang="uk-UA" sz="4000" b="1" dirty="0" err="1" smtClean="0"/>
              <a:t>віріоном</a:t>
            </a:r>
            <a:r>
              <a:rPr lang="uk-UA" sz="4000" dirty="0" smtClean="0"/>
              <a:t> (найдрібніші </a:t>
            </a:r>
            <a:r>
              <a:rPr lang="uk-UA" sz="4000" dirty="0" err="1" smtClean="0"/>
              <a:t>вірусоподібні</a:t>
            </a:r>
            <a:r>
              <a:rPr lang="uk-UA" sz="4000" dirty="0" smtClean="0"/>
              <a:t>, які призводять до інфекційні хвороби).</a:t>
            </a:r>
          </a:p>
          <a:p>
            <a:pPr algn="just"/>
            <a:r>
              <a:rPr lang="uk-UA" sz="4000" dirty="0" smtClean="0"/>
              <a:t>Відносна здатність вірусу викликати захворювання характеризується терміном </a:t>
            </a:r>
            <a:r>
              <a:rPr lang="uk-UA" sz="4000" b="1" dirty="0" smtClean="0"/>
              <a:t>вірулентність.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0785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101297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ЗНАЧЕННЯ ВІРУСІВ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63352" y="980728"/>
            <a:ext cx="11593288" cy="3168352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/>
              <a:t>1. Віруси є збудниками багатьох небезпечних хвороб людини, тварин і рослин.</a:t>
            </a:r>
          </a:p>
          <a:p>
            <a:pPr algn="just"/>
            <a:r>
              <a:rPr lang="uk-UA" sz="3600" dirty="0" smtClean="0"/>
              <a:t>2. Використання в генетиці і в селекції для отримання вакцин проти вірусних захворювань, знищення шкідливих для сільського господарства комах, рослин, тварин.</a:t>
            </a:r>
          </a:p>
          <a:p>
            <a:pPr algn="just"/>
            <a:endParaRPr lang="uk-UA" sz="3600" dirty="0" smtClean="0"/>
          </a:p>
          <a:p>
            <a:pPr algn="just"/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7772400" cy="868958"/>
          </a:xfrm>
        </p:spPr>
        <p:txBody>
          <a:bodyPr>
            <a:noAutofit/>
          </a:bodyPr>
          <a:lstStyle/>
          <a:p>
            <a:r>
              <a:rPr lang="uk-UA" sz="5400" b="1" dirty="0"/>
              <a:t>Історія відкриття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871864" y="980728"/>
            <a:ext cx="6840760" cy="547260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8000"/>
                </a:solidFill>
              </a:rPr>
              <a:t>Відкриті в 1892 році </a:t>
            </a:r>
            <a:r>
              <a:rPr lang="uk-UA" sz="4800" u="sng" dirty="0" smtClean="0">
                <a:solidFill>
                  <a:srgbClr val="FF0000"/>
                </a:solidFill>
              </a:rPr>
              <a:t>Дмитром </a:t>
            </a:r>
            <a:r>
              <a:rPr lang="uk-UA" sz="4800" u="sng" dirty="0" err="1">
                <a:solidFill>
                  <a:srgbClr val="FF0000"/>
                </a:solidFill>
              </a:rPr>
              <a:t>Івановским</a:t>
            </a:r>
            <a:r>
              <a:rPr lang="uk-UA" sz="3200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r>
              <a:rPr lang="uk-UA" sz="3200" dirty="0" smtClean="0">
                <a:solidFill>
                  <a:srgbClr val="008000"/>
                </a:solidFill>
              </a:rPr>
              <a:t>Довгий час залишалися недослідженими через те, що мали найдрібніші розміри (від 20 до 300 нм). Тільки поява електронного мікроскопа дозволила вивчити ці істоти.</a:t>
            </a:r>
            <a:endParaRPr lang="uk-UA" sz="3200" dirty="0"/>
          </a:p>
        </p:txBody>
      </p:sp>
      <p:pic>
        <p:nvPicPr>
          <p:cNvPr id="1026" name="Picture 2" descr="ÐÐ°ÑÑÐ¸Ð½ÐºÐ¸ Ð¿Ð¾ Ð·Ð°Ð¿ÑÐ¾ÑÑ Ð¸Ð²Ð°Ð½Ð¾Ð²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980728"/>
            <a:ext cx="408481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620688"/>
            <a:ext cx="11737304" cy="1143000"/>
          </a:xfrm>
        </p:spPr>
        <p:txBody>
          <a:bodyPr>
            <a:noAutofit/>
          </a:bodyPr>
          <a:lstStyle/>
          <a:p>
            <a:r>
              <a:rPr lang="uk-UA" sz="5400" b="1" dirty="0"/>
              <a:t>Вірусологія</a:t>
            </a:r>
            <a:r>
              <a:rPr lang="uk-UA" sz="5400" dirty="0"/>
              <a:t> – наука про неклітинні форми життя.</a:t>
            </a:r>
          </a:p>
        </p:txBody>
      </p:sp>
      <p:pic>
        <p:nvPicPr>
          <p:cNvPr id="7" name="Содержимое 3" descr="Health_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1" y="1696244"/>
            <a:ext cx="4496429" cy="3604964"/>
          </a:xfrm>
          <a:prstGeom prst="rect">
            <a:avLst/>
          </a:prstGeom>
        </p:spPr>
      </p:pic>
      <p:pic>
        <p:nvPicPr>
          <p:cNvPr id="9" name="Содержимое 5" descr="1_virus_v_kr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856" y="2708920"/>
            <a:ext cx="6111702" cy="3926169"/>
          </a:xfrm>
          <a:prstGeom prst="rect">
            <a:avLst/>
          </a:prstGeom>
        </p:spPr>
      </p:pic>
      <p:pic>
        <p:nvPicPr>
          <p:cNvPr id="10" name="Picture 3" descr="C:\Documents and Settings\Диана\Рабочий стол\Открытый урок\vir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61984" y="642774"/>
            <a:ext cx="3464883" cy="343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5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9144000" cy="710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Вірус</a:t>
            </a:r>
            <a:r>
              <a:rPr lang="uk-UA" dirty="0" smtClean="0"/>
              <a:t> (з лат. «</a:t>
            </a:r>
            <a:r>
              <a:rPr lang="uk-UA" dirty="0" err="1" smtClean="0"/>
              <a:t>яд</a:t>
            </a:r>
            <a:r>
              <a:rPr lang="uk-UA" dirty="0" smtClean="0"/>
              <a:t>») - неклітинна форма життя.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82598" y="899592"/>
            <a:ext cx="9513801" cy="5544616"/>
          </a:xfrm>
        </p:spPr>
        <p:txBody>
          <a:bodyPr>
            <a:noAutofit/>
          </a:bodyPr>
          <a:lstStyle/>
          <a:p>
            <a:pPr algn="just"/>
            <a:r>
              <a:rPr lang="uk-UA" sz="3200" b="1" u="sng" dirty="0" err="1" smtClean="0"/>
              <a:t>Облігатні</a:t>
            </a:r>
            <a:r>
              <a:rPr lang="uk-UA" sz="3200" b="1" u="sng" dirty="0" smtClean="0"/>
              <a:t> (обов'язкові)</a:t>
            </a:r>
            <a:r>
              <a:rPr lang="uk-UA" sz="3200" dirty="0" smtClean="0"/>
              <a:t> внутрішньоклітинні паразити, тобто функціонують тільки при попаданні всередину клітини.</a:t>
            </a:r>
          </a:p>
          <a:p>
            <a:pPr algn="just"/>
            <a:r>
              <a:rPr lang="uk-UA" sz="3200" dirty="0" smtClean="0"/>
              <a:t>Не мають клітинної будови.  </a:t>
            </a:r>
          </a:p>
          <a:p>
            <a:pPr algn="just"/>
            <a:r>
              <a:rPr lang="uk-UA" sz="3200" dirty="0" smtClean="0"/>
              <a:t>Містять тільки один тип нуклеїнової кислоти (або ДНК, або РНК).  </a:t>
            </a:r>
          </a:p>
          <a:p>
            <a:pPr algn="just"/>
            <a:r>
              <a:rPr lang="uk-UA" sz="3200" dirty="0" smtClean="0"/>
              <a:t>Не мають власного метаболізму.  </a:t>
            </a:r>
          </a:p>
          <a:p>
            <a:pPr algn="just"/>
            <a:r>
              <a:rPr lang="uk-UA" sz="3200" dirty="0" smtClean="0"/>
              <a:t>Не здатні до зростання і розмноження.</a:t>
            </a:r>
          </a:p>
          <a:p>
            <a:pPr algn="just"/>
            <a:r>
              <a:rPr lang="uk-UA" sz="3200" dirty="0" smtClean="0"/>
              <a:t>Виявляють ознаки, характерні для живих організмів, тільки паразитуючи в клітинах інших організмів.</a:t>
            </a:r>
            <a:endParaRPr lang="uk-UA" altLang="uk-UA" sz="3600" dirty="0"/>
          </a:p>
        </p:txBody>
      </p:sp>
      <p:pic>
        <p:nvPicPr>
          <p:cNvPr id="4" name="Рисунок 3" descr="1298818706_vsemirnuyu-organizaciyu-zdorovya-bespokoit-nashestvie-bakteriy-stoykih-k-antibiotika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0416" y="188640"/>
            <a:ext cx="2173203" cy="1872208"/>
          </a:xfrm>
          <a:prstGeom prst="rect">
            <a:avLst/>
          </a:prstGeom>
        </p:spPr>
      </p:pic>
      <p:pic>
        <p:nvPicPr>
          <p:cNvPr id="8194" name="Picture 2" descr="Віруси - Найнеобхідніший матеріал для ЗНО з Біології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/>
          <a:stretch/>
        </p:blipFill>
        <p:spPr bwMode="auto">
          <a:xfrm>
            <a:off x="9836194" y="2060848"/>
            <a:ext cx="2177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Які віруси викликають рак - Погляд – новини Чернівц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11117" r="23624"/>
          <a:stretch/>
        </p:blipFill>
        <p:spPr bwMode="auto">
          <a:xfrm>
            <a:off x="9839561" y="4429472"/>
            <a:ext cx="2174057" cy="22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27" y="0"/>
            <a:ext cx="8579296" cy="101297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БУДОВА ВІРУСУ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11824" y="836712"/>
            <a:ext cx="7560840" cy="5904656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r>
              <a:rPr lang="uk-UA" altLang="uk-UA" sz="4000" dirty="0" smtClean="0">
                <a:solidFill>
                  <a:srgbClr val="FF0000"/>
                </a:solidFill>
              </a:rPr>
              <a:t>Серцевина</a:t>
            </a:r>
            <a:r>
              <a:rPr lang="uk-UA" altLang="uk-UA" sz="4000" dirty="0" smtClean="0"/>
              <a:t> - генетичний матеріал (або ДНК, або РНК)</a:t>
            </a:r>
          </a:p>
          <a:p>
            <a:pPr marL="0" indent="0" algn="just">
              <a:buNone/>
            </a:pPr>
            <a:r>
              <a:rPr lang="uk-UA" altLang="uk-UA" sz="4000" dirty="0" smtClean="0">
                <a:solidFill>
                  <a:srgbClr val="FF0000"/>
                </a:solidFill>
              </a:rPr>
              <a:t> </a:t>
            </a:r>
            <a:r>
              <a:rPr lang="uk-UA" altLang="uk-UA" sz="4000" dirty="0" err="1" smtClean="0">
                <a:solidFill>
                  <a:srgbClr val="FF0000"/>
                </a:solidFill>
              </a:rPr>
              <a:t>Капсид</a:t>
            </a:r>
            <a:r>
              <a:rPr lang="uk-UA" altLang="uk-UA" sz="4000" dirty="0" smtClean="0">
                <a:solidFill>
                  <a:srgbClr val="FF0000"/>
                </a:solidFill>
              </a:rPr>
              <a:t> </a:t>
            </a:r>
            <a:r>
              <a:rPr lang="uk-UA" altLang="uk-UA" sz="4000" dirty="0" smtClean="0"/>
              <a:t>- білкова оболонка, що оточує нуклеїнових кислот</a:t>
            </a:r>
          </a:p>
          <a:p>
            <a:pPr marL="0" indent="0" algn="just">
              <a:buNone/>
            </a:pPr>
            <a:r>
              <a:rPr lang="uk-UA" altLang="uk-UA" sz="4000" dirty="0" err="1" smtClean="0">
                <a:solidFill>
                  <a:srgbClr val="FF0000"/>
                </a:solidFill>
              </a:rPr>
              <a:t>Суперкапсид</a:t>
            </a:r>
            <a:r>
              <a:rPr lang="uk-UA" altLang="uk-UA" sz="4000" dirty="0" smtClean="0"/>
              <a:t> - додаткові оболонки</a:t>
            </a:r>
            <a:endParaRPr lang="uk-UA" sz="3200" dirty="0"/>
          </a:p>
        </p:txBody>
      </p:sp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63306"/>
            <a:ext cx="4176464" cy="57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№ 6. Неклітинні форми життя. Царство Вір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9237" r="12198" b="7264"/>
          <a:stretch/>
        </p:blipFill>
        <p:spPr bwMode="auto">
          <a:xfrm>
            <a:off x="1775520" y="116632"/>
            <a:ext cx="9073008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580" y="0"/>
            <a:ext cx="8215828" cy="98072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РІЗНОМАНІТНІСТЬ ВІРУСІВ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663952" y="908720"/>
            <a:ext cx="6264696" cy="5832648"/>
          </a:xfrm>
        </p:spPr>
        <p:txBody>
          <a:bodyPr>
            <a:noAutofit/>
          </a:bodyPr>
          <a:lstStyle/>
          <a:p>
            <a:pPr algn="just"/>
            <a:r>
              <a:rPr lang="uk-UA" altLang="uk-UA" sz="2800" dirty="0" smtClean="0"/>
              <a:t>Форма вірусів різноманітна: куляста, паличкоподібна, ниткоподібна, циліндрична та ін.</a:t>
            </a:r>
          </a:p>
          <a:p>
            <a:pPr algn="just"/>
            <a:r>
              <a:rPr lang="uk-UA" altLang="uk-UA" sz="2800" dirty="0" smtClean="0"/>
              <a:t>Віруси містять завжди один тип нуклеїнової кислоти - або ДНК, або РНК. </a:t>
            </a:r>
          </a:p>
          <a:p>
            <a:pPr algn="just"/>
            <a:r>
              <a:rPr lang="uk-UA" altLang="uk-UA" sz="2800" dirty="0" smtClean="0"/>
              <a:t>Причому обидві нуклеїнові кислоти можуть бути як </a:t>
            </a:r>
            <a:r>
              <a:rPr lang="uk-UA" altLang="uk-UA" sz="2800" dirty="0" err="1" smtClean="0"/>
              <a:t>одноланцюжковими</a:t>
            </a:r>
            <a:r>
              <a:rPr lang="uk-UA" altLang="uk-UA" sz="2800" dirty="0" smtClean="0"/>
              <a:t>, так і </a:t>
            </a:r>
            <a:r>
              <a:rPr lang="uk-UA" altLang="uk-UA" sz="2800" dirty="0" err="1" smtClean="0"/>
              <a:t>двуцланцюжковими</a:t>
            </a:r>
            <a:r>
              <a:rPr lang="uk-UA" altLang="uk-UA" sz="2800" dirty="0" smtClean="0"/>
              <a:t>, як лінійними, так і кільцевими.</a:t>
            </a:r>
            <a:endParaRPr lang="uk-UA" altLang="uk-UA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08719"/>
            <a:ext cx="5328592" cy="57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245" y="70653"/>
            <a:ext cx="7772400" cy="95436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ТИПИ КАПСИДІВ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75520" y="980728"/>
            <a:ext cx="8712968" cy="2304256"/>
          </a:xfrm>
        </p:spPr>
        <p:txBody>
          <a:bodyPr/>
          <a:lstStyle/>
          <a:p>
            <a:pPr marL="533400" indent="-533400">
              <a:buNone/>
            </a:pPr>
            <a:r>
              <a:rPr lang="ru-RU" sz="3200" u="sng" dirty="0" err="1"/>
              <a:t>Розрізняють</a:t>
            </a:r>
            <a:r>
              <a:rPr lang="ru-RU" sz="3200" u="sng" dirty="0"/>
              <a:t> три </a:t>
            </a:r>
            <a:r>
              <a:rPr lang="ru-RU" sz="3200" u="sng" dirty="0" err="1"/>
              <a:t>основних</a:t>
            </a:r>
            <a:r>
              <a:rPr lang="ru-RU" sz="3200" u="sng" dirty="0"/>
              <a:t> </a:t>
            </a:r>
            <a:r>
              <a:rPr lang="ru-RU" sz="3200" u="sng" dirty="0" err="1"/>
              <a:t>типи</a:t>
            </a:r>
            <a:r>
              <a:rPr lang="ru-RU" sz="3200" u="sng" dirty="0"/>
              <a:t> </a:t>
            </a:r>
            <a:r>
              <a:rPr lang="ru-RU" sz="3200" u="sng" dirty="0" err="1"/>
              <a:t>симетрії</a:t>
            </a:r>
            <a:r>
              <a:rPr lang="ru-RU" sz="3200" u="sng" dirty="0" smtClean="0"/>
              <a:t>:</a:t>
            </a:r>
          </a:p>
          <a:p>
            <a:pPr marL="533400" indent="-533400">
              <a:buAutoNum type="arabicPeriod"/>
            </a:pPr>
            <a:r>
              <a:rPr lang="ru-RU" sz="3200" dirty="0" err="1" smtClean="0"/>
              <a:t>ікосаедрична</a:t>
            </a:r>
            <a:endParaRPr lang="ru-RU" sz="3200" dirty="0" smtClean="0"/>
          </a:p>
          <a:p>
            <a:pPr marL="533400" indent="-533400">
              <a:buAutoNum type="arabicPeriod"/>
            </a:pPr>
            <a:r>
              <a:rPr lang="ru-RU" sz="3200" dirty="0" err="1" smtClean="0"/>
              <a:t>спіральна</a:t>
            </a:r>
            <a:endParaRPr lang="ru-RU" sz="3200" dirty="0" smtClean="0"/>
          </a:p>
          <a:p>
            <a:pPr marL="533400" indent="-533400">
              <a:buAutoNum type="arabicPeriod"/>
            </a:pPr>
            <a:r>
              <a:rPr lang="ru-RU" sz="3200" dirty="0" smtClean="0"/>
              <a:t>складна</a:t>
            </a:r>
            <a:endParaRPr lang="ru-RU" sz="3200" dirty="0"/>
          </a:p>
        </p:txBody>
      </p:sp>
      <p:pic>
        <p:nvPicPr>
          <p:cNvPr id="4" name="Picture 7" descr="fig41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586" y="3501009"/>
            <a:ext cx="24272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4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0110" y="3477196"/>
            <a:ext cx="2444750" cy="1944688"/>
          </a:xfrm>
          <a:prstGeom prst="rect">
            <a:avLst/>
          </a:prstGeom>
          <a:noFill/>
        </p:spPr>
      </p:pic>
      <p:pic>
        <p:nvPicPr>
          <p:cNvPr id="6" name="Picture 9" descr="pict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3501008"/>
            <a:ext cx="21256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5520" y="342900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endParaRPr lang="uk-UA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1476" y="342900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2</a:t>
            </a:r>
            <a:endParaRPr lang="uk-U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80176" y="350100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  <a:endParaRPr lang="uk-UA" sz="36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51384" y="5434021"/>
            <a:ext cx="11377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800000"/>
                </a:solidFill>
              </a:rPr>
              <a:t>Форма </a:t>
            </a:r>
            <a:r>
              <a:rPr lang="ru-RU" sz="2800" dirty="0" err="1">
                <a:solidFill>
                  <a:srgbClr val="800000"/>
                </a:solidFill>
              </a:rPr>
              <a:t>капсид</a:t>
            </a:r>
            <a:r>
              <a:rPr lang="ru-RU" sz="2800" dirty="0">
                <a:solidFill>
                  <a:srgbClr val="800000"/>
                </a:solidFill>
              </a:rPr>
              <a:t> у ДНК і РНК </a:t>
            </a:r>
            <a:r>
              <a:rPr lang="ru-RU" sz="2800" dirty="0" err="1">
                <a:solidFill>
                  <a:srgbClr val="800000"/>
                </a:solidFill>
              </a:rPr>
              <a:t>вірусів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  <a:r>
              <a:rPr lang="ru-RU" sz="2800" dirty="0" err="1">
                <a:solidFill>
                  <a:srgbClr val="800000"/>
                </a:solidFill>
              </a:rPr>
              <a:t>різна</a:t>
            </a:r>
            <a:r>
              <a:rPr lang="ru-RU" sz="2800" dirty="0">
                <a:solidFill>
                  <a:srgbClr val="800000"/>
                </a:solidFill>
              </a:rPr>
              <a:t>: у РНК </a:t>
            </a:r>
            <a:r>
              <a:rPr lang="ru-RU" sz="2800" dirty="0" err="1">
                <a:solidFill>
                  <a:srgbClr val="800000"/>
                </a:solidFill>
              </a:rPr>
              <a:t>вірусів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  <a:r>
              <a:rPr lang="ru-RU" sz="2800" dirty="0" err="1">
                <a:solidFill>
                  <a:srgbClr val="800000"/>
                </a:solidFill>
              </a:rPr>
              <a:t>тільки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  <a:r>
              <a:rPr lang="ru-RU" sz="2800" dirty="0" err="1">
                <a:solidFill>
                  <a:srgbClr val="800000"/>
                </a:solidFill>
              </a:rPr>
              <a:t>кубічна</a:t>
            </a:r>
            <a:r>
              <a:rPr lang="ru-RU" sz="2800" dirty="0">
                <a:solidFill>
                  <a:srgbClr val="800000"/>
                </a:solidFill>
              </a:rPr>
              <a:t> і </a:t>
            </a:r>
            <a:r>
              <a:rPr lang="ru-RU" sz="2800" dirty="0" err="1">
                <a:solidFill>
                  <a:srgbClr val="800000"/>
                </a:solidFill>
              </a:rPr>
              <a:t>спіральна</a:t>
            </a:r>
            <a:r>
              <a:rPr lang="ru-RU" sz="2800" dirty="0">
                <a:solidFill>
                  <a:srgbClr val="800000"/>
                </a:solidFill>
              </a:rPr>
              <a:t>, а у ДНК </a:t>
            </a:r>
            <a:r>
              <a:rPr lang="ru-RU" sz="2800" dirty="0" err="1">
                <a:solidFill>
                  <a:srgbClr val="800000"/>
                </a:solidFill>
              </a:rPr>
              <a:t>вірусів</a:t>
            </a:r>
            <a:r>
              <a:rPr lang="ru-RU" sz="2800" dirty="0">
                <a:solidFill>
                  <a:srgbClr val="800000"/>
                </a:solidFill>
              </a:rPr>
              <a:t> вона </a:t>
            </a:r>
            <a:r>
              <a:rPr lang="ru-RU" sz="2800" dirty="0" err="1">
                <a:solidFill>
                  <a:srgbClr val="800000"/>
                </a:solidFill>
              </a:rPr>
              <a:t>кубічна</a:t>
            </a:r>
            <a:r>
              <a:rPr lang="ru-RU" sz="2800" dirty="0">
                <a:solidFill>
                  <a:srgbClr val="800000"/>
                </a:solidFill>
              </a:rPr>
              <a:t>, </a:t>
            </a:r>
            <a:r>
              <a:rPr lang="ru-RU" sz="2800" dirty="0" err="1">
                <a:solidFill>
                  <a:srgbClr val="800000"/>
                </a:solidFill>
              </a:rPr>
              <a:t>спіральна</a:t>
            </a:r>
            <a:r>
              <a:rPr lang="ru-RU" sz="2800" dirty="0">
                <a:solidFill>
                  <a:srgbClr val="800000"/>
                </a:solidFill>
              </a:rPr>
              <a:t>, складна і </a:t>
            </a:r>
            <a:r>
              <a:rPr lang="ru-RU" sz="2800" dirty="0" err="1">
                <a:solidFill>
                  <a:srgbClr val="800000"/>
                </a:solidFill>
              </a:rPr>
              <a:t>подвійна</a:t>
            </a:r>
            <a:r>
              <a:rPr lang="ru-RU" sz="2800" dirty="0">
                <a:solidFill>
                  <a:srgbClr val="8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703512" y="116632"/>
            <a:ext cx="8856984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ВІРУСИ</a:t>
            </a:r>
            <a:endParaRPr lang="uk-UA" b="1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703512" y="1700808"/>
            <a:ext cx="4176464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ДНК-</a:t>
            </a:r>
            <a:r>
              <a:rPr lang="uk-UA" sz="3600" dirty="0" err="1" smtClean="0"/>
              <a:t>вмісні</a:t>
            </a:r>
            <a:endParaRPr lang="uk-UA" sz="3600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6384032" y="1700808"/>
            <a:ext cx="4176464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РНК-</a:t>
            </a:r>
            <a:r>
              <a:rPr lang="ru-RU" sz="3600" dirty="0" err="1" smtClean="0"/>
              <a:t>вмісні</a:t>
            </a:r>
            <a:endParaRPr lang="uk-UA" sz="3600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703512" y="3356992"/>
            <a:ext cx="4176464" cy="33843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Віспа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Герпес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Бактеріофаги</a:t>
            </a:r>
            <a:r>
              <a:rPr lang="ru-RU" sz="2800" dirty="0" smtClean="0"/>
              <a:t> Т-</a:t>
            </a:r>
            <a:r>
              <a:rPr lang="ru-RU" sz="2800" dirty="0" err="1" smtClean="0"/>
              <a:t>групи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Гепатит-В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Лаповавіруси</a:t>
            </a:r>
            <a:r>
              <a:rPr lang="ru-RU" sz="2800" dirty="0" smtClean="0"/>
              <a:t> </a:t>
            </a:r>
            <a:r>
              <a:rPr lang="ru-RU" sz="2800" dirty="0"/>
              <a:t>(бородавки</a:t>
            </a:r>
            <a:r>
              <a:rPr lang="ru-RU" dirty="0"/>
              <a:t>)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384032" y="3356992"/>
            <a:ext cx="4176464" cy="33843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Кір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Сказ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Грип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Полиомієліт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Гепатит 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ГРЗ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Жовта</a:t>
            </a:r>
            <a:r>
              <a:rPr lang="ru-RU" sz="2800" dirty="0" smtClean="0"/>
              <a:t> лихоманка</a:t>
            </a:r>
            <a:endParaRPr lang="uk-UA" sz="2800" dirty="0"/>
          </a:p>
        </p:txBody>
      </p:sp>
      <p:sp>
        <p:nvSpPr>
          <p:cNvPr id="9" name="Стрілка вниз 8"/>
          <p:cNvSpPr/>
          <p:nvPr/>
        </p:nvSpPr>
        <p:spPr>
          <a:xfrm>
            <a:off x="2999656" y="1196752"/>
            <a:ext cx="792088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8076220" y="1216244"/>
            <a:ext cx="792088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3086801" y="2852936"/>
            <a:ext cx="792088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низ 11"/>
          <p:cNvSpPr/>
          <p:nvPr/>
        </p:nvSpPr>
        <p:spPr>
          <a:xfrm>
            <a:off x="8076220" y="2852936"/>
            <a:ext cx="792088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0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рога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рога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274</TotalTime>
  <Words>329</Words>
  <Application>Microsoft Office PowerPoint</Application>
  <PresentationFormat>Широкий екран</PresentationFormat>
  <Paragraphs>49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Тема1</vt:lpstr>
      <vt:lpstr>ПОНЯТТЯ ПРО ВІРУСИ</vt:lpstr>
      <vt:lpstr>Історія відкриття</vt:lpstr>
      <vt:lpstr>Вірусологія – наука про неклітинні форми життя.</vt:lpstr>
      <vt:lpstr>Вірус (з лат. «яд») - неклітинна форма життя. </vt:lpstr>
      <vt:lpstr>БУДОВА ВІРУСУ</vt:lpstr>
      <vt:lpstr>Презентація PowerPoint</vt:lpstr>
      <vt:lpstr>РІЗНОМАНІТНІСТЬ ВІРУСІВ</vt:lpstr>
      <vt:lpstr>ТИПИ КАПСИДІВ</vt:lpstr>
      <vt:lpstr>Презентація PowerPoint</vt:lpstr>
      <vt:lpstr>Презентація PowerPoint</vt:lpstr>
      <vt:lpstr>ЗНАЧЕННЯ ВІРУСІВ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ВИРУСАХ</dc:title>
  <dc:creator>Sara Yasmeen (Wipro Technologies)</dc:creator>
  <cp:lastModifiedBy>User</cp:lastModifiedBy>
  <cp:revision>28</cp:revision>
  <dcterms:created xsi:type="dcterms:W3CDTF">2010-02-23T11:30:32Z</dcterms:created>
  <dcterms:modified xsi:type="dcterms:W3CDTF">2023-02-10T15:03:19Z</dcterms:modified>
</cp:coreProperties>
</file>